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58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1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Pytorch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tips and tricks (pt. 1)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5095"/>
            <a:ext cx="10515600" cy="1325563"/>
          </a:xfrm>
        </p:spPr>
        <p:txBody>
          <a:bodyPr/>
          <a:p>
            <a:r>
              <a:rPr lang="en-US"/>
              <a:t>Use boolean masks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8143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In pytorch there are </a:t>
            </a:r>
            <a:r>
              <a:rPr lang="en-US" b="1"/>
              <a:t>two ways </a:t>
            </a:r>
            <a:r>
              <a:rPr lang="en-US"/>
              <a:t>of </a:t>
            </a:r>
            <a:r>
              <a:rPr lang="en-US" b="1"/>
              <a:t>indexing</a:t>
            </a:r>
            <a:r>
              <a:rPr lang="en-US"/>
              <a:t> a tensor:</a:t>
            </a:r>
            <a:endParaRPr lang="en-US"/>
          </a:p>
          <a:p>
            <a:r>
              <a:rPr lang="en-US"/>
              <a:t>Using indices </a:t>
            </a:r>
            <a:endParaRPr lang="en-US"/>
          </a:p>
          <a:p>
            <a:r>
              <a:rPr lang="en-US"/>
              <a:t>Using masks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67965"/>
            <a:ext cx="4467225" cy="3968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849755"/>
            <a:ext cx="4724400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Logic operations on masks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018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You can perform binary logic operation on masks (and, or, not, ...)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730" y="2402840"/>
            <a:ext cx="7622540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 aware of the Computational Graph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898140"/>
            <a:ext cx="5495925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2133600"/>
            <a:ext cx="4962525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4855845"/>
            <a:ext cx="4714875" cy="914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373630" y="1765300"/>
            <a:ext cx="204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Why this works?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219440" y="1216025"/>
            <a:ext cx="230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And this does not?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3395980" y="2133600"/>
            <a:ext cx="0" cy="69659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9371330" y="1584325"/>
            <a:ext cx="0" cy="48577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Subtle differences (working solution)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459865" y="4218940"/>
            <a:ext cx="408940" cy="1226820"/>
            <a:chOff x="2186" y="2579"/>
            <a:chExt cx="644" cy="1932"/>
          </a:xfrm>
        </p:grpSpPr>
        <p:sp>
          <p:nvSpPr>
            <p:cNvPr id="9" name="Rectangles 8"/>
            <p:cNvSpPr/>
            <p:nvPr/>
          </p:nvSpPr>
          <p:spPr>
            <a:xfrm>
              <a:off x="2186" y="2579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2186" y="3223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2186" y="3867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1092200" y="551942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59865" y="1694815"/>
            <a:ext cx="408940" cy="1226820"/>
            <a:chOff x="2186" y="2579"/>
            <a:chExt cx="644" cy="1932"/>
          </a:xfrm>
        </p:grpSpPr>
        <p:sp>
          <p:nvSpPr>
            <p:cNvPr id="19" name="Rectangles 18"/>
            <p:cNvSpPr/>
            <p:nvPr/>
          </p:nvSpPr>
          <p:spPr>
            <a:xfrm>
              <a:off x="2186" y="2579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2186" y="3223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2186" y="3867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092200" y="2995295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y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3296285" y="4127500"/>
            <a:ext cx="1819275" cy="141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Model</a:t>
            </a:r>
            <a:endParaRPr lang="en-US"/>
          </a:p>
        </p:txBody>
      </p:sp>
      <p:cxnSp>
        <p:nvCxnSpPr>
          <p:cNvPr id="24" name="Straight Arrow Connector 23"/>
          <p:cNvCxnSpPr>
            <a:stCxn id="10" idx="3"/>
            <a:endCxn id="23" idx="1"/>
          </p:cNvCxnSpPr>
          <p:nvPr/>
        </p:nvCxnSpPr>
        <p:spPr>
          <a:xfrm>
            <a:off x="1868805" y="4832350"/>
            <a:ext cx="1427480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3342005" y="627443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3750945" y="627443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4163695" y="627443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4572635" y="627443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164330" y="5537835"/>
            <a:ext cx="6985" cy="733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115560" y="6284595"/>
            <a:ext cx="1509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parameters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47410" y="1924050"/>
            <a:ext cx="809625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-</a:t>
            </a:r>
            <a:endParaRPr lang="en-US"/>
          </a:p>
        </p:txBody>
      </p:sp>
      <p:cxnSp>
        <p:nvCxnSpPr>
          <p:cNvPr id="32" name="Straight Arrow Connector 31"/>
          <p:cNvCxnSpPr>
            <a:stCxn id="23" idx="3"/>
            <a:endCxn id="31" idx="3"/>
          </p:cNvCxnSpPr>
          <p:nvPr/>
        </p:nvCxnSpPr>
        <p:spPr>
          <a:xfrm flipV="1">
            <a:off x="5115560" y="2614930"/>
            <a:ext cx="950595" cy="22180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  <a:endCxn id="31" idx="2"/>
          </p:cNvCxnSpPr>
          <p:nvPr/>
        </p:nvCxnSpPr>
        <p:spPr>
          <a:xfrm>
            <a:off x="1868805" y="2308225"/>
            <a:ext cx="4078605" cy="209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99805" y="1903095"/>
            <a:ext cx="809625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abs</a:t>
            </a:r>
            <a:endParaRPr lang="en-US" sz="1600"/>
          </a:p>
        </p:txBody>
      </p:sp>
      <p:sp>
        <p:nvSpPr>
          <p:cNvPr id="37" name="Oval 36"/>
          <p:cNvSpPr/>
          <p:nvPr/>
        </p:nvSpPr>
        <p:spPr>
          <a:xfrm>
            <a:off x="8599805" y="5201920"/>
            <a:ext cx="809625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sum</a:t>
            </a:r>
            <a:endParaRPr lang="en-US" sz="1400"/>
          </a:p>
        </p:txBody>
      </p:sp>
      <p:cxnSp>
        <p:nvCxnSpPr>
          <p:cNvPr id="38" name="Straight Arrow Connector 37"/>
          <p:cNvCxnSpPr>
            <a:stCxn id="31" idx="6"/>
            <a:endCxn id="34" idx="2"/>
          </p:cNvCxnSpPr>
          <p:nvPr/>
        </p:nvCxnSpPr>
        <p:spPr>
          <a:xfrm flipV="1">
            <a:off x="6757035" y="2308225"/>
            <a:ext cx="1842770" cy="209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s 40"/>
          <p:cNvSpPr/>
          <p:nvPr/>
        </p:nvSpPr>
        <p:spPr>
          <a:xfrm>
            <a:off x="8263255" y="3519805"/>
            <a:ext cx="1482725" cy="1108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masked</a:t>
            </a:r>
            <a:endParaRPr lang="en-US"/>
          </a:p>
          <a:p>
            <a:pPr algn="ctr"/>
            <a:r>
              <a:rPr lang="en-US"/>
              <a:t>to zero</a:t>
            </a:r>
            <a:endParaRPr lang="en-US"/>
          </a:p>
        </p:txBody>
      </p:sp>
      <p:cxnSp>
        <p:nvCxnSpPr>
          <p:cNvPr id="42" name="Straight Arrow Connector 41"/>
          <p:cNvCxnSpPr>
            <a:stCxn id="34" idx="4"/>
            <a:endCxn id="41" idx="0"/>
          </p:cNvCxnSpPr>
          <p:nvPr/>
        </p:nvCxnSpPr>
        <p:spPr>
          <a:xfrm>
            <a:off x="9004935" y="2712720"/>
            <a:ext cx="0" cy="8070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  <a:endCxn id="37" idx="0"/>
          </p:cNvCxnSpPr>
          <p:nvPr/>
        </p:nvCxnSpPr>
        <p:spPr>
          <a:xfrm>
            <a:off x="9004935" y="4627880"/>
            <a:ext cx="0" cy="5740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6"/>
          </p:cNvCxnSpPr>
          <p:nvPr/>
        </p:nvCxnSpPr>
        <p:spPr>
          <a:xfrm>
            <a:off x="9409430" y="5607050"/>
            <a:ext cx="107505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10484485" y="542226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9409430" y="258445"/>
            <a:ext cx="272796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In pytorch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“set to zero”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is a differentiable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operation 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(set gradients to zero)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 flipH="1">
            <a:off x="9902190" y="1734820"/>
            <a:ext cx="871220" cy="2204720"/>
          </a:xfrm>
          <a:prstGeom prst="straightConnector1">
            <a:avLst/>
          </a:prstGeom>
          <a:ln w="158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Subtle differences (error solution)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459865" y="4218940"/>
            <a:ext cx="408940" cy="1226820"/>
            <a:chOff x="2186" y="2579"/>
            <a:chExt cx="644" cy="1932"/>
          </a:xfrm>
        </p:grpSpPr>
        <p:sp>
          <p:nvSpPr>
            <p:cNvPr id="9" name="Rectangles 8"/>
            <p:cNvSpPr/>
            <p:nvPr/>
          </p:nvSpPr>
          <p:spPr>
            <a:xfrm>
              <a:off x="2186" y="2579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2186" y="3223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2186" y="3867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1092200" y="551942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59865" y="1694815"/>
            <a:ext cx="408940" cy="1226820"/>
            <a:chOff x="2186" y="2579"/>
            <a:chExt cx="644" cy="1932"/>
          </a:xfrm>
        </p:grpSpPr>
        <p:sp>
          <p:nvSpPr>
            <p:cNvPr id="19" name="Rectangles 18"/>
            <p:cNvSpPr/>
            <p:nvPr/>
          </p:nvSpPr>
          <p:spPr>
            <a:xfrm>
              <a:off x="2186" y="2579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2186" y="3223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2186" y="3867"/>
              <a:ext cx="644" cy="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092200" y="2995295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y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3296285" y="4127500"/>
            <a:ext cx="1819275" cy="141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Model</a:t>
            </a:r>
            <a:endParaRPr lang="en-US"/>
          </a:p>
        </p:txBody>
      </p:sp>
      <p:cxnSp>
        <p:nvCxnSpPr>
          <p:cNvPr id="24" name="Straight Arrow Connector 23"/>
          <p:cNvCxnSpPr>
            <a:stCxn id="10" idx="3"/>
            <a:endCxn id="23" idx="1"/>
          </p:cNvCxnSpPr>
          <p:nvPr/>
        </p:nvCxnSpPr>
        <p:spPr>
          <a:xfrm>
            <a:off x="1868805" y="4832350"/>
            <a:ext cx="1427480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3342005" y="627443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3750945" y="627443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4163695" y="627443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4572635" y="627443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164330" y="5537835"/>
            <a:ext cx="6985" cy="733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115560" y="6271260"/>
            <a:ext cx="1509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parameters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47410" y="1924050"/>
            <a:ext cx="809625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-</a:t>
            </a:r>
            <a:endParaRPr lang="en-US"/>
          </a:p>
        </p:txBody>
      </p:sp>
      <p:cxnSp>
        <p:nvCxnSpPr>
          <p:cNvPr id="32" name="Straight Arrow Connector 31"/>
          <p:cNvCxnSpPr>
            <a:stCxn id="23" idx="3"/>
            <a:endCxn id="31" idx="3"/>
          </p:cNvCxnSpPr>
          <p:nvPr/>
        </p:nvCxnSpPr>
        <p:spPr>
          <a:xfrm flipV="1">
            <a:off x="5115560" y="2614930"/>
            <a:ext cx="950595" cy="22180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  <a:endCxn id="31" idx="2"/>
          </p:cNvCxnSpPr>
          <p:nvPr/>
        </p:nvCxnSpPr>
        <p:spPr>
          <a:xfrm>
            <a:off x="1868805" y="2308225"/>
            <a:ext cx="4078605" cy="209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99805" y="1903095"/>
            <a:ext cx="809625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abs</a:t>
            </a:r>
            <a:endParaRPr lang="en-US" sz="1600"/>
          </a:p>
        </p:txBody>
      </p:sp>
      <p:cxnSp>
        <p:nvCxnSpPr>
          <p:cNvPr id="38" name="Straight Arrow Connector 37"/>
          <p:cNvCxnSpPr>
            <a:stCxn id="31" idx="6"/>
            <a:endCxn id="34" idx="2"/>
          </p:cNvCxnSpPr>
          <p:nvPr/>
        </p:nvCxnSpPr>
        <p:spPr>
          <a:xfrm flipV="1">
            <a:off x="6757035" y="2308225"/>
            <a:ext cx="1842770" cy="209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4"/>
            <a:endCxn id="4" idx="0"/>
          </p:cNvCxnSpPr>
          <p:nvPr/>
        </p:nvCxnSpPr>
        <p:spPr>
          <a:xfrm>
            <a:off x="9004935" y="2712720"/>
            <a:ext cx="12065" cy="868045"/>
          </a:xfrm>
          <a:prstGeom prst="straightConnector1">
            <a:avLst/>
          </a:prstGeom>
          <a:ln w="22225">
            <a:solidFill>
              <a:schemeClr val="accent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8403590" y="3580765"/>
            <a:ext cx="408940" cy="408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812530" y="358076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e</a:t>
            </a:r>
            <a:r>
              <a:rPr lang="en-US" sz="1600" baseline="-25000">
                <a:solidFill>
                  <a:schemeClr val="bg1"/>
                </a:solidFill>
                <a:uFillTx/>
              </a:rPr>
              <a:t>1</a:t>
            </a:r>
            <a:endParaRPr lang="en-US" sz="1600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9225280" y="3580765"/>
            <a:ext cx="408940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e</a:t>
            </a:r>
            <a:r>
              <a:rPr lang="en-US" sz="1600" baseline="-25000">
                <a:solidFill>
                  <a:schemeClr val="bg1"/>
                </a:solidFill>
                <a:uFillTx/>
              </a:rPr>
              <a:t>2</a:t>
            </a:r>
            <a:endParaRPr lang="en-US" sz="1600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7" name="Straight Arrow Connector 6"/>
          <p:cNvCxnSpPr>
            <a:stCxn id="34" idx="4"/>
            <a:endCxn id="5" idx="0"/>
          </p:cNvCxnSpPr>
          <p:nvPr/>
        </p:nvCxnSpPr>
        <p:spPr>
          <a:xfrm>
            <a:off x="9004935" y="2712720"/>
            <a:ext cx="424815" cy="868045"/>
          </a:xfrm>
          <a:prstGeom prst="straightConnector1">
            <a:avLst/>
          </a:prstGeom>
          <a:ln w="22225">
            <a:solidFill>
              <a:schemeClr val="accent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8608060" y="3989705"/>
            <a:ext cx="281940" cy="972185"/>
          </a:xfrm>
          <a:prstGeom prst="straightConnector1">
            <a:avLst/>
          </a:prstGeom>
          <a:ln w="22225">
            <a:solidFill>
              <a:schemeClr val="accent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9145905" y="3989705"/>
            <a:ext cx="283845" cy="972185"/>
          </a:xfrm>
          <a:prstGeom prst="straightConnector1">
            <a:avLst/>
          </a:prstGeom>
          <a:ln w="22225">
            <a:solidFill>
              <a:schemeClr val="accent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599805" y="4966970"/>
            <a:ext cx="809625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sum</a:t>
            </a:r>
            <a:endParaRPr lang="en-US" sz="1400"/>
          </a:p>
        </p:txBody>
      </p:sp>
      <p:cxnSp>
        <p:nvCxnSpPr>
          <p:cNvPr id="15" name="Straight Arrow Connector 14"/>
          <p:cNvCxnSpPr>
            <a:stCxn id="4" idx="2"/>
            <a:endCxn id="14" idx="0"/>
          </p:cNvCxnSpPr>
          <p:nvPr/>
        </p:nvCxnSpPr>
        <p:spPr>
          <a:xfrm flipH="1">
            <a:off x="9004935" y="3989705"/>
            <a:ext cx="12065" cy="977265"/>
          </a:xfrm>
          <a:prstGeom prst="straightConnector1">
            <a:avLst/>
          </a:prstGeom>
          <a:ln w="22225">
            <a:solidFill>
              <a:schemeClr val="accent1">
                <a:alpha val="4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19590" y="5372735"/>
            <a:ext cx="107505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10494645" y="5187950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10494645" y="2017395"/>
            <a:ext cx="1383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backward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stops here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6" idx="1"/>
          </p:cNvCxnSpPr>
          <p:nvPr/>
        </p:nvCxnSpPr>
        <p:spPr>
          <a:xfrm flipH="1">
            <a:off x="8644890" y="2339975"/>
            <a:ext cx="1849755" cy="1180465"/>
          </a:xfrm>
          <a:prstGeom prst="straightConnector1">
            <a:avLst/>
          </a:prstGeom>
          <a:ln w="158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Presentation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Black</vt:lpstr>
      <vt:lpstr>Microsoft YaHei</vt:lpstr>
      <vt:lpstr>Arial Unicode MS</vt:lpstr>
      <vt:lpstr>SimSun</vt:lpstr>
      <vt:lpstr>ProFontIIx Nerd Font</vt:lpstr>
      <vt:lpstr>AurulentSansMono Nerd Font</vt:lpstr>
      <vt:lpstr>Office Theme</vt:lpstr>
      <vt:lpstr>Pytorch</vt:lpstr>
      <vt:lpstr>Use boolean masks </vt:lpstr>
      <vt:lpstr>Logic operations on masks</vt:lpstr>
      <vt:lpstr>Be aware of the Computational Graph</vt:lpstr>
      <vt:lpstr>Subtle differences (working solution)</vt:lpstr>
      <vt:lpstr>Subtle differences (error solution)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federico</cp:lastModifiedBy>
  <cp:revision>39</cp:revision>
  <dcterms:created xsi:type="dcterms:W3CDTF">2023-10-09T08:24:24Z</dcterms:created>
  <dcterms:modified xsi:type="dcterms:W3CDTF">2023-10-09T08:24:24Z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