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3"/>
    <p:sldId id="257" r:id="rId4"/>
    <p:sldId id="258" r:id="rId5"/>
    <p:sldId id="261" r:id="rId6"/>
    <p:sldId id="259" r:id="rId7"/>
    <p:sldId id="260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5" r:id="rId18"/>
    <p:sldId id="274" r:id="rId19"/>
    <p:sldId id="276" r:id="rId20"/>
    <p:sldId id="278" r:id="rId21"/>
    <p:sldId id="280" r:id="rId22"/>
    <p:sldId id="282" r:id="rId23"/>
    <p:sldId id="285" r:id="rId24"/>
    <p:sldId id="277" r:id="rId25"/>
    <p:sldId id="281" r:id="rId2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13"/>
        <p:guide pos="393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Autoencoders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Variational Autoencoder (VAE): Random Sample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0320" y="1782445"/>
            <a:ext cx="9229725" cy="34956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542858" y="5748655"/>
            <a:ext cx="67259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>
                <a:solidFill>
                  <a:srgbClr val="FF0000"/>
                </a:solidFill>
              </a:rPr>
              <a:t>This works fine. * and sum() are differentiable operations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497580" y="2795270"/>
            <a:ext cx="217805" cy="185420"/>
          </a:xfrm>
          <a:prstGeom prst="ellipse">
            <a:avLst/>
          </a:prstGeom>
          <a:noFill/>
          <a:ln w="2222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279775" y="3054985"/>
            <a:ext cx="636905" cy="215265"/>
          </a:xfrm>
          <a:prstGeom prst="ellipse">
            <a:avLst/>
          </a:prstGeom>
          <a:noFill/>
          <a:ln w="2222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Variational Autoencoder (VAE): Random Sample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4045" y="1584325"/>
            <a:ext cx="8423275" cy="30403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5008880"/>
            <a:ext cx="11772900" cy="157162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7162800" y="6423025"/>
            <a:ext cx="2442845" cy="0"/>
          </a:xfrm>
          <a:prstGeom prst="line">
            <a:avLst/>
          </a:prstGeom>
          <a:ln w="28575" cmpd="sng">
            <a:solidFill>
              <a:srgbClr val="FF33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Variational Autoencoder (VAE): Random Sample CG</a:t>
            </a:r>
            <a:endParaRPr lang="en-US"/>
          </a:p>
        </p:txBody>
      </p:sp>
      <p:sp>
        <p:nvSpPr>
          <p:cNvPr id="28" name="Rectangles 27"/>
          <p:cNvSpPr/>
          <p:nvPr/>
        </p:nvSpPr>
        <p:spPr>
          <a:xfrm>
            <a:off x="862330" y="2065655"/>
            <a:ext cx="1174750" cy="930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mean</a:t>
            </a:r>
            <a:endParaRPr lang="en-US"/>
          </a:p>
        </p:txBody>
      </p:sp>
      <p:sp>
        <p:nvSpPr>
          <p:cNvPr id="3" name="Rectangles 2"/>
          <p:cNvSpPr/>
          <p:nvPr/>
        </p:nvSpPr>
        <p:spPr>
          <a:xfrm>
            <a:off x="862330" y="3536950"/>
            <a:ext cx="1174750" cy="930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std</a:t>
            </a:r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3708400" y="2679700"/>
            <a:ext cx="1809115" cy="126619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Normal</a:t>
            </a:r>
            <a:endParaRPr lang="en-US"/>
          </a:p>
          <a:p>
            <a:pPr algn="ctr"/>
            <a:r>
              <a:rPr lang="en-US"/>
              <a:t>Random</a:t>
            </a:r>
            <a:endParaRPr lang="en-US"/>
          </a:p>
          <a:p>
            <a:pPr algn="ctr"/>
            <a:r>
              <a:rPr lang="en-US"/>
              <a:t>Sample</a:t>
            </a:r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3702050" y="2679700"/>
            <a:ext cx="245110" cy="635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s 11"/>
          <p:cNvSpPr/>
          <p:nvPr/>
        </p:nvSpPr>
        <p:spPr>
          <a:xfrm>
            <a:off x="3702050" y="3310890"/>
            <a:ext cx="245110" cy="635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3" name="Elbow Connector 12"/>
          <p:cNvCxnSpPr>
            <a:stCxn id="28" idx="3"/>
            <a:endCxn id="5" idx="1"/>
          </p:cNvCxnSpPr>
          <p:nvPr/>
        </p:nvCxnSpPr>
        <p:spPr>
          <a:xfrm>
            <a:off x="2037080" y="2531110"/>
            <a:ext cx="1664970" cy="466090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3" idx="3"/>
            <a:endCxn id="12" idx="1"/>
          </p:cNvCxnSpPr>
          <p:nvPr/>
        </p:nvCxnSpPr>
        <p:spPr>
          <a:xfrm flipV="1">
            <a:off x="2037080" y="3628390"/>
            <a:ext cx="1664970" cy="374015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s 14"/>
          <p:cNvSpPr/>
          <p:nvPr/>
        </p:nvSpPr>
        <p:spPr>
          <a:xfrm>
            <a:off x="6988175" y="2687320"/>
            <a:ext cx="1582420" cy="1237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Stuff</a:t>
            </a:r>
            <a:endParaRPr lang="en-US"/>
          </a:p>
        </p:txBody>
      </p:sp>
      <p:cxnSp>
        <p:nvCxnSpPr>
          <p:cNvPr id="16" name="Straight Arrow Connector 15"/>
          <p:cNvCxnSpPr>
            <a:stCxn id="10" idx="3"/>
            <a:endCxn id="15" idx="1"/>
          </p:cNvCxnSpPr>
          <p:nvPr/>
        </p:nvCxnSpPr>
        <p:spPr>
          <a:xfrm flipV="1">
            <a:off x="5517515" y="3306445"/>
            <a:ext cx="1470660" cy="63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6"/>
          <p:cNvSpPr txBox="1"/>
          <p:nvPr/>
        </p:nvSpPr>
        <p:spPr>
          <a:xfrm>
            <a:off x="9942830" y="3128645"/>
            <a:ext cx="6248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loss</a:t>
            </a:r>
            <a:endParaRPr lang="en-US"/>
          </a:p>
        </p:txBody>
      </p:sp>
      <p:cxnSp>
        <p:nvCxnSpPr>
          <p:cNvPr id="18" name="Straight Arrow Connector 17"/>
          <p:cNvCxnSpPr>
            <a:stCxn id="15" idx="3"/>
            <a:endCxn id="17" idx="1"/>
          </p:cNvCxnSpPr>
          <p:nvPr/>
        </p:nvCxnSpPr>
        <p:spPr>
          <a:xfrm>
            <a:off x="8570595" y="3306445"/>
            <a:ext cx="1372235" cy="63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1485265" y="5114925"/>
            <a:ext cx="922147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We want to </a:t>
            </a:r>
            <a:r>
              <a:rPr lang="en-US" b="1"/>
              <a:t>compute </a:t>
            </a:r>
            <a:r>
              <a:rPr lang="en-US"/>
              <a:t>the </a:t>
            </a:r>
            <a:r>
              <a:rPr lang="en-US" b="1"/>
              <a:t>gradients </a:t>
            </a:r>
            <a:r>
              <a:rPr lang="en-US"/>
              <a:t>of our </a:t>
            </a:r>
            <a:r>
              <a:rPr lang="en-US" b="1"/>
              <a:t>loss w.r.t.</a:t>
            </a:r>
            <a:r>
              <a:rPr lang="en-US"/>
              <a:t> the </a:t>
            </a:r>
            <a:r>
              <a:rPr lang="en-US" b="1"/>
              <a:t>mean </a:t>
            </a:r>
            <a:r>
              <a:rPr lang="en-US"/>
              <a:t>and the </a:t>
            </a:r>
            <a:r>
              <a:rPr lang="en-US" b="1"/>
              <a:t>std</a:t>
            </a:r>
            <a:r>
              <a:rPr lang="en-US"/>
              <a:t>.</a:t>
            </a:r>
            <a:endParaRPr lang="en-US"/>
          </a:p>
          <a:p>
            <a:r>
              <a:rPr lang="en-US"/>
              <a:t>But the </a:t>
            </a:r>
            <a:r>
              <a:rPr lang="en-US" b="1"/>
              <a:t>Normal Random Sample</a:t>
            </a:r>
            <a:r>
              <a:rPr lang="en-US"/>
              <a:t> is a</a:t>
            </a:r>
            <a:r>
              <a:rPr lang="en-US" b="1"/>
              <a:t> non differentiable</a:t>
            </a:r>
            <a:r>
              <a:rPr lang="en-US"/>
              <a:t> operation.</a:t>
            </a:r>
            <a:endParaRPr lang="en-US"/>
          </a:p>
          <a:p>
            <a:endParaRPr lang="en-US"/>
          </a:p>
          <a:p>
            <a:r>
              <a:rPr lang="en-US"/>
              <a:t>Is there a way out?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Variational Autoencoder (VAE): Random Sample CG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 Box 18"/>
              <p:cNvSpPr txBox="1"/>
              <p:nvPr/>
            </p:nvSpPr>
            <p:spPr>
              <a:xfrm>
                <a:off x="356235" y="1694815"/>
                <a:ext cx="11478895" cy="3945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/>
                  <a:t>Yes. There is a way to do that.</a:t>
                </a:r>
                <a:endParaRPr lang="en-US"/>
              </a:p>
              <a:p>
                <a:endParaRPr lang="en-US"/>
              </a:p>
              <a:p>
                <a:r>
                  <a:rPr lang="en-US"/>
                  <a:t>A random variable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𝑧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~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𝑁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𝜇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,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𝜎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en-US"/>
                  <a:t> can be transformed into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accPr>
                      <m:e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𝑧</m:t>
                        </m:r>
                      </m:e>
                    </m:acc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~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𝑁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0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,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en-US"/>
                  <a:t> with:</a:t>
                </a:r>
                <a:endParaRPr lang="en-US"/>
              </a:p>
              <a:p>
                <a:endParaRPr lang="en-US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𝑧</m:t>
                          </m:r>
                        </m:e>
                      </m:acc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f>
                        <m:f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𝑧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 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−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 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𝜇</m:t>
                          </m:r>
                        </m:num>
                        <m:den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/>
              </a:p>
              <a:p>
                <a:endParaRPr lang="en-US"/>
              </a:p>
              <a:p>
                <a:r>
                  <a:rPr lang="en-US">
                    <a:sym typeface="+mn-ea"/>
                  </a:rPr>
                  <a:t>In the same way a random variable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accPr>
                      <m:e>
                        <m: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𝑧</m:t>
                        </m:r>
                      </m:e>
                    </m:acc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~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𝑁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0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,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en-US">
                    <a:sym typeface="+mn-ea"/>
                  </a:rPr>
                  <a:t> can be transformed into a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𝑧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~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𝑁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𝜇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,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𝜎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en-US">
                    <a:sym typeface="+mn-ea"/>
                  </a:rPr>
                  <a:t> with:</a:t>
                </a:r>
                <a:endParaRPr lang="en-US">
                  <a:sym typeface="+mn-ea"/>
                </a:endParaRPr>
              </a:p>
              <a:p>
                <a:endParaRPr lang="en-US">
                  <a:sym typeface="+mn-ea"/>
                </a:endParaRPr>
              </a:p>
              <a:p>
                <a:endParaRPr lang="en-US">
                  <a:sym typeface="+mn-ea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𝑧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𝑧</m:t>
                          </m:r>
                        </m:e>
                      </m:acc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𝜎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+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𝜇</m:t>
                      </m:r>
                    </m:oMath>
                  </m:oMathPara>
                </a14:m>
                <a:endParaRPr lang="en-US">
                  <a:sym typeface="+mn-ea"/>
                </a:endParaRPr>
              </a:p>
              <a:p>
                <a:endParaRPr lang="en-US"/>
              </a:p>
              <a:p>
                <a:endParaRPr lang="en-US"/>
              </a:p>
              <a:p>
                <a:r>
                  <a:rPr lang="en-US"/>
                  <a:t>And both multiplication and addition are differentiable operations!</a:t>
                </a:r>
                <a:endParaRPr lang="en-US"/>
              </a:p>
            </p:txBody>
          </p:sp>
        </mc:Choice>
        <mc:Fallback>
          <p:sp>
            <p:nvSpPr>
              <p:cNvPr id="19" name="Text 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35" y="1694815"/>
                <a:ext cx="11478895" cy="394525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Variational Autoencoder (VAE): Random Sample CG</a:t>
            </a:r>
            <a:endParaRPr lang="en-US"/>
          </a:p>
        </p:txBody>
      </p:sp>
      <p:sp>
        <p:nvSpPr>
          <p:cNvPr id="28" name="Rectangles 27"/>
          <p:cNvSpPr/>
          <p:nvPr/>
        </p:nvSpPr>
        <p:spPr>
          <a:xfrm>
            <a:off x="954405" y="3496945"/>
            <a:ext cx="1174750" cy="930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std</a:t>
            </a:r>
            <a:endParaRPr lang="en-US"/>
          </a:p>
        </p:txBody>
      </p:sp>
      <p:sp>
        <p:nvSpPr>
          <p:cNvPr id="3" name="Rectangles 2"/>
          <p:cNvSpPr/>
          <p:nvPr/>
        </p:nvSpPr>
        <p:spPr>
          <a:xfrm>
            <a:off x="954405" y="1922145"/>
            <a:ext cx="1174750" cy="930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mean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s 9"/>
              <p:cNvSpPr/>
              <p:nvPr/>
            </p:nvSpPr>
            <p:spPr>
              <a:xfrm>
                <a:off x="2771775" y="5143500"/>
                <a:ext cx="2452370" cy="1500505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/>
                  <a:t>Normal</a:t>
                </a:r>
                <a:endParaRPr lang="en-US"/>
              </a:p>
              <a:p>
                <a:pPr algn="ctr"/>
                <a:r>
                  <a:rPr lang="en-US"/>
                  <a:t>Random</a:t>
                </a:r>
                <a:endParaRPr lang="en-US"/>
              </a:p>
              <a:p>
                <a:pPr algn="ctr"/>
                <a:r>
                  <a:rPr lang="en-US"/>
                  <a:t>Sample from</a:t>
                </a:r>
                <a:endParaRPr lang="en-US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𝑁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0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, 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0" name="Rectangles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775" y="5143500"/>
                <a:ext cx="2452370" cy="1500505"/>
              </a:xfrm>
              <a:prstGeom prst="rect">
                <a:avLst/>
              </a:prstGeom>
              <a:blipFill rotWithShape="1">
                <a:blip r:embed="rId1"/>
                <a:stretch>
                  <a:fillRect l="-259" t="-423" r="-259" b="-423"/>
                </a:stretch>
              </a:blip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s 4"/>
          <p:cNvSpPr/>
          <p:nvPr/>
        </p:nvSpPr>
        <p:spPr>
          <a:xfrm>
            <a:off x="3702050" y="2679700"/>
            <a:ext cx="245110" cy="635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s 11"/>
          <p:cNvSpPr/>
          <p:nvPr/>
        </p:nvSpPr>
        <p:spPr>
          <a:xfrm>
            <a:off x="3702050" y="3310890"/>
            <a:ext cx="245110" cy="635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7008495" y="2551430"/>
            <a:ext cx="1582420" cy="1237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Stuff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9799955" y="2986405"/>
            <a:ext cx="6248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loss</a:t>
            </a:r>
            <a:endParaRPr lang="en-US"/>
          </a:p>
        </p:txBody>
      </p:sp>
      <p:cxnSp>
        <p:nvCxnSpPr>
          <p:cNvPr id="18" name="Straight Arrow Connector 17"/>
          <p:cNvCxnSpPr>
            <a:stCxn id="15" idx="3"/>
            <a:endCxn id="17" idx="1"/>
          </p:cNvCxnSpPr>
          <p:nvPr/>
        </p:nvCxnSpPr>
        <p:spPr>
          <a:xfrm>
            <a:off x="8590915" y="3170555"/>
            <a:ext cx="120904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670935" y="3639820"/>
            <a:ext cx="654050" cy="654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*</a:t>
            </a: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349875" y="2842895"/>
            <a:ext cx="654050" cy="654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+</a:t>
            </a:r>
            <a:endParaRPr lang="en-US"/>
          </a:p>
        </p:txBody>
      </p:sp>
      <p:cxnSp>
        <p:nvCxnSpPr>
          <p:cNvPr id="8" name="Elbow Connector 7"/>
          <p:cNvCxnSpPr>
            <a:stCxn id="3" idx="3"/>
            <a:endCxn id="7" idx="0"/>
          </p:cNvCxnSpPr>
          <p:nvPr/>
        </p:nvCxnSpPr>
        <p:spPr>
          <a:xfrm>
            <a:off x="2129155" y="2387600"/>
            <a:ext cx="3547745" cy="455295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8" idx="3"/>
            <a:endCxn id="6" idx="2"/>
          </p:cNvCxnSpPr>
          <p:nvPr/>
        </p:nvCxnSpPr>
        <p:spPr>
          <a:xfrm>
            <a:off x="2129155" y="3962400"/>
            <a:ext cx="1541780" cy="44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0" idx="0"/>
            <a:endCxn id="6" idx="4"/>
          </p:cNvCxnSpPr>
          <p:nvPr/>
        </p:nvCxnSpPr>
        <p:spPr>
          <a:xfrm flipV="1">
            <a:off x="3997960" y="4293870"/>
            <a:ext cx="0" cy="84963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6" idx="6"/>
            <a:endCxn id="7" idx="4"/>
          </p:cNvCxnSpPr>
          <p:nvPr/>
        </p:nvCxnSpPr>
        <p:spPr>
          <a:xfrm flipV="1">
            <a:off x="4324985" y="3496945"/>
            <a:ext cx="1351915" cy="469900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6"/>
            <a:endCxn id="15" idx="1"/>
          </p:cNvCxnSpPr>
          <p:nvPr/>
        </p:nvCxnSpPr>
        <p:spPr>
          <a:xfrm>
            <a:off x="6003925" y="3169920"/>
            <a:ext cx="1004570" cy="6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21"/>
          <p:cNvSpPr txBox="1"/>
          <p:nvPr/>
        </p:nvSpPr>
        <p:spPr>
          <a:xfrm>
            <a:off x="7716520" y="5339715"/>
            <a:ext cx="32327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solidFill>
                  <a:srgbClr val="FF0000"/>
                </a:solidFill>
              </a:rPr>
              <a:t>This is called the</a:t>
            </a:r>
            <a:endParaRPr lang="en-US">
              <a:solidFill>
                <a:srgbClr val="FF0000"/>
              </a:solidFill>
            </a:endParaRPr>
          </a:p>
          <a:p>
            <a:pPr algn="ctr"/>
            <a:r>
              <a:rPr lang="en-US">
                <a:solidFill>
                  <a:srgbClr val="FF0000"/>
                </a:solidFill>
              </a:rPr>
              <a:t>reparameterization trick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Variational Autoencoder (VAE): </a:t>
            </a:r>
            <a:r>
              <a:rPr lang="en-US">
                <a:sym typeface="+mn-ea"/>
              </a:rPr>
              <a:t>Putting all together</a:t>
            </a:r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1236980" y="1514475"/>
            <a:ext cx="1132840" cy="10464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Input</a:t>
            </a:r>
            <a:endParaRPr lang="en-US"/>
          </a:p>
        </p:txBody>
      </p:sp>
      <p:sp>
        <p:nvSpPr>
          <p:cNvPr id="12" name="Trapezoid 11"/>
          <p:cNvSpPr/>
          <p:nvPr/>
        </p:nvSpPr>
        <p:spPr>
          <a:xfrm rot="10800000">
            <a:off x="843915" y="3096895"/>
            <a:ext cx="1881505" cy="133604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p>
            <a:pPr algn="ctr"/>
            <a:r>
              <a:rPr lang="en-US"/>
              <a:t>Encoder</a:t>
            </a:r>
            <a:endParaRPr lang="en-US"/>
          </a:p>
        </p:txBody>
      </p:sp>
      <p:sp>
        <p:nvSpPr>
          <p:cNvPr id="4" name="Trapezoid 3"/>
          <p:cNvSpPr/>
          <p:nvPr/>
        </p:nvSpPr>
        <p:spPr>
          <a:xfrm rot="16200000">
            <a:off x="6534150" y="4064635"/>
            <a:ext cx="1881505" cy="136652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6200000"/>
              </a:camera>
              <a:lightRig rig="threePt" dir="t"/>
            </a:scene3d>
          </a:bodyPr>
          <a:p>
            <a:pPr algn="ctr"/>
            <a:r>
              <a:rPr lang="en-US"/>
              <a:t>Decoder</a:t>
            </a:r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9190355" y="1464945"/>
            <a:ext cx="1369695" cy="1256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Absolute</a:t>
            </a:r>
            <a:endParaRPr lang="en-US"/>
          </a:p>
          <a:p>
            <a:pPr algn="ctr"/>
            <a:r>
              <a:rPr lang="en-US"/>
              <a:t>Difference</a:t>
            </a:r>
            <a:endParaRPr lang="en-US"/>
          </a:p>
        </p:txBody>
      </p:sp>
      <p:cxnSp>
        <p:nvCxnSpPr>
          <p:cNvPr id="21" name="Straight Arrow Connector 20"/>
          <p:cNvCxnSpPr>
            <a:stCxn id="10" idx="3"/>
          </p:cNvCxnSpPr>
          <p:nvPr/>
        </p:nvCxnSpPr>
        <p:spPr>
          <a:xfrm>
            <a:off x="10560050" y="2092960"/>
            <a:ext cx="67564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21"/>
          <p:cNvSpPr txBox="1"/>
          <p:nvPr/>
        </p:nvSpPr>
        <p:spPr>
          <a:xfrm>
            <a:off x="11303000" y="1908810"/>
            <a:ext cx="6248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loss</a:t>
            </a:r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1217930" y="4314825"/>
            <a:ext cx="554355" cy="118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1772285" y="4314825"/>
            <a:ext cx="554355" cy="118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880485" y="5074920"/>
            <a:ext cx="654050" cy="654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*</a:t>
            </a:r>
            <a:endParaRPr lang="en-US"/>
          </a:p>
        </p:txBody>
      </p:sp>
      <p:cxnSp>
        <p:nvCxnSpPr>
          <p:cNvPr id="16" name="Elbow Connector 15"/>
          <p:cNvCxnSpPr>
            <a:stCxn id="8" idx="2"/>
            <a:endCxn id="15" idx="2"/>
          </p:cNvCxnSpPr>
          <p:nvPr/>
        </p:nvCxnSpPr>
        <p:spPr>
          <a:xfrm rot="5400000" flipV="1">
            <a:off x="2203450" y="3724910"/>
            <a:ext cx="969010" cy="2385060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 Box 16"/>
              <p:cNvSpPr txBox="1"/>
              <p:nvPr/>
            </p:nvSpPr>
            <p:spPr>
              <a:xfrm>
                <a:off x="2369820" y="4379595"/>
                <a:ext cx="2914015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𝜇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7" name="Text 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820" y="4379595"/>
                <a:ext cx="2914015" cy="36830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/>
          <p:cNvSpPr/>
          <p:nvPr/>
        </p:nvSpPr>
        <p:spPr>
          <a:xfrm>
            <a:off x="5330825" y="4420870"/>
            <a:ext cx="654050" cy="654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+</a:t>
            </a:r>
            <a:endParaRPr lang="en-US"/>
          </a:p>
        </p:txBody>
      </p:sp>
      <p:cxnSp>
        <p:nvCxnSpPr>
          <p:cNvPr id="19" name="Elbow Connector 18"/>
          <p:cNvCxnSpPr>
            <a:stCxn id="9" idx="2"/>
            <a:endCxn id="18" idx="2"/>
          </p:cNvCxnSpPr>
          <p:nvPr/>
        </p:nvCxnSpPr>
        <p:spPr>
          <a:xfrm rot="5400000" flipV="1">
            <a:off x="3532505" y="2949575"/>
            <a:ext cx="314960" cy="3281045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5" idx="6"/>
            <a:endCxn id="18" idx="4"/>
          </p:cNvCxnSpPr>
          <p:nvPr/>
        </p:nvCxnSpPr>
        <p:spPr>
          <a:xfrm flipV="1">
            <a:off x="4534535" y="5074920"/>
            <a:ext cx="1123315" cy="327025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 Box 23"/>
              <p:cNvSpPr txBox="1"/>
              <p:nvPr/>
            </p:nvSpPr>
            <p:spPr>
              <a:xfrm flipH="1">
                <a:off x="1495425" y="5401945"/>
                <a:ext cx="2289175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𝜎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4" name="Text 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495425" y="5401945"/>
                <a:ext cx="2289175" cy="3683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s 24"/>
              <p:cNvSpPr/>
              <p:nvPr/>
            </p:nvSpPr>
            <p:spPr>
              <a:xfrm>
                <a:off x="2981325" y="6240780"/>
                <a:ext cx="2452370" cy="436245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/>
                  <a:t>Sample 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𝑁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0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, 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25" name="Rectangles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325" y="6240780"/>
                <a:ext cx="2452370" cy="436245"/>
              </a:xfrm>
              <a:prstGeom prst="rect">
                <a:avLst/>
              </a:prstGeom>
              <a:blipFill rotWithShape="1">
                <a:blip r:embed="rId3"/>
                <a:stretch>
                  <a:fillRect l="-259" t="-1456" r="-259" b="-1456"/>
                </a:stretch>
              </a:blip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>
            <a:stCxn id="25" idx="0"/>
            <a:endCxn id="15" idx="4"/>
          </p:cNvCxnSpPr>
          <p:nvPr/>
        </p:nvCxnSpPr>
        <p:spPr>
          <a:xfrm flipV="1">
            <a:off x="4207510" y="5728970"/>
            <a:ext cx="0" cy="51181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8" idx="6"/>
            <a:endCxn id="4" idx="0"/>
          </p:cNvCxnSpPr>
          <p:nvPr/>
        </p:nvCxnSpPr>
        <p:spPr>
          <a:xfrm>
            <a:off x="5984875" y="4747895"/>
            <a:ext cx="80708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4" idx="2"/>
            <a:endCxn id="10" idx="2"/>
          </p:cNvCxnSpPr>
          <p:nvPr/>
        </p:nvCxnSpPr>
        <p:spPr>
          <a:xfrm flipV="1">
            <a:off x="8158480" y="2720975"/>
            <a:ext cx="1717040" cy="2026920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3"/>
            <a:endCxn id="10" idx="1"/>
          </p:cNvCxnSpPr>
          <p:nvPr/>
        </p:nvCxnSpPr>
        <p:spPr>
          <a:xfrm>
            <a:off x="2369820" y="2037715"/>
            <a:ext cx="6820535" cy="552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2"/>
            <a:endCxn id="12" idx="2"/>
          </p:cNvCxnSpPr>
          <p:nvPr/>
        </p:nvCxnSpPr>
        <p:spPr>
          <a:xfrm flipH="1">
            <a:off x="1784985" y="2560955"/>
            <a:ext cx="18415" cy="5359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PyTorch: Distributions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682750"/>
            <a:ext cx="10515600" cy="126238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/>
              <a:t>The </a:t>
            </a:r>
            <a:r>
              <a:rPr lang="en-US" b="1"/>
              <a:t>distributions </a:t>
            </a:r>
            <a:r>
              <a:rPr lang="en-US"/>
              <a:t>package contains </a:t>
            </a:r>
            <a:r>
              <a:rPr lang="en-US" b="1"/>
              <a:t>parameterizable </a:t>
            </a:r>
            <a:r>
              <a:rPr lang="en-US"/>
              <a:t>probability </a:t>
            </a:r>
            <a:r>
              <a:rPr lang="en-US" b="1"/>
              <a:t>distributions </a:t>
            </a:r>
            <a:r>
              <a:rPr lang="en-US"/>
              <a:t>and </a:t>
            </a:r>
            <a:r>
              <a:rPr lang="en-US" b="1"/>
              <a:t>sampling functions</a:t>
            </a:r>
            <a:r>
              <a:rPr lang="en-US"/>
              <a:t>.</a:t>
            </a:r>
            <a:endParaRPr lang="en-US"/>
          </a:p>
          <a:p>
            <a:pPr marL="0" indent="0">
              <a:buNone/>
            </a:pPr>
            <a:r>
              <a:rPr lang="en-US"/>
              <a:t>This </a:t>
            </a:r>
            <a:r>
              <a:rPr lang="en-US" b="1"/>
              <a:t>allows </a:t>
            </a:r>
            <a:r>
              <a:rPr lang="en-US"/>
              <a:t>the construction of </a:t>
            </a:r>
            <a:r>
              <a:rPr lang="en-US" b="1"/>
              <a:t>stochastic computation graphs</a:t>
            </a:r>
            <a:r>
              <a:rPr lang="en-US"/>
              <a:t> and stochastic gradient estimators for optimization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24600" y="3305175"/>
            <a:ext cx="3286125" cy="3009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9325" y="3305175"/>
            <a:ext cx="2352675" cy="325755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571500" y="3919220"/>
            <a:ext cx="536321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Every </a:t>
            </a:r>
            <a:r>
              <a:rPr lang="en-US" b="1"/>
              <a:t>distribution</a:t>
            </a:r>
            <a:r>
              <a:rPr lang="en-US"/>
              <a:t> has the </a:t>
            </a:r>
            <a:r>
              <a:rPr lang="en-US" b="1"/>
              <a:t>sample()</a:t>
            </a:r>
            <a:r>
              <a:rPr lang="en-US"/>
              <a:t> function to compute a new sample. </a:t>
            </a:r>
            <a:r>
              <a:rPr lang="en-US" b="1"/>
              <a:t>Reparameterizable </a:t>
            </a:r>
            <a:r>
              <a:rPr lang="en-US"/>
              <a:t>distributions, on the other hand, possess a special </a:t>
            </a:r>
            <a:r>
              <a:rPr lang="en-US" b="1"/>
              <a:t>function </a:t>
            </a:r>
            <a:r>
              <a:rPr lang="en-US"/>
              <a:t>called </a:t>
            </a:r>
            <a:r>
              <a:rPr lang="en-US" b="1"/>
              <a:t>rsample()</a:t>
            </a:r>
            <a:r>
              <a:rPr lang="en-US"/>
              <a:t> that employs the </a:t>
            </a:r>
            <a:r>
              <a:rPr lang="en-US" b="1"/>
              <a:t>reparametrization trick</a:t>
            </a:r>
            <a:r>
              <a:rPr lang="en-US"/>
              <a:t> to compute a new sample.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Variational Autoencoder (VAE): In PyTorch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0050" y="1256665"/>
            <a:ext cx="6990715" cy="53536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960" y="2413635"/>
            <a:ext cx="4168140" cy="339153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VAE Training Regularization: KL-divergence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1713230"/>
          </a:xfrm>
        </p:spPr>
        <p:txBody>
          <a:bodyPr/>
          <a:p>
            <a:pPr marL="0" indent="0">
              <a:buNone/>
            </a:pPr>
            <a:r>
              <a:rPr lang="en-US"/>
              <a:t>The </a:t>
            </a:r>
            <a:r>
              <a:rPr lang="en-US">
                <a:sym typeface="+mn-ea"/>
              </a:rPr>
              <a:t>K</a:t>
            </a:r>
            <a:r>
              <a:rPr lang="en-US" b="1">
                <a:sym typeface="+mn-ea"/>
              </a:rPr>
              <a:t>ullback-Leibler</a:t>
            </a:r>
            <a:r>
              <a:rPr lang="en-US">
                <a:sym typeface="+mn-ea"/>
              </a:rPr>
              <a:t> divergence (</a:t>
            </a:r>
            <a:r>
              <a:rPr lang="en-US" b="1"/>
              <a:t>KL</a:t>
            </a:r>
            <a:r>
              <a:rPr lang="en-US"/>
              <a:t>-divergence), is a </a:t>
            </a:r>
            <a:r>
              <a:rPr lang="en-US" b="1"/>
              <a:t>measure </a:t>
            </a:r>
            <a:r>
              <a:rPr lang="en-US"/>
              <a:t>of how </a:t>
            </a:r>
            <a:r>
              <a:rPr lang="en-US" b="1"/>
              <a:t>one </a:t>
            </a:r>
            <a:r>
              <a:rPr lang="en-US"/>
              <a:t>probability </a:t>
            </a:r>
            <a:r>
              <a:rPr lang="en-US" b="1"/>
              <a:t>distribution diverges </a:t>
            </a:r>
            <a:r>
              <a:rPr lang="en-US"/>
              <a:t>from a </a:t>
            </a:r>
            <a:r>
              <a:rPr lang="en-US" b="1"/>
              <a:t>second</a:t>
            </a:r>
            <a:r>
              <a:rPr lang="en-US"/>
              <a:t>, expected probability </a:t>
            </a:r>
            <a:r>
              <a:rPr lang="en-US" b="1"/>
              <a:t>distribution</a:t>
            </a:r>
            <a:r>
              <a:rPr lang="en-US"/>
              <a:t>. </a:t>
            </a:r>
            <a:endParaRPr lang="en-US"/>
          </a:p>
          <a:p>
            <a:pPr marL="0" indent="0">
              <a:buNone/>
            </a:pPr>
            <a:r>
              <a:rPr lang="en-US"/>
              <a:t>It </a:t>
            </a:r>
            <a:r>
              <a:rPr lang="en-US" b="1"/>
              <a:t>quantifies </a:t>
            </a:r>
            <a:r>
              <a:rPr lang="en-US"/>
              <a:t>the </a:t>
            </a:r>
            <a:r>
              <a:rPr lang="en-US" b="1"/>
              <a:t>difference between two </a:t>
            </a:r>
            <a:r>
              <a:rPr lang="en-US"/>
              <a:t>probability </a:t>
            </a:r>
            <a:r>
              <a:rPr lang="en-US" b="1"/>
              <a:t>distributions</a:t>
            </a:r>
            <a:r>
              <a:rPr lang="en-US"/>
              <a:t>.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735965" y="4803140"/>
            <a:ext cx="10515600" cy="18973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In a </a:t>
            </a:r>
            <a:r>
              <a:rPr lang="en-US" b="1"/>
              <a:t>Variational Autoencoder</a:t>
            </a:r>
            <a:r>
              <a:rPr lang="en-US"/>
              <a:t> (VAE), the addition of the </a:t>
            </a:r>
            <a:r>
              <a:rPr lang="en-US" b="1"/>
              <a:t>KL-divergence</a:t>
            </a:r>
            <a:r>
              <a:rPr lang="en-US"/>
              <a:t> term </a:t>
            </a:r>
            <a:r>
              <a:rPr lang="en-US" b="1"/>
              <a:t>serves </a:t>
            </a:r>
            <a:r>
              <a:rPr lang="en-US"/>
              <a:t>as a </a:t>
            </a:r>
            <a:r>
              <a:rPr lang="en-US" b="1"/>
              <a:t>regularization </a:t>
            </a:r>
            <a:r>
              <a:rPr lang="en-US"/>
              <a:t>mechanism during training.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In this context </a:t>
            </a:r>
            <a:r>
              <a:rPr lang="en-US" b="1"/>
              <a:t>KL-divergence</a:t>
            </a:r>
            <a:r>
              <a:rPr lang="en-US"/>
              <a:t> is </a:t>
            </a:r>
            <a:r>
              <a:rPr lang="en-US" b="1"/>
              <a:t>used </a:t>
            </a:r>
            <a:r>
              <a:rPr lang="en-US"/>
              <a:t>to </a:t>
            </a:r>
            <a:r>
              <a:rPr lang="en-US" b="1"/>
              <a:t>encourage</a:t>
            </a:r>
            <a:r>
              <a:rPr lang="en-US"/>
              <a:t> the learned </a:t>
            </a:r>
            <a:r>
              <a:rPr lang="en-US" b="1"/>
              <a:t>latent distribution </a:t>
            </a:r>
            <a:r>
              <a:rPr lang="en-US"/>
              <a:t>to </a:t>
            </a:r>
            <a:r>
              <a:rPr lang="en-US" b="1"/>
              <a:t>approximate </a:t>
            </a:r>
            <a:r>
              <a:rPr lang="en-US"/>
              <a:t>a </a:t>
            </a:r>
            <a:r>
              <a:rPr lang="en-US" b="1"/>
              <a:t>uncorrelated</a:t>
            </a:r>
            <a:r>
              <a:rPr lang="en-US"/>
              <a:t> </a:t>
            </a:r>
            <a:r>
              <a:rPr lang="en-US" b="1"/>
              <a:t>multivariate distribution</a:t>
            </a:r>
            <a:endParaRPr lang="en-US" b="1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4110" y="3467735"/>
            <a:ext cx="4843780" cy="9302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VAE Training Regularization: KL-divergence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78460" y="1910715"/>
            <a:ext cx="6544310" cy="187896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76885" y="5081905"/>
            <a:ext cx="347154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>
                <a:solidFill>
                  <a:srgbClr val="FF0000"/>
                </a:solidFill>
              </a:rPr>
              <a:t>We want our learned</a:t>
            </a:r>
            <a:endParaRPr lang="en-US">
              <a:solidFill>
                <a:srgbClr val="FF0000"/>
              </a:solidFill>
            </a:endParaRPr>
          </a:p>
          <a:p>
            <a:pPr algn="ctr"/>
            <a:r>
              <a:rPr lang="en-US">
                <a:solidFill>
                  <a:srgbClr val="FF0000"/>
                </a:solidFill>
              </a:rPr>
              <a:t>representation to be like this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>
            <a:stCxn id="5" idx="0"/>
          </p:cNvCxnSpPr>
          <p:nvPr/>
        </p:nvCxnSpPr>
        <p:spPr>
          <a:xfrm flipV="1">
            <a:off x="2212975" y="3835400"/>
            <a:ext cx="639445" cy="1246505"/>
          </a:xfrm>
          <a:prstGeom prst="straightConnector1">
            <a:avLst/>
          </a:prstGeom>
          <a:ln w="2540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705" y="1886585"/>
            <a:ext cx="6549390" cy="30556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765" y="5170805"/>
            <a:ext cx="8128635" cy="1504950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7120255" y="5918200"/>
            <a:ext cx="3822065" cy="673100"/>
          </a:xfrm>
          <a:prstGeom prst="ellipse">
            <a:avLst/>
          </a:prstGeom>
          <a:noFill/>
          <a:ln w="285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Simple Autoencoder (AE)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2071370"/>
          </a:xfrm>
        </p:spPr>
        <p:txBody>
          <a:bodyPr/>
          <a:p>
            <a:pPr marL="0" indent="0">
              <a:buNone/>
            </a:pPr>
            <a:r>
              <a:rPr lang="en-US"/>
              <a:t>An </a:t>
            </a:r>
            <a:r>
              <a:rPr lang="en-US" b="1"/>
              <a:t>autoencoder is</a:t>
            </a:r>
            <a:r>
              <a:rPr lang="en-US"/>
              <a:t> a type of artificial </a:t>
            </a:r>
            <a:r>
              <a:rPr lang="en-US" b="1"/>
              <a:t>neural network</a:t>
            </a:r>
            <a:r>
              <a:rPr lang="en-US"/>
              <a:t> designed for </a:t>
            </a:r>
            <a:r>
              <a:rPr lang="en-US" b="1"/>
              <a:t>unsupervised learning</a:t>
            </a:r>
            <a:r>
              <a:rPr lang="en-US"/>
              <a:t>.</a:t>
            </a:r>
            <a:endParaRPr lang="en-US"/>
          </a:p>
          <a:p>
            <a:pPr marL="0" indent="0">
              <a:buNone/>
            </a:pPr>
            <a:r>
              <a:rPr lang="en-US"/>
              <a:t>It consists of </a:t>
            </a:r>
            <a:r>
              <a:rPr lang="en-US" b="1"/>
              <a:t>two</a:t>
            </a:r>
            <a:r>
              <a:rPr lang="en-US"/>
              <a:t> main</a:t>
            </a:r>
            <a:r>
              <a:rPr lang="en-US" b="1"/>
              <a:t> components</a:t>
            </a:r>
            <a:r>
              <a:rPr lang="en-US"/>
              <a:t>: an </a:t>
            </a:r>
            <a:r>
              <a:rPr lang="en-US" b="1"/>
              <a:t>encoder </a:t>
            </a:r>
            <a:r>
              <a:rPr lang="en-US"/>
              <a:t>and a </a:t>
            </a:r>
            <a:r>
              <a:rPr lang="en-US" b="1"/>
              <a:t>decoder</a:t>
            </a:r>
            <a:r>
              <a:rPr lang="en-US"/>
              <a:t>. The primary </a:t>
            </a:r>
            <a:r>
              <a:rPr lang="en-US" b="1"/>
              <a:t>goal </a:t>
            </a:r>
            <a:r>
              <a:rPr lang="en-US"/>
              <a:t>of an </a:t>
            </a:r>
            <a:r>
              <a:rPr lang="en-US" b="1"/>
              <a:t>autoencoder </a:t>
            </a:r>
            <a:r>
              <a:rPr lang="en-US"/>
              <a:t>is to </a:t>
            </a:r>
            <a:r>
              <a:rPr lang="en-US" b="1"/>
              <a:t>learn </a:t>
            </a:r>
            <a:r>
              <a:rPr lang="en-US"/>
              <a:t>a </a:t>
            </a:r>
            <a:r>
              <a:rPr lang="en-US" b="1"/>
              <a:t>compact representation </a:t>
            </a:r>
            <a:r>
              <a:rPr lang="en-US"/>
              <a:t>of input data, typically for the purpose of </a:t>
            </a:r>
            <a:r>
              <a:rPr lang="en-US" b="1"/>
              <a:t>data compression</a:t>
            </a:r>
            <a:r>
              <a:rPr lang="en-US"/>
              <a:t>, </a:t>
            </a:r>
            <a:r>
              <a:rPr lang="en-US" b="1"/>
              <a:t>feature learning</a:t>
            </a:r>
            <a:r>
              <a:rPr lang="en-US"/>
              <a:t>, or </a:t>
            </a:r>
            <a:r>
              <a:rPr lang="en-US" b="1"/>
              <a:t>denoising</a:t>
            </a:r>
            <a:r>
              <a:rPr lang="en-US"/>
              <a:t>.</a:t>
            </a:r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822960" y="4553585"/>
            <a:ext cx="1428750" cy="1256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Input</a:t>
            </a:r>
            <a:endParaRPr lang="en-US"/>
          </a:p>
        </p:txBody>
      </p:sp>
      <p:sp>
        <p:nvSpPr>
          <p:cNvPr id="5" name="Trapezoid 4"/>
          <p:cNvSpPr/>
          <p:nvPr/>
        </p:nvSpPr>
        <p:spPr>
          <a:xfrm rot="5400000">
            <a:off x="3488055" y="4360545"/>
            <a:ext cx="2300605" cy="164211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5400000"/>
              </a:camera>
              <a:lightRig rig="threePt" dir="t"/>
            </a:scene3d>
          </a:bodyPr>
          <a:p>
            <a:pPr algn="ctr"/>
            <a:r>
              <a:rPr lang="en-US"/>
              <a:t>Encoder</a:t>
            </a:r>
            <a:endParaRPr lang="en-US"/>
          </a:p>
        </p:txBody>
      </p:sp>
      <p:sp>
        <p:nvSpPr>
          <p:cNvPr id="6" name="Trapezoid 5"/>
          <p:cNvSpPr/>
          <p:nvPr/>
        </p:nvSpPr>
        <p:spPr>
          <a:xfrm rot="16200000">
            <a:off x="6523990" y="4360545"/>
            <a:ext cx="2300605" cy="164211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6200000"/>
              </a:camera>
              <a:lightRig rig="threePt" dir="t"/>
            </a:scene3d>
          </a:bodyPr>
          <a:p>
            <a:pPr algn="ctr"/>
            <a:r>
              <a:rPr lang="en-US"/>
              <a:t>Decoder</a:t>
            </a:r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9889490" y="4553585"/>
            <a:ext cx="1428750" cy="1256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Input</a:t>
            </a:r>
            <a:endParaRPr lang="en-US"/>
          </a:p>
        </p:txBody>
      </p:sp>
      <p:cxnSp>
        <p:nvCxnSpPr>
          <p:cNvPr id="8" name="Straight Arrow Connector 7"/>
          <p:cNvCxnSpPr>
            <a:stCxn id="4" idx="3"/>
            <a:endCxn id="5" idx="2"/>
          </p:cNvCxnSpPr>
          <p:nvPr/>
        </p:nvCxnSpPr>
        <p:spPr>
          <a:xfrm flipV="1">
            <a:off x="2251710" y="5181600"/>
            <a:ext cx="1565910" cy="6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0"/>
            <a:endCxn id="6" idx="0"/>
          </p:cNvCxnSpPr>
          <p:nvPr/>
        </p:nvCxnSpPr>
        <p:spPr>
          <a:xfrm>
            <a:off x="5459730" y="5181600"/>
            <a:ext cx="139382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  <a:endCxn id="7" idx="1"/>
          </p:cNvCxnSpPr>
          <p:nvPr/>
        </p:nvCxnSpPr>
        <p:spPr>
          <a:xfrm>
            <a:off x="8495665" y="5181600"/>
            <a:ext cx="1393825" cy="6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9660" y="2079625"/>
            <a:ext cx="9912350" cy="4006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VAE Training Regularization: KL-divergence in PyTorch</a:t>
            </a:r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1974850" y="4323080"/>
            <a:ext cx="8918575" cy="0"/>
          </a:xfrm>
          <a:prstGeom prst="line">
            <a:avLst/>
          </a:prstGeom>
          <a:ln w="25400">
            <a:solidFill>
              <a:srgbClr val="FF33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392680" y="4851400"/>
            <a:ext cx="590550" cy="0"/>
          </a:xfrm>
          <a:prstGeom prst="line">
            <a:avLst/>
          </a:prstGeom>
          <a:ln w="25400">
            <a:solidFill>
              <a:srgbClr val="FF33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104640" y="4851400"/>
            <a:ext cx="590550" cy="0"/>
          </a:xfrm>
          <a:prstGeom prst="line">
            <a:avLst/>
          </a:prstGeom>
          <a:ln w="25400">
            <a:solidFill>
              <a:srgbClr val="FF33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FaceSwap Architecture: Training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638175"/>
          </a:xfrm>
        </p:spPr>
        <p:txBody>
          <a:bodyPr/>
          <a:p>
            <a:pPr marL="0" indent="0">
              <a:buNone/>
            </a:pPr>
            <a:r>
              <a:rPr lang="en-US" b="1"/>
              <a:t>FaceSwap </a:t>
            </a:r>
            <a:r>
              <a:rPr lang="en-US"/>
              <a:t>is based on </a:t>
            </a:r>
            <a:r>
              <a:rPr lang="en-US" b="1"/>
              <a:t>two Autoencoders </a:t>
            </a:r>
            <a:r>
              <a:rPr lang="en-US"/>
              <a:t>(usually denoising)</a:t>
            </a:r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1337945" y="2994025"/>
            <a:ext cx="1428750" cy="1256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Face A</a:t>
            </a:r>
            <a:endParaRPr lang="en-US"/>
          </a:p>
        </p:txBody>
      </p:sp>
      <p:sp>
        <p:nvSpPr>
          <p:cNvPr id="8" name="Trapezoid 7"/>
          <p:cNvSpPr/>
          <p:nvPr/>
        </p:nvSpPr>
        <p:spPr>
          <a:xfrm rot="5400000">
            <a:off x="3487420" y="3016250"/>
            <a:ext cx="1779270" cy="1212850"/>
          </a:xfrm>
          <a:prstGeom prst="trapezoi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5400000"/>
              </a:camera>
              <a:lightRig rig="threePt" dir="t"/>
            </a:scene3d>
          </a:bodyPr>
          <a:p>
            <a:pPr algn="ctr"/>
            <a:r>
              <a:rPr lang="en-US"/>
              <a:t>Encoder</a:t>
            </a:r>
            <a:endParaRPr lang="en-US"/>
          </a:p>
          <a:p>
            <a:pPr algn="ctr"/>
            <a:r>
              <a:rPr lang="en-US"/>
              <a:t>(shared)</a:t>
            </a:r>
            <a:endParaRPr lang="en-US"/>
          </a:p>
        </p:txBody>
      </p:sp>
      <p:sp>
        <p:nvSpPr>
          <p:cNvPr id="9" name="Trapezoid 8"/>
          <p:cNvSpPr/>
          <p:nvPr/>
        </p:nvSpPr>
        <p:spPr>
          <a:xfrm rot="16200000">
            <a:off x="5769610" y="3011170"/>
            <a:ext cx="1658620" cy="122301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6200000"/>
              </a:camera>
              <a:lightRig rig="threePt" dir="t"/>
            </a:scene3d>
          </a:bodyPr>
          <a:p>
            <a:pPr algn="ctr"/>
            <a:r>
              <a:rPr lang="en-US"/>
              <a:t>Decoder</a:t>
            </a:r>
            <a:endParaRPr lang="en-US"/>
          </a:p>
          <a:p>
            <a:pPr algn="ctr"/>
            <a:r>
              <a:rPr lang="en-US"/>
              <a:t>A</a:t>
            </a:r>
            <a:endParaRPr lang="en-US"/>
          </a:p>
        </p:txBody>
      </p:sp>
      <p:cxnSp>
        <p:nvCxnSpPr>
          <p:cNvPr id="13" name="Straight Arrow Connector 12"/>
          <p:cNvCxnSpPr>
            <a:stCxn id="7" idx="3"/>
            <a:endCxn id="8" idx="2"/>
          </p:cNvCxnSpPr>
          <p:nvPr/>
        </p:nvCxnSpPr>
        <p:spPr>
          <a:xfrm>
            <a:off x="2766695" y="3622675"/>
            <a:ext cx="100393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0"/>
            <a:endCxn id="9" idx="0"/>
          </p:cNvCxnSpPr>
          <p:nvPr/>
        </p:nvCxnSpPr>
        <p:spPr>
          <a:xfrm>
            <a:off x="4983480" y="3622675"/>
            <a:ext cx="100393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2"/>
          </p:cNvCxnSpPr>
          <p:nvPr/>
        </p:nvCxnSpPr>
        <p:spPr>
          <a:xfrm>
            <a:off x="7210425" y="3622675"/>
            <a:ext cx="1003935" cy="6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s 3"/>
          <p:cNvSpPr/>
          <p:nvPr/>
        </p:nvSpPr>
        <p:spPr>
          <a:xfrm>
            <a:off x="8204200" y="2994660"/>
            <a:ext cx="1428750" cy="1256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Face A</a:t>
            </a:r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1337945" y="5225415"/>
            <a:ext cx="1428750" cy="1256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Face B</a:t>
            </a:r>
            <a:endParaRPr lang="en-US"/>
          </a:p>
        </p:txBody>
      </p:sp>
      <p:sp>
        <p:nvSpPr>
          <p:cNvPr id="6" name="Trapezoid 5"/>
          <p:cNvSpPr/>
          <p:nvPr/>
        </p:nvSpPr>
        <p:spPr>
          <a:xfrm rot="5400000">
            <a:off x="3487420" y="5247640"/>
            <a:ext cx="1779270" cy="1212850"/>
          </a:xfrm>
          <a:prstGeom prst="trapezoi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5400000"/>
              </a:camera>
              <a:lightRig rig="threePt" dir="t"/>
            </a:scene3d>
          </a:bodyPr>
          <a:p>
            <a:pPr algn="ctr"/>
            <a:r>
              <a:rPr lang="en-US"/>
              <a:t>Encoder</a:t>
            </a:r>
            <a:endParaRPr lang="en-US"/>
          </a:p>
          <a:p>
            <a:pPr algn="ctr"/>
            <a:r>
              <a:rPr lang="en-US"/>
              <a:t>(shared)</a:t>
            </a:r>
            <a:endParaRPr lang="en-US"/>
          </a:p>
        </p:txBody>
      </p:sp>
      <p:sp>
        <p:nvSpPr>
          <p:cNvPr id="10" name="Trapezoid 9"/>
          <p:cNvSpPr/>
          <p:nvPr/>
        </p:nvSpPr>
        <p:spPr>
          <a:xfrm rot="16200000">
            <a:off x="5769610" y="5242560"/>
            <a:ext cx="1658620" cy="1223010"/>
          </a:xfrm>
          <a:prstGeom prst="trapezoi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6200000"/>
              </a:camera>
              <a:lightRig rig="threePt" dir="t"/>
            </a:scene3d>
          </a:bodyPr>
          <a:p>
            <a:pPr algn="ctr"/>
            <a:r>
              <a:rPr lang="en-US"/>
              <a:t>Decoder</a:t>
            </a:r>
            <a:endParaRPr lang="en-US"/>
          </a:p>
          <a:p>
            <a:pPr algn="ctr"/>
            <a:r>
              <a:rPr lang="en-US"/>
              <a:t>B</a:t>
            </a:r>
            <a:endParaRPr lang="en-US"/>
          </a:p>
        </p:txBody>
      </p:sp>
      <p:cxnSp>
        <p:nvCxnSpPr>
          <p:cNvPr id="11" name="Straight Arrow Connector 10"/>
          <p:cNvCxnSpPr>
            <a:stCxn id="5" idx="3"/>
            <a:endCxn id="6" idx="2"/>
          </p:cNvCxnSpPr>
          <p:nvPr/>
        </p:nvCxnSpPr>
        <p:spPr>
          <a:xfrm>
            <a:off x="2766695" y="5854065"/>
            <a:ext cx="100393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0"/>
            <a:endCxn id="10" idx="0"/>
          </p:cNvCxnSpPr>
          <p:nvPr/>
        </p:nvCxnSpPr>
        <p:spPr>
          <a:xfrm>
            <a:off x="4983480" y="5854065"/>
            <a:ext cx="100393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</p:cNvCxnSpPr>
          <p:nvPr/>
        </p:nvCxnSpPr>
        <p:spPr>
          <a:xfrm>
            <a:off x="7210425" y="5854065"/>
            <a:ext cx="1003935" cy="6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s 20"/>
          <p:cNvSpPr/>
          <p:nvPr/>
        </p:nvSpPr>
        <p:spPr>
          <a:xfrm>
            <a:off x="8204200" y="5226050"/>
            <a:ext cx="1428750" cy="1256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Face B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FaceSwap Architecture: Inference</a:t>
            </a:r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1317625" y="2330450"/>
            <a:ext cx="1428750" cy="1256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Face A</a:t>
            </a:r>
            <a:endParaRPr lang="en-US"/>
          </a:p>
        </p:txBody>
      </p:sp>
      <p:sp>
        <p:nvSpPr>
          <p:cNvPr id="8" name="Trapezoid 7"/>
          <p:cNvSpPr/>
          <p:nvPr/>
        </p:nvSpPr>
        <p:spPr>
          <a:xfrm rot="5400000">
            <a:off x="3467100" y="2352675"/>
            <a:ext cx="1779270" cy="1212850"/>
          </a:xfrm>
          <a:prstGeom prst="trapezoi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5400000"/>
              </a:camera>
              <a:lightRig rig="threePt" dir="t"/>
            </a:scene3d>
          </a:bodyPr>
          <a:p>
            <a:pPr algn="ctr"/>
            <a:r>
              <a:rPr lang="en-US"/>
              <a:t>Encoder</a:t>
            </a:r>
            <a:endParaRPr lang="en-US"/>
          </a:p>
          <a:p>
            <a:pPr algn="ctr"/>
            <a:r>
              <a:rPr lang="en-US"/>
              <a:t>(shared)</a:t>
            </a:r>
            <a:endParaRPr lang="en-US"/>
          </a:p>
        </p:txBody>
      </p:sp>
      <p:sp>
        <p:nvSpPr>
          <p:cNvPr id="9" name="Trapezoid 8"/>
          <p:cNvSpPr/>
          <p:nvPr/>
        </p:nvSpPr>
        <p:spPr>
          <a:xfrm rot="16200000">
            <a:off x="6071235" y="4639310"/>
            <a:ext cx="1658620" cy="1223010"/>
          </a:xfrm>
          <a:prstGeom prst="trapezoi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6200000"/>
              </a:camera>
              <a:lightRig rig="threePt" dir="t"/>
            </a:scene3d>
          </a:bodyPr>
          <a:p>
            <a:pPr algn="ctr"/>
            <a:r>
              <a:rPr lang="en-US"/>
              <a:t>Decoder</a:t>
            </a:r>
            <a:endParaRPr lang="en-US"/>
          </a:p>
          <a:p>
            <a:pPr algn="ctr"/>
            <a:r>
              <a:rPr lang="en-US"/>
              <a:t>B</a:t>
            </a:r>
            <a:endParaRPr lang="en-US"/>
          </a:p>
        </p:txBody>
      </p:sp>
      <p:cxnSp>
        <p:nvCxnSpPr>
          <p:cNvPr id="13" name="Straight Arrow Connector 12"/>
          <p:cNvCxnSpPr>
            <a:stCxn id="7" idx="3"/>
            <a:endCxn id="8" idx="2"/>
          </p:cNvCxnSpPr>
          <p:nvPr/>
        </p:nvCxnSpPr>
        <p:spPr>
          <a:xfrm>
            <a:off x="2746375" y="2959100"/>
            <a:ext cx="100393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2"/>
          </p:cNvCxnSpPr>
          <p:nvPr/>
        </p:nvCxnSpPr>
        <p:spPr>
          <a:xfrm>
            <a:off x="7512050" y="5250815"/>
            <a:ext cx="1003935" cy="6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s 4"/>
          <p:cNvSpPr/>
          <p:nvPr/>
        </p:nvSpPr>
        <p:spPr>
          <a:xfrm>
            <a:off x="1317625" y="4561840"/>
            <a:ext cx="1428750" cy="1256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Face B</a:t>
            </a:r>
            <a:endParaRPr lang="en-US"/>
          </a:p>
        </p:txBody>
      </p:sp>
      <p:sp>
        <p:nvSpPr>
          <p:cNvPr id="6" name="Trapezoid 5"/>
          <p:cNvSpPr/>
          <p:nvPr/>
        </p:nvSpPr>
        <p:spPr>
          <a:xfrm rot="5400000">
            <a:off x="3467100" y="4584065"/>
            <a:ext cx="1779270" cy="1212850"/>
          </a:xfrm>
          <a:prstGeom prst="trapezoi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5400000"/>
              </a:camera>
              <a:lightRig rig="threePt" dir="t"/>
            </a:scene3d>
          </a:bodyPr>
          <a:p>
            <a:pPr algn="ctr"/>
            <a:r>
              <a:rPr lang="en-US"/>
              <a:t>Encoder</a:t>
            </a:r>
            <a:endParaRPr lang="en-US"/>
          </a:p>
          <a:p>
            <a:pPr algn="ctr"/>
            <a:r>
              <a:rPr lang="en-US"/>
              <a:t>(shared)</a:t>
            </a:r>
            <a:endParaRPr lang="en-US"/>
          </a:p>
        </p:txBody>
      </p:sp>
      <p:sp>
        <p:nvSpPr>
          <p:cNvPr id="10" name="Trapezoid 9"/>
          <p:cNvSpPr/>
          <p:nvPr/>
        </p:nvSpPr>
        <p:spPr>
          <a:xfrm rot="16200000">
            <a:off x="6071235" y="2346960"/>
            <a:ext cx="1658620" cy="122301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6200000"/>
              </a:camera>
              <a:lightRig rig="threePt" dir="t"/>
            </a:scene3d>
          </a:bodyPr>
          <a:p>
            <a:pPr algn="ctr"/>
            <a:r>
              <a:rPr lang="en-US"/>
              <a:t>Decoder</a:t>
            </a:r>
            <a:endParaRPr lang="en-US"/>
          </a:p>
          <a:p>
            <a:pPr algn="ctr"/>
            <a:r>
              <a:rPr lang="en-US"/>
              <a:t>A</a:t>
            </a:r>
            <a:endParaRPr lang="en-US"/>
          </a:p>
        </p:txBody>
      </p:sp>
      <p:cxnSp>
        <p:nvCxnSpPr>
          <p:cNvPr id="11" name="Straight Arrow Connector 10"/>
          <p:cNvCxnSpPr>
            <a:stCxn id="5" idx="3"/>
            <a:endCxn id="6" idx="2"/>
          </p:cNvCxnSpPr>
          <p:nvPr/>
        </p:nvCxnSpPr>
        <p:spPr>
          <a:xfrm>
            <a:off x="2746375" y="5190490"/>
            <a:ext cx="100393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</p:cNvCxnSpPr>
          <p:nvPr/>
        </p:nvCxnSpPr>
        <p:spPr>
          <a:xfrm>
            <a:off x="7512050" y="2958465"/>
            <a:ext cx="1003935" cy="6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0"/>
            <a:endCxn id="10" idx="0"/>
          </p:cNvCxnSpPr>
          <p:nvPr/>
        </p:nvCxnSpPr>
        <p:spPr>
          <a:xfrm flipV="1">
            <a:off x="4963160" y="2958465"/>
            <a:ext cx="1325880" cy="22320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0"/>
            <a:endCxn id="9" idx="0"/>
          </p:cNvCxnSpPr>
          <p:nvPr/>
        </p:nvCxnSpPr>
        <p:spPr>
          <a:xfrm>
            <a:off x="4963160" y="2959100"/>
            <a:ext cx="1325880" cy="229171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s 23"/>
          <p:cNvSpPr/>
          <p:nvPr/>
        </p:nvSpPr>
        <p:spPr>
          <a:xfrm>
            <a:off x="8505825" y="2331085"/>
            <a:ext cx="1428750" cy="1256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Face A</a:t>
            </a:r>
            <a:endParaRPr lang="en-US"/>
          </a:p>
          <a:p>
            <a:pPr algn="ctr"/>
            <a:r>
              <a:rPr lang="en-US"/>
              <a:t>(exp B)</a:t>
            </a:r>
            <a:endParaRPr lang="en-US"/>
          </a:p>
        </p:txBody>
      </p:sp>
      <p:sp>
        <p:nvSpPr>
          <p:cNvPr id="25" name="Rectangles 24"/>
          <p:cNvSpPr/>
          <p:nvPr/>
        </p:nvSpPr>
        <p:spPr>
          <a:xfrm>
            <a:off x="8515985" y="4622165"/>
            <a:ext cx="1428750" cy="1256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Face B</a:t>
            </a:r>
            <a:endParaRPr lang="en-US"/>
          </a:p>
          <a:p>
            <a:pPr algn="ctr"/>
            <a:r>
              <a:rPr lang="en-US"/>
              <a:t>(exp A)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Exercise 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1837055"/>
          </a:xfrm>
        </p:spPr>
        <p:txBody>
          <a:bodyPr>
            <a:normAutofit/>
          </a:bodyPr>
          <a:p>
            <a:r>
              <a:rPr lang="en-US" b="1"/>
              <a:t>Train </a:t>
            </a:r>
            <a:r>
              <a:rPr lang="en-US"/>
              <a:t>a simple </a:t>
            </a:r>
            <a:r>
              <a:rPr lang="en-US" b="1"/>
              <a:t>Autoencoder </a:t>
            </a:r>
            <a:r>
              <a:rPr lang="en-US"/>
              <a:t>on the </a:t>
            </a:r>
            <a:r>
              <a:rPr lang="en-US" b="1"/>
              <a:t>MNIST</a:t>
            </a:r>
            <a:r>
              <a:rPr lang="en-US"/>
              <a:t> dataset.</a:t>
            </a:r>
            <a:endParaRPr lang="en-US"/>
          </a:p>
          <a:p>
            <a:pPr lvl="1"/>
            <a:r>
              <a:rPr lang="en-US"/>
              <a:t>Use a </a:t>
            </a:r>
            <a:r>
              <a:rPr lang="en-US" b="1"/>
              <a:t>latent </a:t>
            </a:r>
            <a:r>
              <a:rPr lang="en-US"/>
              <a:t>space of </a:t>
            </a:r>
            <a:r>
              <a:rPr lang="en-US" b="1" u="sng"/>
              <a:t>dimension 2</a:t>
            </a:r>
            <a:endParaRPr lang="en-US" b="1" u="sng"/>
          </a:p>
          <a:p>
            <a:r>
              <a:rPr lang="en-US" b="1"/>
              <a:t> Encode </a:t>
            </a:r>
            <a:r>
              <a:rPr lang="en-US"/>
              <a:t>all the digits in the </a:t>
            </a:r>
            <a:r>
              <a:rPr lang="en-US" b="1"/>
              <a:t>test set</a:t>
            </a:r>
            <a:r>
              <a:rPr lang="en-US"/>
              <a:t> and plot a </a:t>
            </a:r>
            <a:r>
              <a:rPr lang="en-US" b="1"/>
              <a:t>scatterplot </a:t>
            </a:r>
            <a:r>
              <a:rPr lang="en-US"/>
              <a:t>of the encoder’s </a:t>
            </a:r>
            <a:r>
              <a:rPr lang="en-US" b="1"/>
              <a:t>latent space</a:t>
            </a:r>
            <a:endParaRPr lang="en-US" b="1"/>
          </a:p>
          <a:p>
            <a:r>
              <a:rPr lang="en-US" b="1"/>
              <a:t>Plot </a:t>
            </a:r>
            <a:r>
              <a:rPr lang="en-US"/>
              <a:t>a map of the </a:t>
            </a:r>
            <a:r>
              <a:rPr lang="en-US" b="1"/>
              <a:t>recostructed digits</a:t>
            </a:r>
            <a:r>
              <a:rPr lang="en-US"/>
              <a:t> from the </a:t>
            </a:r>
            <a:r>
              <a:rPr lang="en-US" b="1"/>
              <a:t>latent space</a:t>
            </a:r>
            <a:endParaRPr lang="en-US" b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6925" y="3770630"/>
            <a:ext cx="3642995" cy="27158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895" y="3770630"/>
            <a:ext cx="2668905" cy="265557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Exercise 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1837055"/>
          </a:xfrm>
        </p:spPr>
        <p:txBody>
          <a:bodyPr>
            <a:normAutofit/>
          </a:bodyPr>
          <a:p>
            <a:r>
              <a:rPr lang="en-US" b="1"/>
              <a:t>Train </a:t>
            </a:r>
            <a:r>
              <a:rPr lang="en-US"/>
              <a:t>a  </a:t>
            </a:r>
            <a:r>
              <a:rPr lang="en-US" b="1"/>
              <a:t>Variational</a:t>
            </a:r>
            <a:r>
              <a:rPr lang="en-US"/>
              <a:t> </a:t>
            </a:r>
            <a:r>
              <a:rPr lang="en-US" b="1"/>
              <a:t>Autoencoder </a:t>
            </a:r>
            <a:r>
              <a:rPr lang="en-US"/>
              <a:t>on the </a:t>
            </a:r>
            <a:r>
              <a:rPr lang="en-US" b="1"/>
              <a:t>MNIST</a:t>
            </a:r>
            <a:r>
              <a:rPr lang="en-US"/>
              <a:t> dataset.</a:t>
            </a:r>
            <a:endParaRPr lang="en-US"/>
          </a:p>
          <a:p>
            <a:pPr lvl="1"/>
            <a:r>
              <a:rPr lang="en-US"/>
              <a:t>Use a </a:t>
            </a:r>
            <a:r>
              <a:rPr lang="en-US" b="1"/>
              <a:t>latent </a:t>
            </a:r>
            <a:r>
              <a:rPr lang="en-US"/>
              <a:t>space of </a:t>
            </a:r>
            <a:r>
              <a:rPr lang="en-US" b="1" u="sng"/>
              <a:t>dimension 2</a:t>
            </a:r>
            <a:r>
              <a:rPr lang="en-US"/>
              <a:t> (2 mu and 2 std)</a:t>
            </a:r>
            <a:endParaRPr lang="en-US" b="1" u="sng"/>
          </a:p>
          <a:p>
            <a:r>
              <a:rPr lang="en-US" b="1"/>
              <a:t> Encode </a:t>
            </a:r>
            <a:r>
              <a:rPr lang="en-US"/>
              <a:t>all the digits in the </a:t>
            </a:r>
            <a:r>
              <a:rPr lang="en-US" b="1"/>
              <a:t>test set</a:t>
            </a:r>
            <a:r>
              <a:rPr lang="en-US"/>
              <a:t> and plot a </a:t>
            </a:r>
            <a:r>
              <a:rPr lang="en-US" b="1"/>
              <a:t>scatterplot </a:t>
            </a:r>
            <a:r>
              <a:rPr lang="en-US"/>
              <a:t>of the encoder’s </a:t>
            </a:r>
            <a:r>
              <a:rPr lang="en-US" b="1"/>
              <a:t>mu</a:t>
            </a:r>
            <a:endParaRPr lang="en-US" b="1"/>
          </a:p>
          <a:p>
            <a:r>
              <a:rPr lang="en-US" b="1"/>
              <a:t>Plot </a:t>
            </a:r>
            <a:r>
              <a:rPr lang="en-US"/>
              <a:t>some </a:t>
            </a:r>
            <a:r>
              <a:rPr lang="en-US" b="1"/>
              <a:t>reconstructed </a:t>
            </a:r>
            <a:r>
              <a:rPr lang="en-US"/>
              <a:t>digits </a:t>
            </a:r>
            <a:r>
              <a:rPr lang="en-US" b="1"/>
              <a:t>random sampling </a:t>
            </a:r>
            <a:r>
              <a:rPr lang="en-US"/>
              <a:t>the </a:t>
            </a:r>
            <a:r>
              <a:rPr lang="en-US" b="1"/>
              <a:t>latent space</a:t>
            </a:r>
            <a:r>
              <a:rPr lang="en-US"/>
              <a:t> </a:t>
            </a:r>
            <a:endParaRPr lang="en-US" b="1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4040" y="3903980"/>
            <a:ext cx="3559175" cy="27120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290" y="3832225"/>
            <a:ext cx="2868930" cy="28549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Autoencoder Training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8195" y="1823720"/>
            <a:ext cx="5265420" cy="153352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/>
              <a:t>The </a:t>
            </a:r>
            <a:r>
              <a:rPr lang="en-US" b="1"/>
              <a:t>encoder</a:t>
            </a:r>
            <a:r>
              <a:rPr lang="en-US"/>
              <a:t> part of the autoencoder </a:t>
            </a:r>
            <a:r>
              <a:rPr lang="en-US" b="1"/>
              <a:t>compresses </a:t>
            </a:r>
            <a:r>
              <a:rPr lang="en-US"/>
              <a:t>the </a:t>
            </a:r>
            <a:r>
              <a:rPr lang="en-US" b="1"/>
              <a:t>input data</a:t>
            </a:r>
            <a:r>
              <a:rPr lang="en-US"/>
              <a:t> into a </a:t>
            </a:r>
            <a:r>
              <a:rPr lang="en-US" b="1"/>
              <a:t>lower-dimensional</a:t>
            </a:r>
            <a:r>
              <a:rPr lang="en-US"/>
              <a:t> representation, often referred to as the "</a:t>
            </a:r>
            <a:r>
              <a:rPr lang="en-US" b="1"/>
              <a:t>latent space</a:t>
            </a:r>
            <a:r>
              <a:rPr lang="en-US"/>
              <a:t>" or "</a:t>
            </a:r>
            <a:r>
              <a:rPr lang="en-US" b="1"/>
              <a:t>encoding</a:t>
            </a:r>
            <a:r>
              <a:rPr lang="en-US"/>
              <a:t>." </a:t>
            </a:r>
            <a:endParaRPr lang="en-US"/>
          </a:p>
        </p:txBody>
      </p:sp>
      <p:sp>
        <p:nvSpPr>
          <p:cNvPr id="5" name="Trapezoid 4"/>
          <p:cNvSpPr/>
          <p:nvPr/>
        </p:nvSpPr>
        <p:spPr>
          <a:xfrm rot="5400000">
            <a:off x="7602220" y="1769110"/>
            <a:ext cx="2300605" cy="164211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5400000"/>
              </a:camera>
              <a:lightRig rig="threePt" dir="t"/>
            </a:scene3d>
          </a:bodyPr>
          <a:p>
            <a:pPr algn="ctr"/>
            <a:r>
              <a:rPr lang="en-US"/>
              <a:t>Encoder</a:t>
            </a:r>
            <a:endParaRPr lang="en-US"/>
          </a:p>
        </p:txBody>
      </p:sp>
      <p:sp>
        <p:nvSpPr>
          <p:cNvPr id="6" name="Trapezoid 5"/>
          <p:cNvSpPr/>
          <p:nvPr/>
        </p:nvSpPr>
        <p:spPr>
          <a:xfrm rot="16200000">
            <a:off x="7602220" y="4676775"/>
            <a:ext cx="2300605" cy="164211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6200000"/>
              </a:camera>
              <a:lightRig rig="threePt" dir="t"/>
            </a:scene3d>
          </a:bodyPr>
          <a:p>
            <a:pPr algn="ctr"/>
            <a:r>
              <a:rPr lang="en-US"/>
              <a:t>Decoder</a:t>
            </a:r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/>
        </p:nvSpPr>
        <p:spPr>
          <a:xfrm>
            <a:off x="2068195" y="4469130"/>
            <a:ext cx="5265420" cy="2058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The </a:t>
            </a:r>
            <a:r>
              <a:rPr lang="en-US" b="1"/>
              <a:t>decoder reconstructs</a:t>
            </a:r>
            <a:r>
              <a:rPr lang="en-US"/>
              <a:t> the original </a:t>
            </a:r>
            <a:r>
              <a:rPr lang="en-US" b="1"/>
              <a:t>input</a:t>
            </a:r>
            <a:r>
              <a:rPr lang="en-US"/>
              <a:t> data </a:t>
            </a:r>
            <a:r>
              <a:rPr lang="en-US" b="1"/>
              <a:t>from</a:t>
            </a:r>
            <a:r>
              <a:rPr lang="en-US"/>
              <a:t> the </a:t>
            </a:r>
            <a:r>
              <a:rPr lang="en-US" b="1"/>
              <a:t>compressed </a:t>
            </a:r>
            <a:r>
              <a:rPr lang="en-US"/>
              <a:t>representation </a:t>
            </a:r>
            <a:r>
              <a:rPr lang="en-US" b="1"/>
              <a:t>produced </a:t>
            </a:r>
            <a:r>
              <a:rPr lang="en-US"/>
              <a:t>by the </a:t>
            </a:r>
            <a:r>
              <a:rPr lang="en-US" b="1"/>
              <a:t>encoder</a:t>
            </a:r>
            <a:r>
              <a:rPr lang="en-US"/>
              <a:t>. The </a:t>
            </a:r>
            <a:r>
              <a:rPr lang="en-US" b="1"/>
              <a:t>reconstructed </a:t>
            </a:r>
            <a:r>
              <a:rPr lang="en-US"/>
              <a:t>output should ideally be a close </a:t>
            </a:r>
            <a:r>
              <a:rPr lang="en-US" b="1"/>
              <a:t>approximation </a:t>
            </a:r>
            <a:r>
              <a:rPr lang="en-US"/>
              <a:t>of the original </a:t>
            </a:r>
            <a:r>
              <a:rPr lang="en-US" b="1"/>
              <a:t>input</a:t>
            </a:r>
            <a:r>
              <a:rPr lang="en-US"/>
              <a:t>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Autoencoder Training</a:t>
            </a:r>
            <a:endParaRPr lang="en-US"/>
          </a:p>
        </p:txBody>
      </p:sp>
      <p:sp>
        <p:nvSpPr>
          <p:cNvPr id="4" name="Content Placeholder 3"/>
          <p:cNvSpPr/>
          <p:nvPr>
            <p:ph idx="1"/>
          </p:nvPr>
        </p:nvSpPr>
        <p:spPr>
          <a:xfrm>
            <a:off x="647700" y="1825625"/>
            <a:ext cx="10515600" cy="1204595"/>
          </a:xfrm>
        </p:spPr>
        <p:txBody>
          <a:bodyPr/>
          <a:p>
            <a:pPr marL="0" indent="0">
              <a:buNone/>
            </a:pPr>
            <a:r>
              <a:rPr lang="en-US">
                <a:sym typeface="+mn-ea"/>
              </a:rPr>
              <a:t>By </a:t>
            </a:r>
            <a:r>
              <a:rPr lang="en-US" b="1">
                <a:sym typeface="+mn-ea"/>
              </a:rPr>
              <a:t>training </a:t>
            </a:r>
            <a:r>
              <a:rPr lang="en-US">
                <a:sym typeface="+mn-ea"/>
              </a:rPr>
              <a:t>the </a:t>
            </a:r>
            <a:r>
              <a:rPr lang="en-US" b="1">
                <a:sym typeface="+mn-ea"/>
              </a:rPr>
              <a:t>autoencoder </a:t>
            </a:r>
            <a:r>
              <a:rPr lang="en-US">
                <a:sym typeface="+mn-ea"/>
              </a:rPr>
              <a:t>on a dataset and </a:t>
            </a:r>
            <a:r>
              <a:rPr lang="en-US" b="1">
                <a:sym typeface="+mn-ea"/>
              </a:rPr>
              <a:t>minimizing </a:t>
            </a:r>
            <a:r>
              <a:rPr lang="en-US">
                <a:sym typeface="+mn-ea"/>
              </a:rPr>
              <a:t>the </a:t>
            </a:r>
            <a:r>
              <a:rPr lang="en-US" b="1">
                <a:sym typeface="+mn-ea"/>
              </a:rPr>
              <a:t>reconstruction error</a:t>
            </a:r>
            <a:r>
              <a:rPr lang="en-US">
                <a:sym typeface="+mn-ea"/>
              </a:rPr>
              <a:t>,  the model </a:t>
            </a:r>
            <a:r>
              <a:rPr lang="en-US" b="1">
                <a:sym typeface="+mn-ea"/>
              </a:rPr>
              <a:t>learns </a:t>
            </a:r>
            <a:r>
              <a:rPr lang="en-US">
                <a:sym typeface="+mn-ea"/>
              </a:rPr>
              <a:t>to </a:t>
            </a:r>
            <a:r>
              <a:rPr lang="en-US" b="1">
                <a:sym typeface="+mn-ea"/>
              </a:rPr>
              <a:t>capture </a:t>
            </a:r>
            <a:r>
              <a:rPr lang="en-US">
                <a:sym typeface="+mn-ea"/>
              </a:rPr>
              <a:t>the </a:t>
            </a:r>
            <a:r>
              <a:rPr lang="en-US" b="1">
                <a:sym typeface="+mn-ea"/>
              </a:rPr>
              <a:t>most salient features</a:t>
            </a:r>
            <a:r>
              <a:rPr lang="en-US">
                <a:sym typeface="+mn-ea"/>
              </a:rPr>
              <a:t> of the data in the latent space</a:t>
            </a:r>
            <a:endParaRPr lang="en-US"/>
          </a:p>
          <a:p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878205" y="4307205"/>
            <a:ext cx="1428750" cy="1256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Input</a:t>
            </a:r>
            <a:endParaRPr lang="en-US"/>
          </a:p>
        </p:txBody>
      </p:sp>
      <p:sp>
        <p:nvSpPr>
          <p:cNvPr id="8" name="Trapezoid 7"/>
          <p:cNvSpPr/>
          <p:nvPr/>
        </p:nvSpPr>
        <p:spPr>
          <a:xfrm rot="5400000">
            <a:off x="2981325" y="4114165"/>
            <a:ext cx="2300605" cy="164211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5400000"/>
              </a:camera>
              <a:lightRig rig="threePt" dir="t"/>
            </a:scene3d>
          </a:bodyPr>
          <a:p>
            <a:pPr algn="ctr"/>
            <a:r>
              <a:rPr lang="en-US"/>
              <a:t>Encoder</a:t>
            </a:r>
            <a:endParaRPr lang="en-US"/>
          </a:p>
        </p:txBody>
      </p:sp>
      <p:sp>
        <p:nvSpPr>
          <p:cNvPr id="9" name="Trapezoid 8"/>
          <p:cNvSpPr/>
          <p:nvPr/>
        </p:nvSpPr>
        <p:spPr>
          <a:xfrm rot="16200000">
            <a:off x="5627370" y="4114165"/>
            <a:ext cx="2300605" cy="164211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6200000"/>
              </a:camera>
              <a:lightRig rig="threePt" dir="t"/>
            </a:scene3d>
          </a:bodyPr>
          <a:p>
            <a:pPr algn="ctr"/>
            <a:r>
              <a:rPr lang="en-US"/>
              <a:t>Decoder</a:t>
            </a:r>
            <a:endParaRPr lang="en-US"/>
          </a:p>
        </p:txBody>
      </p:sp>
      <p:cxnSp>
        <p:nvCxnSpPr>
          <p:cNvPr id="13" name="Straight Arrow Connector 12"/>
          <p:cNvCxnSpPr>
            <a:stCxn id="7" idx="3"/>
            <a:endCxn id="8" idx="2"/>
          </p:cNvCxnSpPr>
          <p:nvPr/>
        </p:nvCxnSpPr>
        <p:spPr>
          <a:xfrm>
            <a:off x="2306955" y="4935855"/>
            <a:ext cx="100393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0"/>
            <a:endCxn id="9" idx="0"/>
          </p:cNvCxnSpPr>
          <p:nvPr/>
        </p:nvCxnSpPr>
        <p:spPr>
          <a:xfrm flipV="1">
            <a:off x="4953000" y="4935220"/>
            <a:ext cx="1003935" cy="6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2"/>
            <a:endCxn id="10" idx="1"/>
          </p:cNvCxnSpPr>
          <p:nvPr/>
        </p:nvCxnSpPr>
        <p:spPr>
          <a:xfrm>
            <a:off x="7599045" y="4935220"/>
            <a:ext cx="1003935" cy="6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s 15"/>
          <p:cNvSpPr/>
          <p:nvPr/>
        </p:nvSpPr>
        <p:spPr>
          <a:xfrm>
            <a:off x="8602980" y="4204335"/>
            <a:ext cx="1573530" cy="1461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Absolute</a:t>
            </a:r>
            <a:endParaRPr lang="en-US"/>
          </a:p>
          <a:p>
            <a:pPr algn="ctr"/>
            <a:r>
              <a:rPr lang="en-US"/>
              <a:t>Difference</a:t>
            </a:r>
            <a:endParaRPr lang="en-US"/>
          </a:p>
        </p:txBody>
      </p:sp>
      <p:cxnSp>
        <p:nvCxnSpPr>
          <p:cNvPr id="17" name="Elbow Connector 16"/>
          <p:cNvCxnSpPr>
            <a:stCxn id="7" idx="2"/>
            <a:endCxn id="16" idx="2"/>
          </p:cNvCxnSpPr>
          <p:nvPr/>
        </p:nvCxnSpPr>
        <p:spPr>
          <a:xfrm rot="5400000" flipV="1">
            <a:off x="5440045" y="1715770"/>
            <a:ext cx="102235" cy="7797165"/>
          </a:xfrm>
          <a:prstGeom prst="bentConnector3">
            <a:avLst>
              <a:gd name="adj1" fmla="val 882608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6" idx="3"/>
          </p:cNvCxnSpPr>
          <p:nvPr/>
        </p:nvCxnSpPr>
        <p:spPr>
          <a:xfrm>
            <a:off x="10176510" y="4935220"/>
            <a:ext cx="67564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10852150" y="4751070"/>
            <a:ext cx="6248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loss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Simple Autoencoder (AE) in PyTorch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6005" y="1139190"/>
            <a:ext cx="5162550" cy="54756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890" y="2936875"/>
            <a:ext cx="5473700" cy="25590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Denoising Autoencoder (DAE)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519555"/>
            <a:ext cx="10515600" cy="1480820"/>
          </a:xfrm>
        </p:spPr>
        <p:txBody>
          <a:bodyPr/>
          <a:p>
            <a:pPr marL="0" indent="0">
              <a:buNone/>
            </a:pPr>
            <a:r>
              <a:rPr lang="en-US"/>
              <a:t>A </a:t>
            </a:r>
            <a:r>
              <a:rPr lang="en-US" b="1"/>
              <a:t>denoising autoencoder </a:t>
            </a:r>
            <a:r>
              <a:rPr lang="en-US"/>
              <a:t>is a </a:t>
            </a:r>
            <a:r>
              <a:rPr lang="en-US" b="1"/>
              <a:t>variation </a:t>
            </a:r>
            <a:r>
              <a:rPr lang="en-US"/>
              <a:t>of the traditional autoencoder </a:t>
            </a:r>
            <a:r>
              <a:rPr lang="en-US" b="1"/>
              <a:t>designed </a:t>
            </a:r>
            <a:r>
              <a:rPr lang="en-US"/>
              <a:t>to </a:t>
            </a:r>
            <a:r>
              <a:rPr lang="en-US" b="1"/>
              <a:t>handle noisy input </a:t>
            </a:r>
            <a:r>
              <a:rPr lang="en-US"/>
              <a:t>data.</a:t>
            </a:r>
            <a:endParaRPr lang="en-US"/>
          </a:p>
          <a:p>
            <a:pPr marL="0" indent="0">
              <a:buNone/>
            </a:pPr>
            <a:r>
              <a:rPr lang="en-US"/>
              <a:t>The primary </a:t>
            </a:r>
            <a:r>
              <a:rPr lang="en-US" b="1"/>
              <a:t>objective </a:t>
            </a:r>
            <a:r>
              <a:rPr lang="en-US"/>
              <a:t>of a denoising autoencoder is to </a:t>
            </a:r>
            <a:r>
              <a:rPr lang="en-US" b="1"/>
              <a:t>learn </a:t>
            </a:r>
            <a:r>
              <a:rPr lang="en-US"/>
              <a:t>a </a:t>
            </a:r>
            <a:r>
              <a:rPr lang="en-US" b="1"/>
              <a:t>robust representation</a:t>
            </a:r>
            <a:r>
              <a:rPr lang="en-US"/>
              <a:t> of the underlying structure in </a:t>
            </a:r>
            <a:r>
              <a:rPr lang="en-US" b="1"/>
              <a:t>data by removing noise</a:t>
            </a:r>
            <a:endParaRPr lang="en-US" b="1"/>
          </a:p>
        </p:txBody>
      </p:sp>
      <p:sp>
        <p:nvSpPr>
          <p:cNvPr id="11" name="Rectangles 10"/>
          <p:cNvSpPr/>
          <p:nvPr/>
        </p:nvSpPr>
        <p:spPr>
          <a:xfrm>
            <a:off x="784860" y="4621530"/>
            <a:ext cx="1132840" cy="10464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Input</a:t>
            </a:r>
            <a:endParaRPr lang="en-US"/>
          </a:p>
        </p:txBody>
      </p:sp>
      <p:sp>
        <p:nvSpPr>
          <p:cNvPr id="12" name="Trapezoid 11"/>
          <p:cNvSpPr/>
          <p:nvPr/>
        </p:nvSpPr>
        <p:spPr>
          <a:xfrm rot="5400000">
            <a:off x="3855085" y="4476115"/>
            <a:ext cx="1881505" cy="133604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5400000"/>
              </a:camera>
              <a:lightRig rig="threePt" dir="t"/>
            </a:scene3d>
          </a:bodyPr>
          <a:p>
            <a:pPr algn="ctr"/>
            <a:r>
              <a:rPr lang="en-US"/>
              <a:t>Encoder</a:t>
            </a:r>
            <a:endParaRPr lang="en-US"/>
          </a:p>
        </p:txBody>
      </p:sp>
      <p:sp>
        <p:nvSpPr>
          <p:cNvPr id="13" name="Trapezoid 12"/>
          <p:cNvSpPr/>
          <p:nvPr/>
        </p:nvSpPr>
        <p:spPr>
          <a:xfrm rot="16200000">
            <a:off x="6189345" y="4461510"/>
            <a:ext cx="1881505" cy="136652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6200000"/>
              </a:camera>
              <a:lightRig rig="threePt" dir="t"/>
            </a:scene3d>
          </a:bodyPr>
          <a:p>
            <a:pPr algn="ctr"/>
            <a:r>
              <a:rPr lang="en-US"/>
              <a:t>Decoder</a:t>
            </a:r>
            <a:endParaRPr lang="en-US"/>
          </a:p>
        </p:txBody>
      </p:sp>
      <p:cxnSp>
        <p:nvCxnSpPr>
          <p:cNvPr id="15" name="Straight Arrow Connector 14"/>
          <p:cNvCxnSpPr>
            <a:stCxn id="12" idx="0"/>
            <a:endCxn id="13" idx="0"/>
          </p:cNvCxnSpPr>
          <p:nvPr/>
        </p:nvCxnSpPr>
        <p:spPr>
          <a:xfrm>
            <a:off x="5464175" y="5144770"/>
            <a:ext cx="98298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2"/>
            <a:endCxn id="17" idx="1"/>
          </p:cNvCxnSpPr>
          <p:nvPr/>
        </p:nvCxnSpPr>
        <p:spPr>
          <a:xfrm>
            <a:off x="7813675" y="5144770"/>
            <a:ext cx="78930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s 16"/>
          <p:cNvSpPr/>
          <p:nvPr/>
        </p:nvSpPr>
        <p:spPr>
          <a:xfrm>
            <a:off x="8602980" y="4516755"/>
            <a:ext cx="1369695" cy="1256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Absolute</a:t>
            </a:r>
            <a:endParaRPr lang="en-US"/>
          </a:p>
          <a:p>
            <a:pPr algn="ctr"/>
            <a:r>
              <a:rPr lang="en-US"/>
              <a:t>Difference</a:t>
            </a:r>
            <a:endParaRPr lang="en-US"/>
          </a:p>
        </p:txBody>
      </p:sp>
      <p:cxnSp>
        <p:nvCxnSpPr>
          <p:cNvPr id="18" name="Elbow Connector 17"/>
          <p:cNvCxnSpPr>
            <a:stCxn id="11" idx="2"/>
            <a:endCxn id="17" idx="2"/>
          </p:cNvCxnSpPr>
          <p:nvPr/>
        </p:nvCxnSpPr>
        <p:spPr>
          <a:xfrm rot="5400000" flipV="1">
            <a:off x="5267325" y="1751965"/>
            <a:ext cx="104775" cy="7936865"/>
          </a:xfrm>
          <a:prstGeom prst="bentConnector3">
            <a:avLst>
              <a:gd name="adj1" fmla="val 1000606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7" idx="3"/>
          </p:cNvCxnSpPr>
          <p:nvPr/>
        </p:nvCxnSpPr>
        <p:spPr>
          <a:xfrm>
            <a:off x="9972675" y="5144770"/>
            <a:ext cx="67564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19"/>
          <p:cNvSpPr txBox="1"/>
          <p:nvPr/>
        </p:nvSpPr>
        <p:spPr>
          <a:xfrm>
            <a:off x="10807700" y="4961255"/>
            <a:ext cx="6248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loss</a:t>
            </a:r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2539365" y="3102610"/>
            <a:ext cx="1132840" cy="10464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Random</a:t>
            </a:r>
            <a:endParaRPr lang="en-US"/>
          </a:p>
          <a:p>
            <a:pPr algn="ctr"/>
            <a:r>
              <a:rPr lang="en-US"/>
              <a:t>Noise</a:t>
            </a:r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758440" y="4796790"/>
            <a:ext cx="694690" cy="6946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+</a:t>
            </a:r>
            <a:endParaRPr lang="en-US"/>
          </a:p>
        </p:txBody>
      </p:sp>
      <p:cxnSp>
        <p:nvCxnSpPr>
          <p:cNvPr id="23" name="Straight Arrow Connector 22"/>
          <p:cNvCxnSpPr>
            <a:stCxn id="11" idx="3"/>
            <a:endCxn id="22" idx="2"/>
          </p:cNvCxnSpPr>
          <p:nvPr/>
        </p:nvCxnSpPr>
        <p:spPr>
          <a:xfrm flipV="1">
            <a:off x="1917700" y="5144135"/>
            <a:ext cx="840740" cy="6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2"/>
            <a:endCxn id="22" idx="0"/>
          </p:cNvCxnSpPr>
          <p:nvPr/>
        </p:nvCxnSpPr>
        <p:spPr>
          <a:xfrm>
            <a:off x="3105785" y="4149090"/>
            <a:ext cx="0" cy="6477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6"/>
            <a:endCxn id="12" idx="2"/>
          </p:cNvCxnSpPr>
          <p:nvPr/>
        </p:nvCxnSpPr>
        <p:spPr>
          <a:xfrm>
            <a:off x="3453130" y="5144135"/>
            <a:ext cx="67500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Denoising Autoencoder (DAE) in PyTorch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0" y="1837690"/>
            <a:ext cx="4876800" cy="1362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730" y="3595370"/>
            <a:ext cx="6353175" cy="29146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Variational Autoencoder (VAE)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1776730"/>
          </a:xfrm>
        </p:spPr>
        <p:txBody>
          <a:bodyPr/>
          <a:p>
            <a:pPr marL="0" indent="0">
              <a:buNone/>
            </a:pPr>
            <a:r>
              <a:rPr lang="en-US"/>
              <a:t>VAEs are designed to not only learn a compressed representation of input data but also to generate new data points from that learned representation.</a:t>
            </a:r>
            <a:endParaRPr lang="en-US"/>
          </a:p>
          <a:p>
            <a:pPr marL="0" indent="0">
              <a:buNone/>
            </a:pPr>
            <a:r>
              <a:rPr lang="en-US"/>
              <a:t>Unlike a regular autoencoder that produces a deterministic encoding, VAEs adopt a probabilistic approach. The encoder generates a stochastic compressed representation of the input data.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784860" y="4550410"/>
            <a:ext cx="1132840" cy="10464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Input</a:t>
            </a:r>
            <a:endParaRPr lang="en-US"/>
          </a:p>
        </p:txBody>
      </p:sp>
      <p:sp>
        <p:nvSpPr>
          <p:cNvPr id="12" name="Trapezoid 11"/>
          <p:cNvSpPr/>
          <p:nvPr/>
        </p:nvSpPr>
        <p:spPr>
          <a:xfrm rot="5400000">
            <a:off x="2434590" y="4404995"/>
            <a:ext cx="1881505" cy="133604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5400000"/>
              </a:camera>
              <a:lightRig rig="threePt" dir="t"/>
            </a:scene3d>
          </a:bodyPr>
          <a:p>
            <a:pPr algn="ctr"/>
            <a:r>
              <a:rPr lang="en-US"/>
              <a:t>Encoder</a:t>
            </a:r>
            <a:endParaRPr lang="en-US"/>
          </a:p>
        </p:txBody>
      </p:sp>
      <p:sp>
        <p:nvSpPr>
          <p:cNvPr id="4" name="Trapezoid 3"/>
          <p:cNvSpPr/>
          <p:nvPr/>
        </p:nvSpPr>
        <p:spPr>
          <a:xfrm rot="16200000">
            <a:off x="6189345" y="4390390"/>
            <a:ext cx="1881505" cy="136652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6200000"/>
              </a:camera>
              <a:lightRig rig="threePt" dir="t"/>
            </a:scene3d>
          </a:bodyPr>
          <a:p>
            <a:pPr algn="ctr"/>
            <a:r>
              <a:rPr lang="en-US"/>
              <a:t>Decoder</a:t>
            </a:r>
            <a:endParaRPr lang="en-US"/>
          </a:p>
        </p:txBody>
      </p:sp>
      <p:cxnSp>
        <p:nvCxnSpPr>
          <p:cNvPr id="6" name="Straight Arrow Connector 5"/>
          <p:cNvCxnSpPr>
            <a:stCxn id="4" idx="2"/>
            <a:endCxn id="10" idx="1"/>
          </p:cNvCxnSpPr>
          <p:nvPr/>
        </p:nvCxnSpPr>
        <p:spPr>
          <a:xfrm>
            <a:off x="7813675" y="5073650"/>
            <a:ext cx="78930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s 9"/>
          <p:cNvSpPr/>
          <p:nvPr/>
        </p:nvSpPr>
        <p:spPr>
          <a:xfrm>
            <a:off x="8602980" y="4445635"/>
            <a:ext cx="1369695" cy="1256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Absolute</a:t>
            </a:r>
            <a:endParaRPr lang="en-US"/>
          </a:p>
          <a:p>
            <a:pPr algn="ctr"/>
            <a:r>
              <a:rPr lang="en-US"/>
              <a:t>Difference</a:t>
            </a:r>
            <a:endParaRPr lang="en-US"/>
          </a:p>
        </p:txBody>
      </p:sp>
      <p:cxnSp>
        <p:nvCxnSpPr>
          <p:cNvPr id="20" name="Elbow Connector 19"/>
          <p:cNvCxnSpPr/>
          <p:nvPr/>
        </p:nvCxnSpPr>
        <p:spPr>
          <a:xfrm rot="5400000" flipV="1">
            <a:off x="5267325" y="1680845"/>
            <a:ext cx="104775" cy="7936865"/>
          </a:xfrm>
          <a:prstGeom prst="bentConnector3">
            <a:avLst>
              <a:gd name="adj1" fmla="val 883636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3"/>
          </p:cNvCxnSpPr>
          <p:nvPr/>
        </p:nvCxnSpPr>
        <p:spPr>
          <a:xfrm>
            <a:off x="9972675" y="5073650"/>
            <a:ext cx="67564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21"/>
          <p:cNvSpPr txBox="1"/>
          <p:nvPr/>
        </p:nvSpPr>
        <p:spPr>
          <a:xfrm>
            <a:off x="10761980" y="4888865"/>
            <a:ext cx="6248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loss</a:t>
            </a:r>
            <a:endParaRPr lang="en-US"/>
          </a:p>
        </p:txBody>
      </p:sp>
      <p:sp>
        <p:nvSpPr>
          <p:cNvPr id="28" name="Rectangles 27"/>
          <p:cNvSpPr/>
          <p:nvPr/>
        </p:nvSpPr>
        <p:spPr>
          <a:xfrm>
            <a:off x="4732020" y="4608830"/>
            <a:ext cx="1174750" cy="930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Random</a:t>
            </a:r>
            <a:endParaRPr lang="en-US"/>
          </a:p>
          <a:p>
            <a:pPr algn="ctr"/>
            <a:r>
              <a:rPr lang="en-US"/>
              <a:t>Sample</a:t>
            </a:r>
            <a:endParaRPr lang="en-US"/>
          </a:p>
        </p:txBody>
      </p:sp>
      <p:cxnSp>
        <p:nvCxnSpPr>
          <p:cNvPr id="29" name="Straight Arrow Connector 28"/>
          <p:cNvCxnSpPr>
            <a:stCxn id="11" idx="3"/>
            <a:endCxn id="12" idx="2"/>
          </p:cNvCxnSpPr>
          <p:nvPr/>
        </p:nvCxnSpPr>
        <p:spPr>
          <a:xfrm flipV="1">
            <a:off x="1917700" y="5073015"/>
            <a:ext cx="789940" cy="6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" idx="0"/>
            <a:endCxn id="28" idx="1"/>
          </p:cNvCxnSpPr>
          <p:nvPr/>
        </p:nvCxnSpPr>
        <p:spPr>
          <a:xfrm>
            <a:off x="4043680" y="5073015"/>
            <a:ext cx="688340" cy="127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3"/>
            <a:endCxn id="4" idx="0"/>
          </p:cNvCxnSpPr>
          <p:nvPr/>
        </p:nvCxnSpPr>
        <p:spPr>
          <a:xfrm flipV="1">
            <a:off x="5906770" y="5073650"/>
            <a:ext cx="540385" cy="6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Variational Autoencoder (VAE)</a:t>
            </a:r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897255" y="1780540"/>
            <a:ext cx="1132840" cy="10464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Input</a:t>
            </a:r>
            <a:endParaRPr lang="en-US"/>
          </a:p>
        </p:txBody>
      </p:sp>
      <p:sp>
        <p:nvSpPr>
          <p:cNvPr id="12" name="Trapezoid 11"/>
          <p:cNvSpPr/>
          <p:nvPr/>
        </p:nvSpPr>
        <p:spPr>
          <a:xfrm rot="5400000">
            <a:off x="2546985" y="1635125"/>
            <a:ext cx="1881505" cy="133604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5400000"/>
              </a:camera>
              <a:lightRig rig="threePt" dir="t"/>
            </a:scene3d>
          </a:bodyPr>
          <a:p>
            <a:pPr algn="ctr"/>
            <a:r>
              <a:rPr lang="en-US"/>
              <a:t>Encoder</a:t>
            </a:r>
            <a:endParaRPr lang="en-US"/>
          </a:p>
        </p:txBody>
      </p:sp>
      <p:sp>
        <p:nvSpPr>
          <p:cNvPr id="4" name="Trapezoid 3"/>
          <p:cNvSpPr/>
          <p:nvPr/>
        </p:nvSpPr>
        <p:spPr>
          <a:xfrm rot="16200000">
            <a:off x="6301740" y="1620520"/>
            <a:ext cx="1881505" cy="136652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6200000"/>
              </a:camera>
              <a:lightRig rig="threePt" dir="t"/>
            </a:scene3d>
          </a:bodyPr>
          <a:p>
            <a:pPr algn="ctr"/>
            <a:r>
              <a:rPr lang="en-US"/>
              <a:t>Decoder</a:t>
            </a:r>
            <a:endParaRPr lang="en-US"/>
          </a:p>
        </p:txBody>
      </p:sp>
      <p:cxnSp>
        <p:nvCxnSpPr>
          <p:cNvPr id="6" name="Straight Arrow Connector 5"/>
          <p:cNvCxnSpPr>
            <a:stCxn id="4" idx="2"/>
            <a:endCxn id="10" idx="1"/>
          </p:cNvCxnSpPr>
          <p:nvPr/>
        </p:nvCxnSpPr>
        <p:spPr>
          <a:xfrm>
            <a:off x="7926070" y="2303780"/>
            <a:ext cx="78930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s 9"/>
          <p:cNvSpPr/>
          <p:nvPr/>
        </p:nvSpPr>
        <p:spPr>
          <a:xfrm>
            <a:off x="8715375" y="1675765"/>
            <a:ext cx="1369695" cy="1256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Absolute</a:t>
            </a:r>
            <a:endParaRPr lang="en-US"/>
          </a:p>
          <a:p>
            <a:pPr algn="ctr"/>
            <a:r>
              <a:rPr lang="en-US"/>
              <a:t>Difference</a:t>
            </a:r>
            <a:endParaRPr lang="en-US"/>
          </a:p>
        </p:txBody>
      </p:sp>
      <p:cxnSp>
        <p:nvCxnSpPr>
          <p:cNvPr id="20" name="Elbow Connector 19"/>
          <p:cNvCxnSpPr/>
          <p:nvPr/>
        </p:nvCxnSpPr>
        <p:spPr>
          <a:xfrm rot="5400000" flipV="1">
            <a:off x="5379720" y="-1089025"/>
            <a:ext cx="104775" cy="7936865"/>
          </a:xfrm>
          <a:prstGeom prst="bentConnector3">
            <a:avLst>
              <a:gd name="adj1" fmla="val 883636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3"/>
          </p:cNvCxnSpPr>
          <p:nvPr/>
        </p:nvCxnSpPr>
        <p:spPr>
          <a:xfrm>
            <a:off x="10085070" y="2303780"/>
            <a:ext cx="67564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21"/>
          <p:cNvSpPr txBox="1"/>
          <p:nvPr/>
        </p:nvSpPr>
        <p:spPr>
          <a:xfrm>
            <a:off x="10874375" y="2118995"/>
            <a:ext cx="6248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loss</a:t>
            </a:r>
            <a:endParaRPr lang="en-US"/>
          </a:p>
        </p:txBody>
      </p:sp>
      <p:sp>
        <p:nvSpPr>
          <p:cNvPr id="28" name="Rectangles 27"/>
          <p:cNvSpPr/>
          <p:nvPr/>
        </p:nvSpPr>
        <p:spPr>
          <a:xfrm>
            <a:off x="4844415" y="1838960"/>
            <a:ext cx="1174750" cy="930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Random</a:t>
            </a:r>
            <a:endParaRPr lang="en-US"/>
          </a:p>
          <a:p>
            <a:pPr algn="ctr"/>
            <a:r>
              <a:rPr lang="en-US"/>
              <a:t>Sample</a:t>
            </a:r>
            <a:endParaRPr lang="en-US"/>
          </a:p>
        </p:txBody>
      </p:sp>
      <p:cxnSp>
        <p:nvCxnSpPr>
          <p:cNvPr id="29" name="Straight Arrow Connector 28"/>
          <p:cNvCxnSpPr>
            <a:stCxn id="11" idx="3"/>
            <a:endCxn id="12" idx="2"/>
          </p:cNvCxnSpPr>
          <p:nvPr/>
        </p:nvCxnSpPr>
        <p:spPr>
          <a:xfrm flipV="1">
            <a:off x="2030095" y="2303145"/>
            <a:ext cx="789940" cy="6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" idx="0"/>
            <a:endCxn id="28" idx="1"/>
          </p:cNvCxnSpPr>
          <p:nvPr/>
        </p:nvCxnSpPr>
        <p:spPr>
          <a:xfrm>
            <a:off x="4156075" y="2303145"/>
            <a:ext cx="688340" cy="127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3"/>
            <a:endCxn id="4" idx="0"/>
          </p:cNvCxnSpPr>
          <p:nvPr/>
        </p:nvCxnSpPr>
        <p:spPr>
          <a:xfrm flipV="1">
            <a:off x="6019165" y="2303780"/>
            <a:ext cx="540385" cy="6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567555" y="1588770"/>
            <a:ext cx="1675765" cy="1475740"/>
          </a:xfrm>
          <a:prstGeom prst="ellipse">
            <a:avLst/>
          </a:prstGeom>
          <a:noFill/>
          <a:ln w="2222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897255" y="5135245"/>
            <a:ext cx="44253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>
                <a:solidFill>
                  <a:srgbClr val="FF0000"/>
                </a:solidFill>
              </a:rPr>
              <a:t>This is not a differentiable operation!</a:t>
            </a:r>
            <a:endParaRPr lang="en-US">
              <a:solidFill>
                <a:srgbClr val="FF0000"/>
              </a:solidFill>
            </a:endParaRPr>
          </a:p>
          <a:p>
            <a:pPr algn="ctr"/>
            <a:r>
              <a:rPr lang="en-US">
                <a:solidFill>
                  <a:srgbClr val="FF0000"/>
                </a:solidFill>
              </a:rPr>
              <a:t>How can i run the backpropagation?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>
            <a:stCxn id="7" idx="3"/>
            <a:endCxn id="8" idx="0"/>
          </p:cNvCxnSpPr>
          <p:nvPr/>
        </p:nvCxnSpPr>
        <p:spPr>
          <a:xfrm flipH="1">
            <a:off x="3110230" y="2848610"/>
            <a:ext cx="1702435" cy="2286635"/>
          </a:xfrm>
          <a:prstGeom prst="straightConnector1">
            <a:avLst/>
          </a:prstGeom>
          <a:ln w="2540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540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4904</Words>
  <Application>WPS Presentation</Application>
  <PresentationFormat>宽屏</PresentationFormat>
  <Paragraphs>278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6" baseType="lpstr">
      <vt:lpstr>Arial</vt:lpstr>
      <vt:lpstr>SimSun</vt:lpstr>
      <vt:lpstr>Wingdings</vt:lpstr>
      <vt:lpstr>DejaVu Sans</vt:lpstr>
      <vt:lpstr>Arial Black</vt:lpstr>
      <vt:lpstr>Microsoft YaHei</vt:lpstr>
      <vt:lpstr>Arial Unicode MS</vt:lpstr>
      <vt:lpstr>SimSun</vt:lpstr>
      <vt:lpstr>ProFontIIx Nerd Font</vt:lpstr>
      <vt:lpstr>DejaVu Math TeX Gyre</vt:lpstr>
      <vt:lpstr>AurulentSansMono Nerd Font</vt:lpstr>
      <vt:lpstr>Office Theme</vt:lpstr>
      <vt:lpstr>Autoencoders</vt:lpstr>
      <vt:lpstr>Simple Autoencoder (AE)</vt:lpstr>
      <vt:lpstr>Autoencoder Training</vt:lpstr>
      <vt:lpstr>Autoencoder Training</vt:lpstr>
      <vt:lpstr>Simple Autoencoder (AE) in PyTorch</vt:lpstr>
      <vt:lpstr>Denoising Autoencoder (DAE)</vt:lpstr>
      <vt:lpstr>Denoising Autoencoder (DAE) in PyTorch</vt:lpstr>
      <vt:lpstr>Variational Autoencoder (VAE)</vt:lpstr>
      <vt:lpstr>Variational Autoencoder (VAE)</vt:lpstr>
      <vt:lpstr>Variational Autoencoder (VAE): Random Sample</vt:lpstr>
      <vt:lpstr>Variational Autoencoder (VAE): Random Sample</vt:lpstr>
      <vt:lpstr>Variational Autoencoder (VAE): Random Sample CG</vt:lpstr>
      <vt:lpstr>Variational Autoencoder (VAE): Random Sample CG</vt:lpstr>
      <vt:lpstr>Variational Autoencoder (VAE): Random Sample CG</vt:lpstr>
      <vt:lpstr>Variational Autoencoder (VAE): Putting all together</vt:lpstr>
      <vt:lpstr>PyTorch: Distributions</vt:lpstr>
      <vt:lpstr>Variational Autoencoder (VAE): In PyTorch</vt:lpstr>
      <vt:lpstr>VAE Training Regularization: KL-divergence</vt:lpstr>
      <vt:lpstr>VAE Training Regularization: KL-divergence</vt:lpstr>
      <vt:lpstr>VAE Training Regularization: KL-divergence in PyTorch</vt:lpstr>
      <vt:lpstr>FaceSwap Architecture: Training</vt:lpstr>
      <vt:lpstr>FaceSwap Architecture: Inference</vt:lpstr>
      <vt:lpstr>Exercise 1</vt:lpstr>
      <vt:lpstr>Exercise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federico</cp:lastModifiedBy>
  <cp:revision>92</cp:revision>
  <dcterms:created xsi:type="dcterms:W3CDTF">2023-11-10T12:29:50Z</dcterms:created>
  <dcterms:modified xsi:type="dcterms:W3CDTF">2023-11-10T12:29:50Z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1033-11.1.0.11704</vt:lpwstr>
  </property>
  <property fmtid="{D5CDD505-2E9C-101B-9397-08002B2CF9AE}" pid="3" name="ICV">
    <vt:lpwstr/>
  </property>
</Properties>
</file>