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83" r:id="rId4"/>
    <p:sldId id="284" r:id="rId5"/>
    <p:sldId id="257" r:id="rId6"/>
    <p:sldId id="258" r:id="rId7"/>
    <p:sldId id="259" r:id="rId8"/>
    <p:sldId id="260" r:id="rId9"/>
    <p:sldId id="262" r:id="rId10"/>
    <p:sldId id="261" r:id="rId11"/>
    <p:sldId id="268" r:id="rId12"/>
    <p:sldId id="269" r:id="rId13"/>
    <p:sldId id="263" r:id="rId14"/>
    <p:sldId id="264" r:id="rId15"/>
    <p:sldId id="267" r:id="rId16"/>
    <p:sldId id="266" r:id="rId17"/>
    <p:sldId id="270" r:id="rId18"/>
    <p:sldId id="271" r:id="rId19"/>
    <p:sldId id="276" r:id="rId20"/>
    <p:sldId id="280" r:id="rId21"/>
    <p:sldId id="277" r:id="rId22"/>
    <p:sldId id="278" r:id="rId23"/>
    <p:sldId id="281" r:id="rId25"/>
    <p:sldId id="279" r:id="rId26"/>
    <p:sldId id="282" r:id="rId27"/>
    <p:sldId id="285" r:id="rId28"/>
    <p:sldId id="308" r:id="rId29"/>
    <p:sldId id="309" r:id="rId30"/>
    <p:sldId id="310" r:id="rId31"/>
    <p:sldId id="313" r:id="rId32"/>
    <p:sldId id="316" r:id="rId33"/>
    <p:sldId id="318" r:id="rId34"/>
    <p:sldId id="311" r:id="rId35"/>
    <p:sldId id="312" r:id="rId36"/>
    <p:sldId id="325" r:id="rId37"/>
    <p:sldId id="327" r:id="rId38"/>
    <p:sldId id="328" r:id="rId39"/>
    <p:sldId id="314" r:id="rId40"/>
    <p:sldId id="315" r:id="rId41"/>
    <p:sldId id="317" r:id="rId42"/>
    <p:sldId id="326" r:id="rId43"/>
    <p:sldId id="330" r:id="rId44"/>
    <p:sldId id="331" r:id="rId45"/>
    <p:sldId id="33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5108"/>
            <a:ext cx="9144000" cy="2387600"/>
          </a:xfrm>
        </p:spPr>
        <p:txBody>
          <a:bodyPr/>
          <a:p>
            <a:r>
              <a:rPr lang="en-US" altLang="en-US"/>
              <a:t>A very informal introduction to Docker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47658"/>
            <a:ext cx="9144000" cy="1655762"/>
          </a:xfrm>
        </p:spPr>
        <p:txBody>
          <a:bodyPr/>
          <a:p>
            <a:r>
              <a:rPr lang="en-US" altLang="en-US"/>
              <a:t>Federico Galatolo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0" y="3843655"/>
            <a:ext cx="2985135" cy="25546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Containers VS VMs: Open a File in VM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3604260" y="3435350"/>
            <a:ext cx="2169160" cy="560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Virtual Hardware</a:t>
            </a:r>
            <a:endParaRPr lang="en-US" altLang="en-US" sz="1000"/>
          </a:p>
        </p:txBody>
      </p:sp>
      <p:sp>
        <p:nvSpPr>
          <p:cNvPr id="13" name="Rectangle 12"/>
          <p:cNvSpPr/>
          <p:nvPr/>
        </p:nvSpPr>
        <p:spPr>
          <a:xfrm>
            <a:off x="3603625" y="1753870"/>
            <a:ext cx="2169795" cy="560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Application</a:t>
            </a:r>
            <a:endParaRPr lang="en-US" altLang="en-US" sz="1000"/>
          </a:p>
        </p:txBody>
      </p:sp>
      <p:sp>
        <p:nvSpPr>
          <p:cNvPr id="17" name="Rectangle 16"/>
          <p:cNvSpPr/>
          <p:nvPr/>
        </p:nvSpPr>
        <p:spPr>
          <a:xfrm>
            <a:off x="3604260" y="2875280"/>
            <a:ext cx="2169160" cy="5607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Kernel</a:t>
            </a:r>
            <a:endParaRPr lang="en-US" altLang="en-US" sz="1000"/>
          </a:p>
        </p:txBody>
      </p:sp>
      <p:sp>
        <p:nvSpPr>
          <p:cNvPr id="18" name="Rectangle 17"/>
          <p:cNvSpPr/>
          <p:nvPr/>
        </p:nvSpPr>
        <p:spPr>
          <a:xfrm>
            <a:off x="3604260" y="2314575"/>
            <a:ext cx="2169160" cy="5607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GNU C Library</a:t>
            </a:r>
            <a:endParaRPr lang="en-US" altLang="en-US" sz="1000"/>
          </a:p>
        </p:txBody>
      </p:sp>
      <p:sp>
        <p:nvSpPr>
          <p:cNvPr id="42" name="Rectangle 41"/>
          <p:cNvSpPr/>
          <p:nvPr/>
        </p:nvSpPr>
        <p:spPr>
          <a:xfrm>
            <a:off x="3604260" y="4568825"/>
            <a:ext cx="2169160" cy="573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GNU C Library</a:t>
            </a:r>
            <a:endParaRPr lang="en-US" altLang="en-US" sz="1000"/>
          </a:p>
        </p:txBody>
      </p:sp>
      <p:sp>
        <p:nvSpPr>
          <p:cNvPr id="44" name="Rectangle 43"/>
          <p:cNvSpPr/>
          <p:nvPr/>
        </p:nvSpPr>
        <p:spPr>
          <a:xfrm>
            <a:off x="3604260" y="3996055"/>
            <a:ext cx="2169160" cy="57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Hypervisor</a:t>
            </a:r>
            <a:endParaRPr lang="en-US" altLang="en-US" sz="1000"/>
          </a:p>
        </p:txBody>
      </p:sp>
      <p:sp>
        <p:nvSpPr>
          <p:cNvPr id="4" name="Rectangle 3"/>
          <p:cNvSpPr/>
          <p:nvPr/>
        </p:nvSpPr>
        <p:spPr>
          <a:xfrm>
            <a:off x="3603625" y="5142230"/>
            <a:ext cx="2169160" cy="5607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Kernel</a:t>
            </a:r>
            <a:endParaRPr lang="en-US" altLang="en-US" sz="1000"/>
          </a:p>
        </p:txBody>
      </p:sp>
      <p:sp>
        <p:nvSpPr>
          <p:cNvPr id="5" name="Rectangle 4"/>
          <p:cNvSpPr/>
          <p:nvPr/>
        </p:nvSpPr>
        <p:spPr>
          <a:xfrm>
            <a:off x="3603625" y="5702935"/>
            <a:ext cx="2169160" cy="560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Virtual Hardware</a:t>
            </a:r>
            <a:endParaRPr lang="en-US" altLang="en-US" sz="1000"/>
          </a:p>
        </p:txBody>
      </p:sp>
      <p:sp>
        <p:nvSpPr>
          <p:cNvPr id="14" name="Rectangle 13"/>
          <p:cNvSpPr/>
          <p:nvPr/>
        </p:nvSpPr>
        <p:spPr>
          <a:xfrm>
            <a:off x="6501765" y="1753870"/>
            <a:ext cx="2169795" cy="5607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Open a File</a:t>
            </a:r>
            <a:endParaRPr lang="en-US" altLang="en-US" sz="1000"/>
          </a:p>
        </p:txBody>
      </p:sp>
      <p:sp>
        <p:nvSpPr>
          <p:cNvPr id="15" name="Rectangle 14"/>
          <p:cNvSpPr/>
          <p:nvPr/>
        </p:nvSpPr>
        <p:spPr>
          <a:xfrm>
            <a:off x="6501765" y="2314575"/>
            <a:ext cx="2169795" cy="5607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open(file)</a:t>
            </a:r>
            <a:endParaRPr lang="en-US" altLang="en-US" sz="1000"/>
          </a:p>
        </p:txBody>
      </p:sp>
      <p:sp>
        <p:nvSpPr>
          <p:cNvPr id="16" name="Rectangle 15"/>
          <p:cNvSpPr/>
          <p:nvPr/>
        </p:nvSpPr>
        <p:spPr>
          <a:xfrm>
            <a:off x="6501765" y="2875280"/>
            <a:ext cx="2169795" cy="5607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HD Block</a:t>
            </a:r>
            <a:endParaRPr lang="en-US" altLang="en-US" sz="1000"/>
          </a:p>
        </p:txBody>
      </p:sp>
      <p:sp>
        <p:nvSpPr>
          <p:cNvPr id="19" name="Rectangle 18"/>
          <p:cNvSpPr/>
          <p:nvPr/>
        </p:nvSpPr>
        <p:spPr>
          <a:xfrm>
            <a:off x="6501765" y="3435350"/>
            <a:ext cx="2169795" cy="5607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Virtual HD Location</a:t>
            </a:r>
            <a:endParaRPr lang="en-US" altLang="en-US" sz="1000"/>
          </a:p>
        </p:txBody>
      </p:sp>
      <p:sp>
        <p:nvSpPr>
          <p:cNvPr id="21" name="Rectangle 20"/>
          <p:cNvSpPr/>
          <p:nvPr/>
        </p:nvSpPr>
        <p:spPr>
          <a:xfrm>
            <a:off x="6501765" y="3999230"/>
            <a:ext cx="2169795" cy="5607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Locate Virt. HD file and offset</a:t>
            </a:r>
            <a:endParaRPr lang="en-US" altLang="en-US" sz="1000"/>
          </a:p>
        </p:txBody>
      </p:sp>
      <p:sp>
        <p:nvSpPr>
          <p:cNvPr id="22" name="Rectangle 21"/>
          <p:cNvSpPr/>
          <p:nvPr/>
        </p:nvSpPr>
        <p:spPr>
          <a:xfrm>
            <a:off x="6501765" y="4558030"/>
            <a:ext cx="2169795" cy="5607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open(virt_hd_file)</a:t>
            </a:r>
            <a:endParaRPr lang="en-US" altLang="en-US" sz="1000"/>
          </a:p>
        </p:txBody>
      </p:sp>
      <p:sp>
        <p:nvSpPr>
          <p:cNvPr id="24" name="Rectangle 23"/>
          <p:cNvSpPr/>
          <p:nvPr/>
        </p:nvSpPr>
        <p:spPr>
          <a:xfrm>
            <a:off x="6501765" y="5115560"/>
            <a:ext cx="2169795" cy="5607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HD Block</a:t>
            </a:r>
            <a:endParaRPr lang="en-US" altLang="en-US" sz="1000"/>
          </a:p>
        </p:txBody>
      </p:sp>
      <p:sp>
        <p:nvSpPr>
          <p:cNvPr id="25" name="Rectangle 24"/>
          <p:cNvSpPr/>
          <p:nvPr/>
        </p:nvSpPr>
        <p:spPr>
          <a:xfrm>
            <a:off x="6501765" y="5673090"/>
            <a:ext cx="2169795" cy="5607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HD Location</a:t>
            </a:r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9" grpId="0" bldLvl="0" animBg="1"/>
      <p:bldP spid="21" grpId="0" bldLvl="0" animBg="1"/>
      <p:bldP spid="22" grpId="0" bldLvl="0" animBg="1"/>
      <p:bldP spid="24" grpId="0" bldLvl="0" animBg="1"/>
      <p:bldP spid="25" grpId="0" bldLvl="0" animBg="1"/>
      <p:bldP spid="1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Containers VS VMs: Open a File in </a:t>
            </a:r>
            <a:r>
              <a:rPr lang="en-US" altLang="en-US" sz="3600"/>
              <a:t>Container</a:t>
            </a:r>
            <a:endParaRPr lang="en-US" altLang="en-US" sz="3600"/>
          </a:p>
        </p:txBody>
      </p:sp>
      <p:sp>
        <p:nvSpPr>
          <p:cNvPr id="13" name="Rectangle 12"/>
          <p:cNvSpPr/>
          <p:nvPr/>
        </p:nvSpPr>
        <p:spPr>
          <a:xfrm>
            <a:off x="3490595" y="2329815"/>
            <a:ext cx="2169795" cy="560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Application</a:t>
            </a:r>
            <a:endParaRPr lang="en-US" altLang="en-US" sz="1000"/>
          </a:p>
        </p:txBody>
      </p:sp>
      <p:sp>
        <p:nvSpPr>
          <p:cNvPr id="17" name="Rectangle 16"/>
          <p:cNvSpPr/>
          <p:nvPr/>
        </p:nvSpPr>
        <p:spPr>
          <a:xfrm>
            <a:off x="3491230" y="3451225"/>
            <a:ext cx="2169160" cy="5607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Linux Containers Interface</a:t>
            </a:r>
            <a:endParaRPr lang="en-US" altLang="en-US" sz="1000"/>
          </a:p>
        </p:txBody>
      </p:sp>
      <p:sp>
        <p:nvSpPr>
          <p:cNvPr id="18" name="Rectangle 17"/>
          <p:cNvSpPr/>
          <p:nvPr/>
        </p:nvSpPr>
        <p:spPr>
          <a:xfrm>
            <a:off x="3491230" y="2890520"/>
            <a:ext cx="2169160" cy="5607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GNU C Library</a:t>
            </a:r>
            <a:endParaRPr lang="en-US" altLang="en-US" sz="1000"/>
          </a:p>
        </p:txBody>
      </p:sp>
      <p:sp>
        <p:nvSpPr>
          <p:cNvPr id="4" name="Rectangle 3"/>
          <p:cNvSpPr/>
          <p:nvPr/>
        </p:nvSpPr>
        <p:spPr>
          <a:xfrm>
            <a:off x="3490595" y="4013835"/>
            <a:ext cx="2169160" cy="5607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Kernel</a:t>
            </a:r>
            <a:endParaRPr lang="en-US" altLang="en-US" sz="1000"/>
          </a:p>
        </p:txBody>
      </p:sp>
      <p:sp>
        <p:nvSpPr>
          <p:cNvPr id="5" name="Rectangle 4"/>
          <p:cNvSpPr/>
          <p:nvPr/>
        </p:nvSpPr>
        <p:spPr>
          <a:xfrm>
            <a:off x="3490595" y="4574540"/>
            <a:ext cx="2169160" cy="560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Hardware</a:t>
            </a:r>
            <a:endParaRPr lang="en-US" altLang="en-US" sz="1000"/>
          </a:p>
        </p:txBody>
      </p:sp>
      <p:sp>
        <p:nvSpPr>
          <p:cNvPr id="19" name="Rectangle 18"/>
          <p:cNvSpPr/>
          <p:nvPr/>
        </p:nvSpPr>
        <p:spPr>
          <a:xfrm>
            <a:off x="6388735" y="2315845"/>
            <a:ext cx="2169795" cy="5607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Open a File</a:t>
            </a:r>
            <a:endParaRPr lang="en-US" altLang="en-US" sz="1000"/>
          </a:p>
        </p:txBody>
      </p:sp>
      <p:sp>
        <p:nvSpPr>
          <p:cNvPr id="21" name="Rectangle 20"/>
          <p:cNvSpPr/>
          <p:nvPr/>
        </p:nvSpPr>
        <p:spPr>
          <a:xfrm>
            <a:off x="6388735" y="2879725"/>
            <a:ext cx="2169795" cy="5607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open(file)</a:t>
            </a:r>
            <a:endParaRPr lang="en-US" altLang="en-US" sz="1000"/>
          </a:p>
        </p:txBody>
      </p:sp>
      <p:sp>
        <p:nvSpPr>
          <p:cNvPr id="22" name="Rectangle 21"/>
          <p:cNvSpPr/>
          <p:nvPr/>
        </p:nvSpPr>
        <p:spPr>
          <a:xfrm>
            <a:off x="6388735" y="3438525"/>
            <a:ext cx="2169795" cy="5607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open(container_file)</a:t>
            </a:r>
            <a:endParaRPr lang="en-US" altLang="en-US" sz="1000"/>
          </a:p>
        </p:txBody>
      </p:sp>
      <p:sp>
        <p:nvSpPr>
          <p:cNvPr id="24" name="Rectangle 23"/>
          <p:cNvSpPr/>
          <p:nvPr/>
        </p:nvSpPr>
        <p:spPr>
          <a:xfrm>
            <a:off x="6388735" y="4004945"/>
            <a:ext cx="2169795" cy="5607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HD Block</a:t>
            </a:r>
            <a:endParaRPr lang="en-US" altLang="en-US" sz="1000"/>
          </a:p>
        </p:txBody>
      </p:sp>
      <p:sp>
        <p:nvSpPr>
          <p:cNvPr id="25" name="Rectangle 24"/>
          <p:cNvSpPr/>
          <p:nvPr/>
        </p:nvSpPr>
        <p:spPr>
          <a:xfrm>
            <a:off x="6388735" y="4562475"/>
            <a:ext cx="2169795" cy="5607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HD Location</a:t>
            </a:r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1" grpId="0" bldLvl="0" animBg="1"/>
      <p:bldP spid="22" grpId="0" bldLvl="0" animBg="1"/>
      <p:bldP spid="24" grpId="0" bldLvl="0" animBg="1"/>
      <p:bldP spid="2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Linux Containers</a:t>
            </a:r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838200" y="2183765"/>
            <a:ext cx="5619115" cy="3035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754505" y="2695575"/>
            <a:ext cx="3831590" cy="1965960"/>
            <a:chOff x="6583" y="2664"/>
            <a:chExt cx="6034" cy="3096"/>
          </a:xfrm>
        </p:grpSpPr>
        <p:sp>
          <p:nvSpPr>
            <p:cNvPr id="42" name="Rectangle 41"/>
            <p:cNvSpPr/>
            <p:nvPr/>
          </p:nvSpPr>
          <p:spPr>
            <a:xfrm>
              <a:off x="6583" y="4212"/>
              <a:ext cx="6035" cy="15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GNU C Library</a:t>
              </a:r>
              <a:endParaRPr lang="en-US" alt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583" y="2664"/>
              <a:ext cx="2604" cy="154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GNU Coreutils</a:t>
              </a:r>
              <a:endParaRPr lang="en-US" alt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87" y="2664"/>
              <a:ext cx="3431" cy="1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Applications</a:t>
              </a:r>
              <a:endParaRPr lang="en-US" altLang="en-US"/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7141210" y="2022475"/>
            <a:ext cx="46380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en-US" sz="2800"/>
              <a:t>Basically zero overhead and host-like performances </a:t>
            </a:r>
            <a:endParaRPr lang="en-US" alt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7141210" y="3752215"/>
            <a:ext cx="4638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en-US" sz="2800"/>
              <a:t>VM-like isolation</a:t>
            </a:r>
            <a:endParaRPr lang="en-US" alt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7141210" y="4735195"/>
            <a:ext cx="4882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en-US" sz="2800"/>
              <a:t>Lightweight and portable</a:t>
            </a:r>
            <a:endParaRPr lang="en-US" altLang="en-US" sz="2800"/>
          </a:p>
        </p:txBody>
      </p:sp>
      <p:sp>
        <p:nvSpPr>
          <p:cNvPr id="9" name="Text Box 8"/>
          <p:cNvSpPr txBox="1"/>
          <p:nvPr/>
        </p:nvSpPr>
        <p:spPr>
          <a:xfrm>
            <a:off x="3776980" y="5824220"/>
            <a:ext cx="4638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en-US" sz="2800"/>
              <a:t>But can we do better?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Linux Containers</a:t>
            </a:r>
            <a:endParaRPr lang="en-US" altLang="en-US"/>
          </a:p>
        </p:txBody>
      </p:sp>
      <p:sp>
        <p:nvSpPr>
          <p:cNvPr id="42" name="Rectangle 41"/>
          <p:cNvSpPr/>
          <p:nvPr/>
        </p:nvSpPr>
        <p:spPr>
          <a:xfrm>
            <a:off x="1531620" y="5019675"/>
            <a:ext cx="5245735" cy="9829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GNU C Library</a:t>
            </a:r>
            <a:endParaRPr lang="en-US" altLang="en-US"/>
          </a:p>
        </p:txBody>
      </p:sp>
      <p:sp>
        <p:nvSpPr>
          <p:cNvPr id="43" name="Rectangle 42"/>
          <p:cNvSpPr/>
          <p:nvPr/>
        </p:nvSpPr>
        <p:spPr>
          <a:xfrm>
            <a:off x="1531620" y="4036695"/>
            <a:ext cx="2263775" cy="98298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GNU Coreutils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3783330" y="4036695"/>
            <a:ext cx="2994025" cy="9829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Linux Distribution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531620" y="3053715"/>
            <a:ext cx="1754505" cy="9829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Library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3286125" y="3053715"/>
            <a:ext cx="1754505" cy="9829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Library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5040630" y="3053715"/>
            <a:ext cx="1736725" cy="9829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Library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1531620" y="2070735"/>
            <a:ext cx="5245735" cy="98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Application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7874000" y="1937385"/>
            <a:ext cx="32804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What if some applications use the same linux distribution or libraries?</a:t>
            </a:r>
            <a:endParaRPr lang="en-US" alt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7863205" y="4667250"/>
            <a:ext cx="3429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How to handle updates?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1571625" y="1851025"/>
            <a:ext cx="4109720" cy="442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525" tIns="136525" rIns="136525" bIns="136525" rtlCol="0" anchor="t" anchorCtr="0"/>
          <a:p>
            <a:pPr algn="ctr"/>
            <a:r>
              <a:rPr lang="en-US" altLang="en-US"/>
              <a:t>Distribution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571625" y="1851025"/>
            <a:ext cx="4109720" cy="442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525" tIns="136525" rIns="136525" bIns="136525" rtlCol="0" anchor="t" anchorCtr="0"/>
          <a:p>
            <a:pPr algn="ctr"/>
            <a:r>
              <a:rPr lang="en-US" altLang="en-US"/>
              <a:t>Distribution V2</a:t>
            </a: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Wouldn't be nice if ...?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957705" y="2434590"/>
            <a:ext cx="3337560" cy="3228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36525" tIns="136525" rIns="136525" bIns="136525" rtlCol="0" anchor="t" anchorCtr="0"/>
          <a:p>
            <a:pPr algn="ctr"/>
            <a:r>
              <a:rPr lang="en-US" altLang="en-US"/>
              <a:t>Libraries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2319020" y="2994660"/>
            <a:ext cx="2614295" cy="218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525" tIns="136525" rIns="136525" bIns="136525" rtlCol="0" anchor="t" anchorCtr="0"/>
          <a:p>
            <a:pPr algn="ctr"/>
            <a:r>
              <a:rPr lang="en-US" altLang="en-US"/>
              <a:t>Application 1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6998970" y="1838325"/>
            <a:ext cx="4109720" cy="442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525" tIns="136525" rIns="136525" bIns="136525" rtlCol="0" anchor="t" anchorCtr="0"/>
          <a:p>
            <a:pPr algn="ctr"/>
            <a:r>
              <a:rPr lang="en-US" altLang="en-US"/>
              <a:t>Distribution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998970" y="1838960"/>
            <a:ext cx="4109720" cy="442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525" tIns="136525" rIns="136525" bIns="136525" rtlCol="0" anchor="t" anchorCtr="0"/>
          <a:p>
            <a:pPr algn="ctr"/>
            <a:r>
              <a:rPr lang="en-US" altLang="en-US"/>
              <a:t>Distribution V2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7385050" y="2434590"/>
            <a:ext cx="3337560" cy="3228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36525" tIns="136525" rIns="136525" bIns="136525" rtlCol="0" anchor="t" anchorCtr="0"/>
          <a:p>
            <a:pPr algn="ctr"/>
            <a:r>
              <a:rPr lang="en-US" altLang="en-US"/>
              <a:t>Libraries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7746365" y="2994660"/>
            <a:ext cx="2614295" cy="218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525" tIns="136525" rIns="136525" bIns="136525" rtlCol="0" anchor="t" anchorCtr="0"/>
          <a:p>
            <a:pPr algn="ctr"/>
            <a:r>
              <a:rPr lang="en-US" altLang="en-US"/>
              <a:t>Application 2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7" grpId="0" animBg="1"/>
      <p:bldP spid="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Docker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6659880" y="1691005"/>
            <a:ext cx="49542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Docker is an interface to easily manage containers </a:t>
            </a:r>
            <a:endParaRPr lang="en-US" alt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6659880" y="3129280"/>
            <a:ext cx="49542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It can use different containers backends (even full virtualization)</a:t>
            </a:r>
            <a:endParaRPr lang="en-US" altLang="en-US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1770" y="1870710"/>
            <a:ext cx="4227830" cy="390080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659880" y="5044440"/>
            <a:ext cx="49542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Handle containers in a onion-like structure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Time to get your hads dirty 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184775" y="3350895"/>
            <a:ext cx="53505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Download and install docker: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https://docs.docker.com/install/</a:t>
            </a:r>
            <a:endParaRPr lang="en-US" alt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3055" y="2451735"/>
            <a:ext cx="2394585" cy="29978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Dockerfile(1)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85190" y="1844675"/>
            <a:ext cx="109124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The Dockerfile is a file with which you can specify a docker image.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It is a plaintext file representing a sequence of steps needed to create your image.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Each command creates a “layer” </a:t>
            </a:r>
            <a:endParaRPr lang="en-US" alt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1000125" y="4420235"/>
            <a:ext cx="106826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/>
              <a:t>FROM &lt;image&gt;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Use &lt;image&gt; as base image</a:t>
            </a:r>
            <a:endParaRPr lang="en-US" altLang="en-US" sz="2000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 sz="2000"/>
              <a:t>RUN &lt;cmd&gt;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Run the command &lt;cmd&gt;</a:t>
            </a:r>
            <a:endParaRPr lang="en-US" altLang="en-US" sz="2000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 sz="2000"/>
              <a:t>CMD &lt;cmd&gt;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Specify the command to run your application</a:t>
            </a:r>
            <a:endParaRPr lang="en-US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Docker: build and run a container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458470" y="2320925"/>
            <a:ext cx="107315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Build a container</a:t>
            </a:r>
            <a:endParaRPr lang="en-US" altLang="en-US" sz="2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400"/>
              <a:t>docker build -t &lt;container name&gt; &lt;Dockerfile path&gt;</a:t>
            </a:r>
            <a:endParaRPr lang="en-US" altLang="en-US" sz="2400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Run a container</a:t>
            </a:r>
            <a:endParaRPr lang="en-US" altLang="en-US" sz="2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400"/>
              <a:t>docker run &lt;container name&gt;</a:t>
            </a:r>
            <a:endParaRPr lang="en-US" altLang="en-US" sz="2400"/>
          </a:p>
        </p:txBody>
      </p:sp>
      <p:sp>
        <p:nvSpPr>
          <p:cNvPr id="3" name="Text Box 2"/>
          <p:cNvSpPr txBox="1"/>
          <p:nvPr/>
        </p:nvSpPr>
        <p:spPr>
          <a:xfrm>
            <a:off x="16510" y="5200650"/>
            <a:ext cx="12158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Hello world Example</a:t>
            </a: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459105" y="1491615"/>
            <a:ext cx="5266690" cy="48755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82880" rtlCol="0" anchor="t" anchorCtr="0"/>
          <a:p>
            <a:pPr algn="ctr"/>
            <a:r>
              <a:rPr lang="en-US" altLang="en-US"/>
              <a:t>Host</a:t>
            </a: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735"/>
            <a:ext cx="10515600" cy="1325563"/>
          </a:xfrm>
        </p:spPr>
        <p:txBody>
          <a:bodyPr/>
          <a:p>
            <a:r>
              <a:rPr lang="en-US" altLang="en-US"/>
              <a:t>Docker EXPOSE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238250" y="2232660"/>
            <a:ext cx="3658870" cy="3723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182880" rtlCol="0" anchor="t" anchorCtr="0"/>
          <a:p>
            <a:pPr algn="ctr"/>
            <a:r>
              <a:rPr lang="en-US" altLang="en-US"/>
              <a:t>Docker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2156460" y="3395980"/>
            <a:ext cx="1822450" cy="178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Container</a:t>
            </a:r>
            <a:endParaRPr lang="en-US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561080" y="2020570"/>
            <a:ext cx="8412480" cy="3032125"/>
            <a:chOff x="5608" y="3182"/>
            <a:chExt cx="13248" cy="4775"/>
          </a:xfrm>
        </p:grpSpPr>
        <p:sp>
          <p:nvSpPr>
            <p:cNvPr id="7" name="Text Box 6"/>
            <p:cNvSpPr txBox="1"/>
            <p:nvPr/>
          </p:nvSpPr>
          <p:spPr>
            <a:xfrm>
              <a:off x="10252" y="3182"/>
              <a:ext cx="860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457200" indent="-457200">
                <a:buFont typeface="Arial" panose="02080604020202020204" pitchFamily="34" charset="0"/>
                <a:buChar char="•"/>
              </a:pPr>
              <a:r>
                <a:rPr lang="en-US" altLang="en-US" sz="2800"/>
                <a:t>EXPOSE &lt;port&gt;</a:t>
              </a:r>
              <a:endParaRPr lang="en-US" altLang="en-US" sz="2800"/>
            </a:p>
          </p:txBody>
        </p:sp>
        <p:sp>
          <p:nvSpPr>
            <p:cNvPr id="9" name="Left-Right Arrow 8"/>
            <p:cNvSpPr/>
            <p:nvPr/>
          </p:nvSpPr>
          <p:spPr>
            <a:xfrm>
              <a:off x="5608" y="7467"/>
              <a:ext cx="1267" cy="491"/>
            </a:xfrm>
            <a:prstGeom prst="left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76115" y="2689225"/>
            <a:ext cx="7497445" cy="1814830"/>
            <a:chOff x="7049" y="4235"/>
            <a:chExt cx="11807" cy="2858"/>
          </a:xfrm>
        </p:grpSpPr>
        <p:sp>
          <p:nvSpPr>
            <p:cNvPr id="10" name="Text Box 9"/>
            <p:cNvSpPr txBox="1"/>
            <p:nvPr/>
          </p:nvSpPr>
          <p:spPr>
            <a:xfrm>
              <a:off x="10252" y="4235"/>
              <a:ext cx="8604" cy="2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457200" indent="-457200">
                <a:buFont typeface="Arial" panose="02080604020202020204" pitchFamily="34" charset="0"/>
                <a:buChar char="•"/>
              </a:pPr>
              <a:r>
                <a:rPr lang="en-US" altLang="en-US" sz="2800"/>
                <a:t>docker -p    &lt;host_ip&gt;:&lt;host_port&gt; </a:t>
              </a:r>
              <a:endParaRPr lang="en-US" altLang="en-US" sz="2800"/>
            </a:p>
            <a:p>
              <a:pPr indent="0">
                <a:buFont typeface="Arial" panose="02080604020202020204" pitchFamily="34" charset="0"/>
                <a:buNone/>
              </a:pPr>
              <a:r>
                <a:rPr lang="en-US" altLang="en-US" sz="2800"/>
                <a:t>    :&lt;container_port&gt;/    </a:t>
              </a:r>
              <a:endParaRPr lang="en-US" altLang="en-US" sz="2800"/>
            </a:p>
            <a:p>
              <a:pPr indent="0">
                <a:buFont typeface="Arial" panose="02080604020202020204" pitchFamily="34" charset="0"/>
                <a:buNone/>
              </a:pPr>
              <a:r>
                <a:rPr lang="en-US" altLang="en-US" sz="2800"/>
                <a:t>    &lt;protocol&gt;</a:t>
              </a:r>
              <a:endParaRPr lang="en-US" altLang="en-US" sz="2800"/>
            </a:p>
          </p:txBody>
        </p:sp>
        <p:sp>
          <p:nvSpPr>
            <p:cNvPr id="11" name="Left-Right Arrow 10"/>
            <p:cNvSpPr/>
            <p:nvPr/>
          </p:nvSpPr>
          <p:spPr>
            <a:xfrm>
              <a:off x="7049" y="6202"/>
              <a:ext cx="1267" cy="491"/>
            </a:xfrm>
            <a:prstGeom prst="left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28285" y="2965450"/>
            <a:ext cx="6645275" cy="2298065"/>
            <a:chOff x="8391" y="4670"/>
            <a:chExt cx="10465" cy="3619"/>
          </a:xfrm>
        </p:grpSpPr>
        <p:sp>
          <p:nvSpPr>
            <p:cNvPr id="12" name="Text Box 11"/>
            <p:cNvSpPr txBox="1"/>
            <p:nvPr/>
          </p:nvSpPr>
          <p:spPr>
            <a:xfrm>
              <a:off x="10252" y="7467"/>
              <a:ext cx="860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457200" indent="-457200">
                <a:buFont typeface="Arial" panose="02080604020202020204" pitchFamily="34" charset="0"/>
                <a:buChar char="•"/>
              </a:pPr>
              <a:r>
                <a:rPr lang="en-US" altLang="en-US" sz="2800"/>
                <a:t>iptables?</a:t>
              </a:r>
              <a:endParaRPr lang="en-US" altLang="en-US" sz="2800"/>
            </a:p>
          </p:txBody>
        </p:sp>
        <p:sp>
          <p:nvSpPr>
            <p:cNvPr id="13" name="Left-Right Arrow 12"/>
            <p:cNvSpPr/>
            <p:nvPr/>
          </p:nvSpPr>
          <p:spPr>
            <a:xfrm>
              <a:off x="8391" y="4670"/>
              <a:ext cx="1267" cy="491"/>
            </a:xfrm>
            <a:prstGeom prst="left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Once upon a time...</a:t>
            </a:r>
            <a:endParaRPr lang="en-US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535430" y="3328670"/>
            <a:ext cx="1883410" cy="1870710"/>
            <a:chOff x="2418" y="5242"/>
            <a:chExt cx="2966" cy="294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24" y="5242"/>
              <a:ext cx="2154" cy="2154"/>
            </a:xfrm>
            <a:prstGeom prst="rect">
              <a:avLst/>
            </a:prstGeom>
          </p:spPr>
        </p:pic>
        <p:sp>
          <p:nvSpPr>
            <p:cNvPr id="6" name="Text Box 5"/>
            <p:cNvSpPr txBox="1"/>
            <p:nvPr/>
          </p:nvSpPr>
          <p:spPr>
            <a:xfrm>
              <a:off x="2418" y="7608"/>
              <a:ext cx="29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Reverse Proxy</a:t>
              </a:r>
              <a:endParaRPr lang="en-US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32985" y="1960880"/>
            <a:ext cx="1634490" cy="1861185"/>
            <a:chOff x="7611" y="3088"/>
            <a:chExt cx="2574" cy="29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2" y="3088"/>
              <a:ext cx="2154" cy="2154"/>
            </a:xfrm>
            <a:prstGeom prst="rect">
              <a:avLst/>
            </a:prstGeom>
          </p:spPr>
        </p:pic>
        <p:sp>
          <p:nvSpPr>
            <p:cNvPr id="8" name="Text Box 7"/>
            <p:cNvSpPr txBox="1"/>
            <p:nvPr/>
          </p:nvSpPr>
          <p:spPr>
            <a:xfrm>
              <a:off x="7611" y="5439"/>
              <a:ext cx="257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Webserver</a:t>
              </a:r>
              <a:endParaRPr lang="en-US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32985" y="4161155"/>
            <a:ext cx="1598930" cy="1870075"/>
            <a:chOff x="7611" y="6553"/>
            <a:chExt cx="2518" cy="294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2" y="6553"/>
              <a:ext cx="2154" cy="2154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7611" y="8918"/>
              <a:ext cx="25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Webserver </a:t>
              </a:r>
              <a:endParaRPr lang="en-US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874000" y="3138170"/>
            <a:ext cx="2185670" cy="1891030"/>
            <a:chOff x="12400" y="4942"/>
            <a:chExt cx="3442" cy="297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044" y="4942"/>
              <a:ext cx="2154" cy="2154"/>
            </a:xfrm>
            <a:prstGeom prst="rect">
              <a:avLst/>
            </a:prstGeom>
          </p:spPr>
        </p:pic>
        <p:sp>
          <p:nvSpPr>
            <p:cNvPr id="12" name="Text Box 11"/>
            <p:cNvSpPr txBox="1"/>
            <p:nvPr/>
          </p:nvSpPr>
          <p:spPr>
            <a:xfrm>
              <a:off x="12400" y="7340"/>
              <a:ext cx="34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Database Server</a:t>
              </a:r>
              <a:endParaRPr lang="en-US" altLang="en-US"/>
            </a:p>
          </p:txBody>
        </p:sp>
      </p:grp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 flipV="1">
            <a:off x="3161030" y="2644775"/>
            <a:ext cx="1805940" cy="13677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9" idx="1"/>
          </p:cNvCxnSpPr>
          <p:nvPr/>
        </p:nvCxnSpPr>
        <p:spPr>
          <a:xfrm>
            <a:off x="3161030" y="4012565"/>
            <a:ext cx="1805940" cy="8324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11" idx="1"/>
          </p:cNvCxnSpPr>
          <p:nvPr/>
        </p:nvCxnSpPr>
        <p:spPr>
          <a:xfrm>
            <a:off x="6334760" y="2644775"/>
            <a:ext cx="1948180" cy="11772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1" idx="1"/>
          </p:cNvCxnSpPr>
          <p:nvPr/>
        </p:nvCxnSpPr>
        <p:spPr>
          <a:xfrm flipV="1">
            <a:off x="6334760" y="3822065"/>
            <a:ext cx="1948180" cy="10229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Dockerfile(2)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125"/>
            <a:ext cx="10515600" cy="4351338"/>
          </a:xfrm>
        </p:spPr>
        <p:txBody>
          <a:bodyPr/>
          <a:p>
            <a:r>
              <a:rPr lang="en-US" altLang="en-US"/>
              <a:t>COPY &lt;host src&gt; &lt;container dst&gt;</a:t>
            </a:r>
            <a:endParaRPr lang="en-US" altLang="en-US"/>
          </a:p>
          <a:p>
            <a:pPr lvl="1"/>
            <a:r>
              <a:rPr lang="en-US" altLang="en-US"/>
              <a:t>Copy a file/folder from host &lt;host src&gt; to container &lt;container dst&gt;</a:t>
            </a:r>
            <a:endParaRPr lang="en-US" altLang="en-US"/>
          </a:p>
          <a:p>
            <a:pPr lvl="0"/>
            <a:r>
              <a:rPr lang="en-US" altLang="en-US" sz="2800"/>
              <a:t>EXPOSE &lt;port&gt;/&lt;protocol&gt;</a:t>
            </a:r>
            <a:endParaRPr lang="en-US" altLang="en-US" sz="2800"/>
          </a:p>
          <a:p>
            <a:pPr lvl="1"/>
            <a:r>
              <a:rPr lang="en-US" altLang="en-US"/>
              <a:t>Expose the container port &lt;port&gt; to docker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6510" y="5428615"/>
            <a:ext cx="121583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Hello world v2 Example</a:t>
            </a:r>
            <a:endParaRPr lang="en-US" altLang="en-US" sz="3200"/>
          </a:p>
          <a:p>
            <a:pPr algn="ctr"/>
            <a:r>
              <a:rPr lang="en-US" altLang="en-US" sz="3200"/>
              <a:t>Echo Server Example</a:t>
            </a: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Rectangle 25"/>
          <p:cNvSpPr/>
          <p:nvPr/>
        </p:nvSpPr>
        <p:spPr>
          <a:xfrm>
            <a:off x="561975" y="2110740"/>
            <a:ext cx="4856480" cy="449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p>
            <a:pPr algn="ctr"/>
            <a:r>
              <a:rPr lang="en-US" altLang="en-US"/>
              <a:t>Container</a:t>
            </a: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090"/>
            <a:ext cx="10515600" cy="1325563"/>
          </a:xfrm>
        </p:spPr>
        <p:txBody>
          <a:bodyPr/>
          <a:p>
            <a:r>
              <a:rPr lang="en-US" altLang="en-US"/>
              <a:t>Docker Volumes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474345" y="1334135"/>
            <a:ext cx="10879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Volumes are a way to mount host folders in container ones</a:t>
            </a:r>
            <a:endParaRPr lang="en-US" altLang="en-US" sz="2400"/>
          </a:p>
        </p:txBody>
      </p:sp>
      <p:sp>
        <p:nvSpPr>
          <p:cNvPr id="9" name="Oval 8"/>
          <p:cNvSpPr/>
          <p:nvPr/>
        </p:nvSpPr>
        <p:spPr>
          <a:xfrm>
            <a:off x="2539365" y="2659380"/>
            <a:ext cx="901700" cy="901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/</a:t>
            </a:r>
            <a:endParaRPr lang="en-US" altLang="en-US"/>
          </a:p>
        </p:txBody>
      </p:sp>
      <p:sp>
        <p:nvSpPr>
          <p:cNvPr id="10" name="Oval 9"/>
          <p:cNvSpPr/>
          <p:nvPr/>
        </p:nvSpPr>
        <p:spPr>
          <a:xfrm>
            <a:off x="1301750" y="4057015"/>
            <a:ext cx="901700" cy="901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etc</a:t>
            </a:r>
            <a:endParaRPr lang="en-US" altLang="en-US"/>
          </a:p>
        </p:txBody>
      </p:sp>
      <p:sp>
        <p:nvSpPr>
          <p:cNvPr id="11" name="Oval 10"/>
          <p:cNvSpPr/>
          <p:nvPr/>
        </p:nvSpPr>
        <p:spPr>
          <a:xfrm>
            <a:off x="2539365" y="4057015"/>
            <a:ext cx="901700" cy="901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bin</a:t>
            </a:r>
            <a:endParaRPr lang="en-US" altLang="en-US"/>
          </a:p>
        </p:txBody>
      </p:sp>
      <p:sp>
        <p:nvSpPr>
          <p:cNvPr id="12" name="Oval 11"/>
          <p:cNvSpPr/>
          <p:nvPr/>
        </p:nvSpPr>
        <p:spPr>
          <a:xfrm>
            <a:off x="3779520" y="4057015"/>
            <a:ext cx="901700" cy="901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var</a:t>
            </a:r>
            <a:endParaRPr lang="en-US" altLang="en-US"/>
          </a:p>
        </p:txBody>
      </p:sp>
      <p:cxnSp>
        <p:nvCxnSpPr>
          <p:cNvPr id="19" name="Straight Connector 18"/>
          <p:cNvCxnSpPr>
            <a:stCxn id="10" idx="0"/>
            <a:endCxn id="9" idx="4"/>
          </p:cNvCxnSpPr>
          <p:nvPr/>
        </p:nvCxnSpPr>
        <p:spPr>
          <a:xfrm flipV="1">
            <a:off x="1771015" y="3561080"/>
            <a:ext cx="1237615" cy="495935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9" idx="4"/>
          </p:cNvCxnSpPr>
          <p:nvPr/>
        </p:nvCxnSpPr>
        <p:spPr>
          <a:xfrm flipV="1">
            <a:off x="3008630" y="3561080"/>
            <a:ext cx="0" cy="495935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0"/>
          </p:cNvCxnSpPr>
          <p:nvPr/>
        </p:nvCxnSpPr>
        <p:spPr>
          <a:xfrm flipH="1" flipV="1">
            <a:off x="2998470" y="3562985"/>
            <a:ext cx="1250315" cy="494030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301750" y="5378450"/>
            <a:ext cx="901700" cy="901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23" name="Oval 22"/>
          <p:cNvSpPr/>
          <p:nvPr/>
        </p:nvSpPr>
        <p:spPr>
          <a:xfrm>
            <a:off x="2539365" y="5378450"/>
            <a:ext cx="901700" cy="901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cxnSp>
        <p:nvCxnSpPr>
          <p:cNvPr id="24" name="Straight Connector 23"/>
          <p:cNvCxnSpPr>
            <a:stCxn id="22" idx="0"/>
            <a:endCxn id="10" idx="4"/>
          </p:cNvCxnSpPr>
          <p:nvPr/>
        </p:nvCxnSpPr>
        <p:spPr>
          <a:xfrm flipV="1">
            <a:off x="1771015" y="4958715"/>
            <a:ext cx="0" cy="41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0"/>
            <a:endCxn id="11" idx="4"/>
          </p:cNvCxnSpPr>
          <p:nvPr/>
        </p:nvCxnSpPr>
        <p:spPr>
          <a:xfrm flipV="1">
            <a:off x="3008630" y="4958715"/>
            <a:ext cx="0" cy="41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0"/>
            <a:endCxn id="11" idx="4"/>
          </p:cNvCxnSpPr>
          <p:nvPr/>
        </p:nvCxnSpPr>
        <p:spPr>
          <a:xfrm flipV="1">
            <a:off x="3008630" y="4958715"/>
            <a:ext cx="0" cy="419735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4"/>
          </p:cNvCxnSpPr>
          <p:nvPr/>
        </p:nvCxnSpPr>
        <p:spPr>
          <a:xfrm>
            <a:off x="1771015" y="4958715"/>
            <a:ext cx="5715" cy="423545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761480" y="2494915"/>
            <a:ext cx="4513580" cy="37852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182880" rtlCol="0" anchor="t" anchorCtr="0"/>
          <a:p>
            <a:pPr algn="ctr"/>
            <a:r>
              <a:rPr lang="en-US" altLang="en-US"/>
              <a:t>Host</a:t>
            </a:r>
            <a:endParaRPr lang="en-US" altLang="en-US"/>
          </a:p>
        </p:txBody>
      </p:sp>
      <p:sp>
        <p:nvSpPr>
          <p:cNvPr id="34" name="Rectangle 33"/>
          <p:cNvSpPr/>
          <p:nvPr/>
        </p:nvSpPr>
        <p:spPr>
          <a:xfrm>
            <a:off x="7585710" y="3848100"/>
            <a:ext cx="2865755" cy="1319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/home/user/website</a:t>
            </a:r>
            <a:endParaRPr lang="en-US" altLang="en-US"/>
          </a:p>
        </p:txBody>
      </p:sp>
      <p:cxnSp>
        <p:nvCxnSpPr>
          <p:cNvPr id="35" name="Elbow Connector 34"/>
          <p:cNvCxnSpPr>
            <a:stCxn id="12" idx="4"/>
            <a:endCxn id="34" idx="0"/>
          </p:cNvCxnSpPr>
          <p:nvPr/>
        </p:nvCxnSpPr>
        <p:spPr>
          <a:xfrm rot="5400000" flipH="1" flipV="1">
            <a:off x="6087745" y="2009140"/>
            <a:ext cx="1110615" cy="4788535"/>
          </a:xfrm>
          <a:prstGeom prst="bentConnector5">
            <a:avLst>
              <a:gd name="adj1" fmla="val -21441"/>
              <a:gd name="adj2" fmla="val 39743"/>
              <a:gd name="adj3" fmla="val 121441"/>
            </a:avLst>
          </a:prstGeom>
          <a:ln w="28575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Docker Volumes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4950"/>
          </a:xfrm>
        </p:spPr>
        <p:txBody>
          <a:bodyPr/>
          <a:p>
            <a:r>
              <a:rPr lang="en-US" altLang="en-US"/>
              <a:t>docker -v &lt;host_path&gt;:&lt;container_path&gt;</a:t>
            </a:r>
            <a:endParaRPr lang="en-US" altLang="en-US"/>
          </a:p>
          <a:p>
            <a:pPr lvl="1"/>
            <a:r>
              <a:rPr lang="en-US" altLang="en-US"/>
              <a:t>Mount &lt;host_path&gt; host folder into &lt;container_path&gt; container folder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6510" y="5200650"/>
            <a:ext cx="121583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Hello world v3 Example</a:t>
            </a:r>
            <a:endParaRPr lang="en-US" altLang="en-US" sz="3200"/>
          </a:p>
          <a:p>
            <a:pPr algn="ctr"/>
            <a:r>
              <a:rPr lang="en-US" altLang="en-US" sz="3200"/>
              <a:t>Python webserver Example</a:t>
            </a:r>
            <a:endParaRPr lang="en-US" altLang="en-US" sz="320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38200" y="3330575"/>
            <a:ext cx="10515600" cy="150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Docker </a:t>
            </a:r>
            <a:r>
              <a:rPr lang="en-US"/>
              <a:t>volumes </a:t>
            </a:r>
            <a:r>
              <a:rPr lang="en-US" altLang="en-US"/>
              <a:t>are way more complex than this. But for now this is enough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Docker CLI isnt enough</a:t>
            </a:r>
            <a:endParaRPr lang="en-U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572135" y="2258060"/>
            <a:ext cx="11047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Docker CLI interface is amazing! </a:t>
            </a:r>
            <a:endParaRPr lang="en-US" altLang="en-US" sz="2800"/>
          </a:p>
        </p:txBody>
      </p:sp>
      <p:sp>
        <p:nvSpPr>
          <p:cNvPr id="4" name="Text Box 3"/>
          <p:cNvSpPr txBox="1"/>
          <p:nvPr/>
        </p:nvSpPr>
        <p:spPr>
          <a:xfrm>
            <a:off x="572135" y="3545205"/>
            <a:ext cx="11047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Manage lifecycle of container with a bunch of batch scripts? </a:t>
            </a:r>
            <a:endParaRPr lang="en-US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572135" y="4850765"/>
            <a:ext cx="11047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Maybe there is a better way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4435"/>
          </a:xfrm>
        </p:spPr>
        <p:txBody>
          <a:bodyPr/>
          <a:p>
            <a:r>
              <a:rPr lang="en-US" altLang="en-US"/>
              <a:t>Docker Compose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439420" y="1920240"/>
            <a:ext cx="113125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With Docker Compose you can define and control an </a:t>
            </a:r>
            <a:r>
              <a:rPr lang="en-US" altLang="en-US" sz="2800" b="1"/>
              <a:t>entire architecture</a:t>
            </a:r>
            <a:r>
              <a:rPr lang="en-US" altLang="en-US" sz="2800"/>
              <a:t> with </a:t>
            </a:r>
            <a:r>
              <a:rPr lang="en-US" altLang="en-US" sz="2800" b="1"/>
              <a:t>one yaml file</a:t>
            </a:r>
            <a:endParaRPr lang="en-US" altLang="en-US" sz="2800" b="1"/>
          </a:p>
        </p:txBody>
      </p:sp>
      <p:sp>
        <p:nvSpPr>
          <p:cNvPr id="5" name="Text Box 4"/>
          <p:cNvSpPr txBox="1"/>
          <p:nvPr/>
        </p:nvSpPr>
        <p:spPr>
          <a:xfrm>
            <a:off x="439420" y="3192780"/>
            <a:ext cx="69005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Services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Volumes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Networks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Connections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Dependencies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...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YAML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474980" y="1755140"/>
            <a:ext cx="116509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YAML is a human readable serialization language, easier than XML and JSON. </a:t>
            </a:r>
            <a:endParaRPr lang="en-US" alt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474980" y="3334385"/>
            <a:ext cx="61042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field: value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- for list elements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indentation spaces for objects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16510" y="5306695"/>
            <a:ext cx="12109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/>
              <a:t>That's all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YAML: Example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" y="2658110"/>
            <a:ext cx="3554730" cy="2155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130" y="2497455"/>
            <a:ext cx="3886835" cy="2477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705" y="2935605"/>
            <a:ext cx="3395345" cy="15411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506220" y="4974590"/>
            <a:ext cx="69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XML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596255" y="4974590"/>
            <a:ext cx="82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JSON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9697085" y="4974590"/>
            <a:ext cx="869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YAML</a:t>
            </a: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YAML: Example 2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2115" y="2338070"/>
            <a:ext cx="3646170" cy="325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80" y="1691005"/>
            <a:ext cx="3517265" cy="454850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p>
            <a:r>
              <a:rPr lang="en-US" altLang="en-US"/>
              <a:t>Docker Compose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005"/>
            <a:ext cx="10515600" cy="4974590"/>
          </a:xfrm>
        </p:spPr>
        <p:txBody>
          <a:bodyPr>
            <a:normAutofit fontScale="70000"/>
          </a:bodyPr>
          <a:p>
            <a:r>
              <a:rPr lang="en-US" altLang="en-US" sz="2400"/>
              <a:t>version: &lt;docker-compose-version&gt;</a:t>
            </a:r>
            <a:endParaRPr lang="en-US" altLang="en-US" sz="2400"/>
          </a:p>
          <a:p>
            <a:r>
              <a:rPr lang="en-US" altLang="en-US" sz="2400"/>
              <a:t>services:</a:t>
            </a:r>
            <a:endParaRPr lang="en-US" altLang="en-US" sz="2400"/>
          </a:p>
          <a:p>
            <a:pPr lvl="1"/>
            <a:r>
              <a:rPr lang="en-US" altLang="en-US" sz="2400"/>
              <a:t>service-name:</a:t>
            </a:r>
            <a:endParaRPr lang="en-US" altLang="en-US" sz="2400"/>
          </a:p>
          <a:p>
            <a:pPr lvl="2"/>
            <a:r>
              <a:rPr lang="en-US" altLang="en-US" sz="2400"/>
              <a:t>image: &lt;docker-image&gt;</a:t>
            </a:r>
            <a:endParaRPr lang="en-US" altLang="en-US" sz="2400"/>
          </a:p>
          <a:p>
            <a:pPr lvl="2"/>
            <a:r>
              <a:rPr lang="en-US" altLang="en-US" sz="2400"/>
              <a:t>build: &lt;path-to-dockerfile&gt;</a:t>
            </a:r>
            <a:endParaRPr lang="en-US" altLang="en-US" sz="2400"/>
          </a:p>
          <a:p>
            <a:pPr lvl="2"/>
            <a:r>
              <a:rPr lang="en-US" altLang="en-US" sz="2400"/>
              <a:t>ports:</a:t>
            </a:r>
            <a:endParaRPr lang="en-US" altLang="en-US" sz="2400"/>
          </a:p>
          <a:p>
            <a:pPr lvl="3"/>
            <a:r>
              <a:rPr lang="en-US" altLang="en-US" sz="2160"/>
              <a:t>&lt;host-port&gt;:&lt;container-port&gt;</a:t>
            </a:r>
            <a:endParaRPr lang="en-US" altLang="en-US" sz="2160"/>
          </a:p>
          <a:p>
            <a:pPr lvl="3"/>
            <a:r>
              <a:rPr lang="en-US" altLang="en-US" sz="2160"/>
              <a:t>...</a:t>
            </a:r>
            <a:endParaRPr lang="en-US" altLang="en-US" sz="2160"/>
          </a:p>
          <a:p>
            <a:pPr lvl="2"/>
            <a:r>
              <a:rPr lang="en-US" altLang="en-US" sz="2400"/>
              <a:t>volumes:</a:t>
            </a:r>
            <a:endParaRPr lang="en-US" altLang="en-US" sz="2400"/>
          </a:p>
          <a:p>
            <a:pPr lvl="3"/>
            <a:r>
              <a:rPr lang="en-US" altLang="en-US" sz="2160"/>
              <a:t>&lt;host-path&gt;:&lt;container-path&gt;</a:t>
            </a:r>
            <a:endParaRPr lang="en-US" altLang="en-US" sz="2160"/>
          </a:p>
          <a:p>
            <a:pPr lvl="3"/>
            <a:r>
              <a:rPr lang="en-US" altLang="en-US" sz="2160"/>
              <a:t>...</a:t>
            </a:r>
            <a:endParaRPr lang="en-US" altLang="en-US" sz="2160"/>
          </a:p>
          <a:p>
            <a:pPr lvl="2"/>
            <a:r>
              <a:rPr lang="en-US" altLang="en-US" sz="2400"/>
              <a:t>environment:</a:t>
            </a:r>
            <a:endParaRPr lang="en-US" altLang="en-US" sz="2400"/>
          </a:p>
          <a:p>
            <a:pPr lvl="3"/>
            <a:r>
              <a:rPr lang="en-US" altLang="en-US" sz="2160"/>
              <a:t>ENV_VAR=value</a:t>
            </a:r>
            <a:endParaRPr lang="en-US" altLang="en-US" sz="2160"/>
          </a:p>
          <a:p>
            <a:pPr lvl="3"/>
            <a:r>
              <a:rPr lang="en-US" altLang="en-US" sz="2160"/>
              <a:t>...	</a:t>
            </a:r>
            <a:endParaRPr lang="en-US" altLang="en-US" sz="2160"/>
          </a:p>
          <a:p>
            <a:pPr lvl="2"/>
            <a:r>
              <a:rPr lang="en-US" altLang="en-US" sz="2400"/>
              <a:t>deploy:</a:t>
            </a:r>
            <a:endParaRPr lang="en-US" altLang="en-US" sz="2400"/>
          </a:p>
          <a:p>
            <a:pPr lvl="3"/>
            <a:r>
              <a:rPr lang="en-US" altLang="en-US" sz="2160"/>
              <a:t>replicas: &lt;number_of_replicas&gt;</a:t>
            </a:r>
            <a:endParaRPr lang="en-US" altLang="en-US" sz="2160"/>
          </a:p>
          <a:p>
            <a:pPr lvl="3"/>
            <a:r>
              <a:rPr lang="en-US" altLang="en-US" sz="2160"/>
              <a:t>....</a:t>
            </a:r>
            <a:endParaRPr lang="en-US" altLang="en-US" sz="2160"/>
          </a:p>
        </p:txBody>
      </p:sp>
      <p:sp>
        <p:nvSpPr>
          <p:cNvPr id="5" name="Text Box 4"/>
          <p:cNvSpPr txBox="1"/>
          <p:nvPr/>
        </p:nvSpPr>
        <p:spPr>
          <a:xfrm>
            <a:off x="7465695" y="5660390"/>
            <a:ext cx="2051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Works only in “swarm” mode</a:t>
            </a:r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5939155" y="5982970"/>
            <a:ext cx="1526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Docker Compose CLI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Uses the file “docker-compose.yml” by default, you can specify a different yaml file with -f</a:t>
            </a:r>
            <a:endParaRPr lang="en-US" altLang="en-US"/>
          </a:p>
          <a:p>
            <a:r>
              <a:rPr lang="en-US" altLang="en-US"/>
              <a:t>docker-compose up</a:t>
            </a:r>
            <a:endParaRPr lang="en-US" altLang="en-US"/>
          </a:p>
          <a:p>
            <a:pPr lvl="1"/>
            <a:r>
              <a:rPr lang="en-US" altLang="en-US"/>
              <a:t>Starts all the containers</a:t>
            </a:r>
            <a:endParaRPr lang="en-US" altLang="en-US"/>
          </a:p>
          <a:p>
            <a:pPr lvl="0"/>
            <a:r>
              <a:rPr lang="en-US" altLang="en-US"/>
              <a:t>docker-compose stop</a:t>
            </a:r>
            <a:endParaRPr lang="en-US" altLang="en-US"/>
          </a:p>
          <a:p>
            <a:pPr lvl="1"/>
            <a:r>
              <a:rPr lang="en-US" altLang="en-US"/>
              <a:t>Stops all the containers</a:t>
            </a:r>
            <a:endParaRPr lang="en-US" altLang="en-US"/>
          </a:p>
          <a:p>
            <a:pPr lvl="0"/>
            <a:r>
              <a:rPr lang="en-US" altLang="en-US"/>
              <a:t>docker-compose build</a:t>
            </a:r>
            <a:endParaRPr lang="en-US" altLang="en-US"/>
          </a:p>
          <a:p>
            <a:pPr lvl="1"/>
            <a:r>
              <a:rPr lang="en-US" altLang="en-US"/>
              <a:t>Builds all the containers that use the “build” keyword</a:t>
            </a:r>
            <a:endParaRPr lang="en-US" altLang="en-US"/>
          </a:p>
          <a:p>
            <a:pPr lvl="0"/>
            <a:r>
              <a:rPr lang="en-US" altLang="en-US"/>
              <a:t>You can start the containers in detached mode with -d</a:t>
            </a:r>
            <a:endParaRPr lang="en-US" altLang="en-US"/>
          </a:p>
          <a:p>
            <a:pPr lvl="0"/>
            <a:r>
              <a:rPr lang="en-US" altLang="en-US"/>
              <a:t>You can add the flag --compatibility to use “swarm” features 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 11"/>
          <p:cNvSpPr/>
          <p:nvPr/>
        </p:nvSpPr>
        <p:spPr>
          <a:xfrm>
            <a:off x="415925" y="1691005"/>
            <a:ext cx="10747375" cy="2444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82880" rtlCol="0" anchor="t" anchorCtr="0"/>
          <a:p>
            <a:pPr algn="ctr"/>
            <a:r>
              <a:rPr lang="en-US" altLang="en-US" sz="2400"/>
              <a:t>Datacenter</a:t>
            </a:r>
            <a:endParaRPr lang="en-US" alt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And then was the cloud...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5855" y="2368550"/>
            <a:ext cx="1499235" cy="1499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8405" y="2368550"/>
            <a:ext cx="1499235" cy="1499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9520" y="2368550"/>
            <a:ext cx="1499235" cy="1499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0" y="2368550"/>
            <a:ext cx="1499235" cy="14992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7630" y="2368550"/>
            <a:ext cx="1499235" cy="14992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095" y="2368550"/>
            <a:ext cx="1499235" cy="14992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6865" y="2368550"/>
            <a:ext cx="1499235" cy="1499235"/>
          </a:xfrm>
          <a:prstGeom prst="rect">
            <a:avLst/>
          </a:prstGeom>
        </p:spPr>
      </p:pic>
      <p:sp>
        <p:nvSpPr>
          <p:cNvPr id="13" name="Cloud 12"/>
          <p:cNvSpPr/>
          <p:nvPr/>
        </p:nvSpPr>
        <p:spPr>
          <a:xfrm>
            <a:off x="3074035" y="4304665"/>
            <a:ext cx="5450205" cy="23196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17920" y="4658995"/>
            <a:ext cx="1318895" cy="565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Database</a:t>
            </a:r>
            <a:endParaRPr lang="en-US" altLang="en-US" sz="1400"/>
          </a:p>
        </p:txBody>
      </p:sp>
      <p:sp>
        <p:nvSpPr>
          <p:cNvPr id="16" name="Rectangle 15"/>
          <p:cNvSpPr/>
          <p:nvPr/>
        </p:nvSpPr>
        <p:spPr>
          <a:xfrm>
            <a:off x="3895090" y="4847590"/>
            <a:ext cx="1318895" cy="565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Webserver</a:t>
            </a:r>
            <a:endParaRPr lang="en-US" altLang="en-US" sz="1400"/>
          </a:p>
        </p:txBody>
      </p:sp>
      <p:sp>
        <p:nvSpPr>
          <p:cNvPr id="17" name="Rectangle 16"/>
          <p:cNvSpPr/>
          <p:nvPr/>
        </p:nvSpPr>
        <p:spPr>
          <a:xfrm>
            <a:off x="5130165" y="5559425"/>
            <a:ext cx="1318895" cy="565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Webserver</a:t>
            </a:r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Docker internal DNS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Docker SDN (Software Defined Network) has its own DNS resolver</a:t>
            </a:r>
            <a:endParaRPr lang="en-US" altLang="en-US"/>
          </a:p>
          <a:p>
            <a:r>
              <a:rPr lang="en-US" altLang="en-US"/>
              <a:t>You can use the container name to resolve its ip</a:t>
            </a:r>
            <a:endParaRPr lang="en-US" altLang="en-US"/>
          </a:p>
          <a:p>
            <a:r>
              <a:rPr lang="en-US" altLang="en-US"/>
              <a:t>If you scale a container (with docker-compose scale o replicas) the internal DNS will round-robin all the containers</a:t>
            </a:r>
            <a:endParaRPr lang="en-US" altLang="en-US"/>
          </a:p>
          <a:p>
            <a:pPr lvl="1"/>
            <a:r>
              <a:rPr lang="en-US" altLang="en-US"/>
              <a:t>Do NOT use this as redundancy but always use a proper reverse proxy</a:t>
            </a: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Rectangle 49"/>
          <p:cNvSpPr/>
          <p:nvPr/>
        </p:nvSpPr>
        <p:spPr>
          <a:xfrm>
            <a:off x="1312545" y="1428750"/>
            <a:ext cx="9862185" cy="4542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82880" rtlCol="0" anchor="t" anchorCtr="0"/>
          <a:p>
            <a:pPr algn="ctr"/>
            <a:r>
              <a:rPr lang="en-US" altLang="en-US"/>
              <a:t>Docker</a:t>
            </a: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55" y="118745"/>
            <a:ext cx="10515600" cy="1325563"/>
          </a:xfrm>
        </p:spPr>
        <p:txBody>
          <a:bodyPr/>
          <a:p>
            <a:r>
              <a:rPr lang="en-US" altLang="en-US">
                <a:sym typeface="+mn-ea"/>
              </a:rPr>
              <a:t>Let's build a </a:t>
            </a:r>
            <a:r>
              <a:rPr lang="en-US">
                <a:sym typeface="+mn-ea"/>
              </a:rPr>
              <a:t>LEMP stack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055110" y="2326005"/>
            <a:ext cx="1176655" cy="1307716"/>
            <a:chOff x="7611" y="3088"/>
            <a:chExt cx="2575" cy="307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2" y="3088"/>
              <a:ext cx="2154" cy="2154"/>
            </a:xfrm>
            <a:prstGeom prst="rect">
              <a:avLst/>
            </a:prstGeom>
          </p:spPr>
        </p:pic>
        <p:sp>
          <p:nvSpPr>
            <p:cNvPr id="8" name="Text Box 7"/>
            <p:cNvSpPr txBox="1"/>
            <p:nvPr/>
          </p:nvSpPr>
          <p:spPr>
            <a:xfrm>
              <a:off x="7611" y="5439"/>
              <a:ext cx="2575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/>
                <a:t>Webserver</a:t>
              </a:r>
              <a:endParaRPr lang="en-US" alt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055110" y="4319270"/>
            <a:ext cx="1176655" cy="1307716"/>
            <a:chOff x="7611" y="3088"/>
            <a:chExt cx="2575" cy="307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2" y="3088"/>
              <a:ext cx="2154" cy="2154"/>
            </a:xfrm>
            <a:prstGeom prst="rect">
              <a:avLst/>
            </a:prstGeom>
          </p:spPr>
        </p:pic>
        <p:sp>
          <p:nvSpPr>
            <p:cNvPr id="26" name="Text Box 25"/>
            <p:cNvSpPr txBox="1"/>
            <p:nvPr/>
          </p:nvSpPr>
          <p:spPr>
            <a:xfrm>
              <a:off x="7611" y="5439"/>
              <a:ext cx="2575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/>
                <a:t>Webserver</a:t>
              </a:r>
              <a:endParaRPr lang="en-US" alt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466262" y="2326005"/>
            <a:ext cx="1487840" cy="1338801"/>
            <a:chOff x="7269" y="3088"/>
            <a:chExt cx="3256" cy="3144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2" y="3088"/>
              <a:ext cx="2154" cy="2154"/>
            </a:xfrm>
            <a:prstGeom prst="rect">
              <a:avLst/>
            </a:prstGeom>
          </p:spPr>
        </p:pic>
        <p:sp>
          <p:nvSpPr>
            <p:cNvPr id="29" name="Text Box 28"/>
            <p:cNvSpPr txBox="1"/>
            <p:nvPr/>
          </p:nvSpPr>
          <p:spPr>
            <a:xfrm>
              <a:off x="7269" y="5367"/>
              <a:ext cx="3256" cy="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PHP Server</a:t>
              </a:r>
              <a:endParaRPr lang="en-US" alt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703435" y="3295015"/>
            <a:ext cx="1080695" cy="1339653"/>
            <a:chOff x="7611" y="3088"/>
            <a:chExt cx="2365" cy="314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2" y="3088"/>
              <a:ext cx="2154" cy="2154"/>
            </a:xfrm>
            <a:prstGeom prst="rect">
              <a:avLst/>
            </a:prstGeom>
          </p:spPr>
        </p:pic>
        <p:sp>
          <p:nvSpPr>
            <p:cNvPr id="35" name="Text Box 34"/>
            <p:cNvSpPr txBox="1"/>
            <p:nvPr/>
          </p:nvSpPr>
          <p:spPr>
            <a:xfrm>
              <a:off x="7611" y="5514"/>
              <a:ext cx="2365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/>
                <a:t>Database</a:t>
              </a:r>
              <a:endParaRPr lang="en-US" altLang="en-US" sz="140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2237105" y="2326005"/>
            <a:ext cx="1245870" cy="3312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Load</a:t>
            </a:r>
            <a:endParaRPr lang="en-US" altLang="en-US"/>
          </a:p>
          <a:p>
            <a:pPr algn="ctr"/>
            <a:r>
              <a:rPr lang="en-US" altLang="en-US"/>
              <a:t>Balancer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5749290" y="2326005"/>
            <a:ext cx="1245870" cy="3312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Load</a:t>
            </a:r>
            <a:endParaRPr lang="en-US" altLang="en-US"/>
          </a:p>
          <a:p>
            <a:pPr algn="ctr"/>
            <a:r>
              <a:rPr lang="en-US" altLang="en-US"/>
              <a:t>Balancer</a:t>
            </a:r>
            <a:endParaRPr lang="en-US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7466262" y="4260850"/>
            <a:ext cx="1487840" cy="1338801"/>
            <a:chOff x="7269" y="3088"/>
            <a:chExt cx="3256" cy="3144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2" y="3088"/>
              <a:ext cx="2154" cy="2154"/>
            </a:xfrm>
            <a:prstGeom prst="rect">
              <a:avLst/>
            </a:prstGeom>
          </p:spPr>
        </p:pic>
        <p:sp>
          <p:nvSpPr>
            <p:cNvPr id="40" name="Text Box 39"/>
            <p:cNvSpPr txBox="1"/>
            <p:nvPr/>
          </p:nvSpPr>
          <p:spPr>
            <a:xfrm>
              <a:off x="7269" y="5367"/>
              <a:ext cx="3256" cy="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PHP Server</a:t>
              </a:r>
              <a:endParaRPr lang="en-US" altLang="en-US"/>
            </a:p>
          </p:txBody>
        </p:sp>
      </p:grpSp>
      <p:sp>
        <p:nvSpPr>
          <p:cNvPr id="41" name="Left-Right Arrow 40"/>
          <p:cNvSpPr/>
          <p:nvPr/>
        </p:nvSpPr>
        <p:spPr>
          <a:xfrm>
            <a:off x="3625850" y="2685415"/>
            <a:ext cx="541655" cy="1974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Left-Right Arrow 41"/>
          <p:cNvSpPr/>
          <p:nvPr/>
        </p:nvSpPr>
        <p:spPr>
          <a:xfrm>
            <a:off x="3609975" y="4691380"/>
            <a:ext cx="541655" cy="1974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Left-Right Arrow 42"/>
          <p:cNvSpPr/>
          <p:nvPr/>
        </p:nvSpPr>
        <p:spPr>
          <a:xfrm>
            <a:off x="5088255" y="2685415"/>
            <a:ext cx="541655" cy="1974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Left-Right Arrow 43"/>
          <p:cNvSpPr/>
          <p:nvPr/>
        </p:nvSpPr>
        <p:spPr>
          <a:xfrm>
            <a:off x="5046980" y="4691380"/>
            <a:ext cx="541655" cy="1974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Left-Right Arrow 44"/>
          <p:cNvSpPr/>
          <p:nvPr/>
        </p:nvSpPr>
        <p:spPr>
          <a:xfrm>
            <a:off x="7177405" y="2686050"/>
            <a:ext cx="541655" cy="1974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Left-Right Arrow 45"/>
          <p:cNvSpPr/>
          <p:nvPr/>
        </p:nvSpPr>
        <p:spPr>
          <a:xfrm>
            <a:off x="7177405" y="4675505"/>
            <a:ext cx="541655" cy="1974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Left-Right Arrow 46"/>
          <p:cNvSpPr/>
          <p:nvPr/>
        </p:nvSpPr>
        <p:spPr>
          <a:xfrm rot="1980000">
            <a:off x="8712200" y="3068320"/>
            <a:ext cx="1143635" cy="1905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Left-Right Arrow 48"/>
          <p:cNvSpPr/>
          <p:nvPr/>
        </p:nvSpPr>
        <p:spPr>
          <a:xfrm rot="19800000">
            <a:off x="8718550" y="4303395"/>
            <a:ext cx="1143635" cy="1905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Left-Right Arrow 50"/>
          <p:cNvSpPr/>
          <p:nvPr/>
        </p:nvSpPr>
        <p:spPr>
          <a:xfrm>
            <a:off x="772795" y="3694430"/>
            <a:ext cx="984250" cy="2565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449445" y="3588385"/>
            <a:ext cx="613410" cy="7054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en-US" sz="2800"/>
              <a:t>...</a:t>
            </a:r>
            <a:endParaRPr lang="en-US" altLang="en-US" sz="2800"/>
          </a:p>
        </p:txBody>
      </p:sp>
      <p:sp>
        <p:nvSpPr>
          <p:cNvPr id="10" name="Text Box 9"/>
          <p:cNvSpPr txBox="1"/>
          <p:nvPr/>
        </p:nvSpPr>
        <p:spPr>
          <a:xfrm>
            <a:off x="8030210" y="3551555"/>
            <a:ext cx="613410" cy="7054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en-US" sz="2800"/>
              <a:t>...</a:t>
            </a:r>
            <a:endParaRPr lang="en-US" altLang="en-US" sz="2800"/>
          </a:p>
        </p:txBody>
      </p:sp>
      <p:sp>
        <p:nvSpPr>
          <p:cNvPr id="11" name="Text Box 10"/>
          <p:cNvSpPr txBox="1"/>
          <p:nvPr/>
        </p:nvSpPr>
        <p:spPr>
          <a:xfrm>
            <a:off x="65405" y="6228080"/>
            <a:ext cx="12092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/>
              <a:t>linux-nginx-php-mysql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896360" y="2176780"/>
            <a:ext cx="3872865" cy="3445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82880" rtlCol="0" anchor="t" anchorCtr="0"/>
          <a:p>
            <a:pPr algn="ctr"/>
            <a:r>
              <a:rPr lang="en-US" altLang="en-US"/>
              <a:t>Docker</a:t>
            </a: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Let's build a </a:t>
            </a:r>
            <a:r>
              <a:rPr altLang="en-US"/>
              <a:t>LEMP stack</a:t>
            </a:r>
            <a:r>
              <a:rPr lang="en-US" altLang="en-US"/>
              <a:t>: Webserver</a:t>
            </a:r>
            <a:endParaRPr lang="en-US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015230" y="3215640"/>
            <a:ext cx="1634490" cy="1861185"/>
            <a:chOff x="7611" y="3088"/>
            <a:chExt cx="2574" cy="29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2" y="3088"/>
              <a:ext cx="2154" cy="2154"/>
            </a:xfrm>
            <a:prstGeom prst="rect">
              <a:avLst/>
            </a:prstGeom>
          </p:spPr>
        </p:pic>
        <p:sp>
          <p:nvSpPr>
            <p:cNvPr id="8" name="Text Box 7"/>
            <p:cNvSpPr txBox="1"/>
            <p:nvPr/>
          </p:nvSpPr>
          <p:spPr>
            <a:xfrm>
              <a:off x="7611" y="5439"/>
              <a:ext cx="257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Webserver</a:t>
              </a:r>
              <a:endParaRPr lang="en-US" altLang="en-US"/>
            </a:p>
          </p:txBody>
        </p:sp>
      </p:grpSp>
      <p:sp>
        <p:nvSpPr>
          <p:cNvPr id="23" name="Left-Right Arrow 22"/>
          <p:cNvSpPr/>
          <p:nvPr/>
        </p:nvSpPr>
        <p:spPr>
          <a:xfrm>
            <a:off x="3243580" y="3768090"/>
            <a:ext cx="1263015" cy="2628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Let's build a </a:t>
            </a:r>
            <a:r>
              <a:t>LEMP stack</a:t>
            </a:r>
            <a:r>
              <a:rPr lang="en-US" altLang="en-US"/>
              <a:t>: Webserver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6940" y="2005330"/>
            <a:ext cx="2738120" cy="5886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578860" y="2892425"/>
            <a:ext cx="50336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https://hub.docker.com/_/nginx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1050290" y="4460875"/>
            <a:ext cx="10090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Default configuration file location: /etc/nginx/conf.d/default.conf</a:t>
            </a:r>
            <a:endParaRPr lang="en-US" alt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OT: nginx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25425" y="1582420"/>
            <a:ext cx="116668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nginx (pronounced “Engine-X”) is an high performance</a:t>
            </a:r>
            <a:endParaRPr lang="en-US" altLang="en-US" sz="2400"/>
          </a:p>
          <a:p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Web Server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Reverse Proxy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Load Balancer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HTTP Cache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...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endParaRPr lang="en-US" alt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209550" y="4628515"/>
            <a:ext cx="116668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 sz="2400"/>
              <a:t>Very easy to configure and manage. Used by 30% of the websites worldwide</a:t>
            </a:r>
            <a:endParaRPr lang="en-US" altLang="en-US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OT: nginx basic webserver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15" y="1842135"/>
            <a:ext cx="4493895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/>
              <a:t>server {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listen </a:t>
            </a:r>
            <a:r>
              <a:rPr lang="en-US" altLang="en-US" sz="2400"/>
              <a:t>&lt;port&gt;</a:t>
            </a:r>
            <a:r>
              <a:rPr lang="en-US" sz="2400"/>
              <a:t>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location </a:t>
            </a:r>
            <a:r>
              <a:rPr lang="en-US" altLang="en-US" sz="2400"/>
              <a:t>&lt;regex&gt;</a:t>
            </a:r>
            <a:r>
              <a:rPr lang="en-US" sz="2400"/>
              <a:t> {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root </a:t>
            </a:r>
            <a:r>
              <a:rPr lang="en-US" altLang="en-US" sz="2400"/>
              <a:t>&lt;path&gt;</a:t>
            </a:r>
            <a:r>
              <a:rPr lang="en-US" sz="2400"/>
              <a:t>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}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location &lt;regex&gt; {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root &lt;path&gt;;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}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</a:t>
            </a:r>
            <a:endParaRPr lang="en-US" sz="240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859905" y="2104390"/>
            <a:ext cx="4493895" cy="35318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server {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listen </a:t>
            </a:r>
            <a:r>
              <a:rPr lang="en-US" altLang="en-US" sz="2400"/>
              <a:t>80</a:t>
            </a:r>
            <a:r>
              <a:rPr lang="en-US" sz="2400"/>
              <a:t>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location </a:t>
            </a:r>
            <a:r>
              <a:rPr lang="en-US" altLang="en-US" sz="2400"/>
              <a:t>/</a:t>
            </a:r>
            <a:r>
              <a:rPr lang="en-US" sz="2400"/>
              <a:t> {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root </a:t>
            </a:r>
            <a:r>
              <a:rPr lang="en-US" altLang="en-US" sz="2400"/>
              <a:t>/var/www</a:t>
            </a:r>
            <a:r>
              <a:rPr lang="en-US" sz="2400"/>
              <a:t>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</a:t>
            </a:r>
            <a:r>
              <a:rPr lang="en-US" altLang="en-US" sz="2400"/>
              <a:t>location /images/ {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            root /data/images;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}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</a:t>
            </a:r>
            <a:endParaRPr 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OT: nginx basic </a:t>
            </a:r>
            <a:r>
              <a:rPr lang="en-US" altLang="en-US"/>
              <a:t>reverse proxy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6415" y="1842135"/>
            <a:ext cx="4986020" cy="435165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en-US" sz="2000"/>
              <a:t>upstream &lt;name&gt; {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  server host1:port;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  server host2:port;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  ....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}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server {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  listen &lt;port&gt;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  location &lt;regex&gt; {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      proxy_pass &lt;proto&gt;://&lt;name&gt;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  }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} </a:t>
            </a:r>
            <a:endParaRPr lang="en-US" altLang="en-US" sz="2000"/>
          </a:p>
        </p:txBody>
      </p:sp>
      <p:sp>
        <p:nvSpPr>
          <p:cNvPr id="5" name="Content Placeholder 3"/>
          <p:cNvSpPr>
            <a:spLocks noGrp="1"/>
          </p:cNvSpPr>
          <p:nvPr/>
        </p:nvSpPr>
        <p:spPr>
          <a:xfrm>
            <a:off x="7249795" y="1842135"/>
            <a:ext cx="4493895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/>
              <a:t>upstream revhttp {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 server http-1:8080;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 server http-2:8080;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}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server {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  listen 80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  location / {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      proxy_pass http://revhttp; 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  }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} </a:t>
            </a:r>
            <a:endParaRPr lang="en-US" altLang="en-US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8615"/>
            <a:ext cx="10515600" cy="1325563"/>
          </a:xfrm>
        </p:spPr>
        <p:txBody>
          <a:bodyPr>
            <a:normAutofit/>
          </a:bodyPr>
          <a:p>
            <a:r>
              <a:rPr lang="en-US"/>
              <a:t>Let's build a </a:t>
            </a:r>
            <a:r>
              <a:t>LEMP stack</a:t>
            </a:r>
            <a:r>
              <a:rPr lang="en-US"/>
              <a:t>: </a:t>
            </a:r>
            <a:r>
              <a:rPr lang="en-US" altLang="en-US"/>
              <a:t>PHP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3005455" y="1891030"/>
            <a:ext cx="5909310" cy="3445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82880" rtlCol="0" anchor="t" anchorCtr="0"/>
          <a:p>
            <a:pPr algn="ctr"/>
            <a:r>
              <a:rPr lang="en-US" altLang="en-US"/>
              <a:t>Docker</a:t>
            </a:r>
            <a:endParaRPr lang="en-US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898265" y="2929890"/>
            <a:ext cx="1501775" cy="1861185"/>
            <a:chOff x="7717" y="3088"/>
            <a:chExt cx="2365" cy="29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2" y="3088"/>
              <a:ext cx="2154" cy="2154"/>
            </a:xfrm>
            <a:prstGeom prst="rect">
              <a:avLst/>
            </a:prstGeom>
          </p:spPr>
        </p:pic>
        <p:sp>
          <p:nvSpPr>
            <p:cNvPr id="8" name="Text Box 7"/>
            <p:cNvSpPr txBox="1"/>
            <p:nvPr/>
          </p:nvSpPr>
          <p:spPr>
            <a:xfrm>
              <a:off x="7717" y="5439"/>
              <a:ext cx="23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Webserver</a:t>
              </a:r>
              <a:endParaRPr lang="en-US" altLang="en-US"/>
            </a:p>
          </p:txBody>
        </p:sp>
      </p:grpSp>
      <p:sp>
        <p:nvSpPr>
          <p:cNvPr id="23" name="Left-Right Arrow 22"/>
          <p:cNvSpPr/>
          <p:nvPr/>
        </p:nvSpPr>
        <p:spPr>
          <a:xfrm>
            <a:off x="2386330" y="3482340"/>
            <a:ext cx="1263015" cy="2628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647815" y="2929890"/>
            <a:ext cx="1501775" cy="1861185"/>
            <a:chOff x="7716" y="3088"/>
            <a:chExt cx="2365" cy="29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2" y="3088"/>
              <a:ext cx="2154" cy="2154"/>
            </a:xfrm>
            <a:prstGeom prst="rect">
              <a:avLst/>
            </a:prstGeom>
          </p:spPr>
        </p:pic>
        <p:sp>
          <p:nvSpPr>
            <p:cNvPr id="9" name="Text Box 8"/>
            <p:cNvSpPr txBox="1"/>
            <p:nvPr/>
          </p:nvSpPr>
          <p:spPr>
            <a:xfrm>
              <a:off x="7716" y="5439"/>
              <a:ext cx="23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PHP Server</a:t>
              </a:r>
              <a:endParaRPr lang="en-US" altLang="en-US"/>
            </a:p>
          </p:txBody>
        </p:sp>
      </p:grpSp>
      <p:sp>
        <p:nvSpPr>
          <p:cNvPr id="10" name="Left-Right Arrow 9"/>
          <p:cNvSpPr/>
          <p:nvPr/>
        </p:nvSpPr>
        <p:spPr>
          <a:xfrm>
            <a:off x="5384800" y="3482340"/>
            <a:ext cx="1263015" cy="2628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222875" y="5848350"/>
            <a:ext cx="1745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php-fpm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1750"/>
            <a:ext cx="10515600" cy="1325563"/>
          </a:xfrm>
        </p:spPr>
        <p:txBody>
          <a:bodyPr/>
          <a:p>
            <a:r>
              <a:rPr lang="en-US" altLang="en-US"/>
              <a:t>OT: Why php-fpm?</a:t>
            </a:r>
            <a:endParaRPr lang="en-US" alt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1828800" y="1373505"/>
          <a:ext cx="85344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Apache php_mod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php-fpm reverse proxy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PHP execute in the same machine of the webserver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PHP execute in a different machine than the webserver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PHP interpreter is always loaded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PHP interpreter is loaded only for php content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Scale websever = scale php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Scale webserver only or php only (or both)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Apache is slow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php-fpm is webserver agnostic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 rot="0">
            <a:off x="4241800" y="5035550"/>
            <a:ext cx="1022985" cy="1203243"/>
            <a:chOff x="7717" y="3088"/>
            <a:chExt cx="2365" cy="30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2" y="3088"/>
              <a:ext cx="2154" cy="2154"/>
            </a:xfrm>
            <a:prstGeom prst="rect">
              <a:avLst/>
            </a:prstGeom>
          </p:spPr>
        </p:pic>
        <p:sp>
          <p:nvSpPr>
            <p:cNvPr id="8" name="Text Box 7"/>
            <p:cNvSpPr txBox="1"/>
            <p:nvPr/>
          </p:nvSpPr>
          <p:spPr>
            <a:xfrm>
              <a:off x="7717" y="5439"/>
              <a:ext cx="2365" cy="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200"/>
                <a:t>Webserver</a:t>
              </a:r>
              <a:endParaRPr lang="en-US" altLang="en-US" sz="1200"/>
            </a:p>
          </p:txBody>
        </p:sp>
      </p:grpSp>
      <p:grpSp>
        <p:nvGrpSpPr>
          <p:cNvPr id="9" name="Group 8"/>
          <p:cNvGrpSpPr/>
          <p:nvPr/>
        </p:nvGrpSpPr>
        <p:grpSpPr>
          <a:xfrm rot="0">
            <a:off x="6068695" y="4201795"/>
            <a:ext cx="1022985" cy="1172472"/>
            <a:chOff x="7716" y="3088"/>
            <a:chExt cx="2365" cy="297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2" y="3088"/>
              <a:ext cx="2154" cy="2154"/>
            </a:xfrm>
            <a:prstGeom prst="rect">
              <a:avLst/>
            </a:prstGeom>
          </p:spPr>
        </p:pic>
        <p:sp>
          <p:nvSpPr>
            <p:cNvPr id="11" name="Text Box 10"/>
            <p:cNvSpPr txBox="1"/>
            <p:nvPr/>
          </p:nvSpPr>
          <p:spPr>
            <a:xfrm>
              <a:off x="7716" y="5439"/>
              <a:ext cx="2365" cy="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000"/>
                <a:t>PHP Server</a:t>
              </a:r>
              <a:endParaRPr lang="en-US" altLang="en-US" sz="1000"/>
            </a:p>
          </p:txBody>
        </p:sp>
      </p:grpSp>
      <p:sp>
        <p:nvSpPr>
          <p:cNvPr id="12" name="Left-Right Arrow 11"/>
          <p:cNvSpPr/>
          <p:nvPr/>
        </p:nvSpPr>
        <p:spPr>
          <a:xfrm rot="20340000">
            <a:off x="5265420" y="5062220"/>
            <a:ext cx="860425" cy="163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0">
            <a:off x="6054725" y="5612765"/>
            <a:ext cx="1022985" cy="1172472"/>
            <a:chOff x="7716" y="3088"/>
            <a:chExt cx="2365" cy="297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2" y="3088"/>
              <a:ext cx="2154" cy="2154"/>
            </a:xfrm>
            <a:prstGeom prst="rect">
              <a:avLst/>
            </a:prstGeom>
          </p:spPr>
        </p:pic>
        <p:sp>
          <p:nvSpPr>
            <p:cNvPr id="16" name="Text Box 15"/>
            <p:cNvSpPr txBox="1"/>
            <p:nvPr/>
          </p:nvSpPr>
          <p:spPr>
            <a:xfrm>
              <a:off x="7716" y="5439"/>
              <a:ext cx="2365" cy="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000"/>
                <a:t>PHP Server</a:t>
              </a:r>
              <a:endParaRPr lang="en-US" altLang="en-US" sz="1000"/>
            </a:p>
          </p:txBody>
        </p:sp>
      </p:grpSp>
      <p:sp>
        <p:nvSpPr>
          <p:cNvPr id="17" name="Left-Right Arrow 16"/>
          <p:cNvSpPr/>
          <p:nvPr/>
        </p:nvSpPr>
        <p:spPr>
          <a:xfrm rot="1740000">
            <a:off x="5265420" y="5761355"/>
            <a:ext cx="860425" cy="163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p>
            <a:r>
              <a:rPr lang="en-US" altLang="en-US"/>
              <a:t>How php-fpm with nginx?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321435" y="1302385"/>
            <a:ext cx="954976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server {</a:t>
            </a:r>
            <a:endParaRPr lang="en-US"/>
          </a:p>
          <a:p>
            <a:r>
              <a:rPr lang="en-US"/>
              <a:t>    listen 80;</a:t>
            </a:r>
            <a:endParaRPr lang="en-US"/>
          </a:p>
          <a:p>
            <a:r>
              <a:rPr lang="en-US"/>
              <a:t>    location / {</a:t>
            </a:r>
            <a:endParaRPr lang="en-US"/>
          </a:p>
          <a:p>
            <a:r>
              <a:rPr lang="en-US"/>
              <a:t>        root /website;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        location ~ \.php$ {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            try_files $uri =404;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            fastcgi_split_path_info ^(.+\.php)(/.+)$;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            </a:t>
            </a:r>
            <a:r>
              <a:rPr lang="en-US" b="1">
                <a:solidFill>
                  <a:srgbClr val="FF0000"/>
                </a:solidFill>
              </a:rPr>
              <a:t>fastcgi_pass php:9000;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            fastcgi_index index.php;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            include fastcgi_params;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            fastcgi_param SCRIPT_FILENAME $document_root$fastcgi_script_name;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            fastcgi_param PATH_INFO $fastcgi_path_info;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        }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6040" y="5548630"/>
            <a:ext cx="122396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/>
              <a:t>Assuming php-fpm running on port 9000 of host “php”</a:t>
            </a:r>
            <a:endParaRPr lang="en-US" altLang="en-US" sz="2400"/>
          </a:p>
          <a:p>
            <a:pPr algn="ctr"/>
            <a:endParaRPr lang="en-US" altLang="en-US" sz="2400"/>
          </a:p>
          <a:p>
            <a:pPr algn="ctr"/>
            <a:r>
              <a:rPr lang="en-US" altLang="en-US" sz="2400"/>
              <a:t>fastcgi_pass beheaves like proxy_pass it accepts both an host or an upstream</a:t>
            </a:r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6490"/>
          </a:xfrm>
        </p:spPr>
        <p:txBody>
          <a:bodyPr/>
          <a:p>
            <a:r>
              <a:rPr lang="en-US" altLang="en-US"/>
              <a:t>OS Architecture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4744720" y="5120005"/>
            <a:ext cx="3432810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Hardware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4744720" y="4294505"/>
            <a:ext cx="3432810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Kernel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744720" y="3469005"/>
            <a:ext cx="3432810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GNU C Library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744720" y="2643505"/>
            <a:ext cx="1699260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GNU Coreutils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444615" y="2643505"/>
            <a:ext cx="1732915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Applications</a:t>
            </a:r>
            <a:endParaRPr lang="en-US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306955" y="4294505"/>
            <a:ext cx="5870575" cy="825500"/>
            <a:chOff x="3058" y="6763"/>
            <a:chExt cx="9245" cy="1300"/>
          </a:xfrm>
        </p:grpSpPr>
        <p:sp>
          <p:nvSpPr>
            <p:cNvPr id="9" name="Text Box 8"/>
            <p:cNvSpPr txBox="1"/>
            <p:nvPr/>
          </p:nvSpPr>
          <p:spPr>
            <a:xfrm>
              <a:off x="3058" y="7123"/>
              <a:ext cx="140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Linux</a:t>
              </a:r>
              <a:endParaRPr lang="en-US" alt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4691" y="7222"/>
              <a:ext cx="1326" cy="382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97" y="6763"/>
              <a:ext cx="5406" cy="13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Kernel</a:t>
              </a:r>
              <a:endParaRPr lang="en-US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08225" y="2643505"/>
            <a:ext cx="5869940" cy="1651000"/>
            <a:chOff x="3059" y="4163"/>
            <a:chExt cx="9244" cy="2600"/>
          </a:xfrm>
        </p:grpSpPr>
        <p:sp>
          <p:nvSpPr>
            <p:cNvPr id="14" name="Rectangle 13"/>
            <p:cNvSpPr/>
            <p:nvPr/>
          </p:nvSpPr>
          <p:spPr>
            <a:xfrm>
              <a:off x="6897" y="5463"/>
              <a:ext cx="5406" cy="1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GNU C Library</a:t>
              </a:r>
              <a:endParaRPr lang="en-US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97" y="4163"/>
              <a:ext cx="2675" cy="130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GNU Coreutils</a:t>
              </a:r>
              <a:endParaRPr lang="en-US" altLang="en-US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3059" y="5335"/>
              <a:ext cx="14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GNU</a:t>
              </a:r>
              <a:endParaRPr lang="en-US" altLang="en-US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691" y="5421"/>
              <a:ext cx="1325" cy="39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4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254000"/>
            <a:ext cx="10515600" cy="1325563"/>
          </a:xfrm>
        </p:spPr>
        <p:txBody>
          <a:bodyPr/>
          <a:p>
            <a:r>
              <a:rPr lang="en-US" sz="3600"/>
              <a:t>Let's build a LEMP stack: </a:t>
            </a:r>
            <a:r>
              <a:rPr lang="en-US" altLang="en-US" sz="3600"/>
              <a:t>PHP Load Balancer</a:t>
            </a:r>
            <a:endParaRPr lang="en-US" altLang="en-US" sz="3600"/>
          </a:p>
        </p:txBody>
      </p:sp>
      <p:sp>
        <p:nvSpPr>
          <p:cNvPr id="50" name="Rectangle 49"/>
          <p:cNvSpPr/>
          <p:nvPr/>
        </p:nvSpPr>
        <p:spPr>
          <a:xfrm>
            <a:off x="3773805" y="1508125"/>
            <a:ext cx="5316855" cy="4131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82880" rtlCol="0" anchor="t" anchorCtr="0"/>
          <a:p>
            <a:pPr algn="ctr"/>
            <a:r>
              <a:rPr lang="en-US" altLang="en-US"/>
              <a:t>Docker</a:t>
            </a:r>
            <a:endParaRPr lang="en-US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039235" y="3326130"/>
            <a:ext cx="1176655" cy="1307716"/>
            <a:chOff x="7611" y="3088"/>
            <a:chExt cx="2575" cy="307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2" y="3088"/>
              <a:ext cx="2154" cy="2154"/>
            </a:xfrm>
            <a:prstGeom prst="rect">
              <a:avLst/>
            </a:prstGeom>
          </p:spPr>
        </p:pic>
        <p:sp>
          <p:nvSpPr>
            <p:cNvPr id="8" name="Text Box 7"/>
            <p:cNvSpPr txBox="1"/>
            <p:nvPr/>
          </p:nvSpPr>
          <p:spPr>
            <a:xfrm>
              <a:off x="7611" y="5439"/>
              <a:ext cx="2575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/>
                <a:t>Webserver</a:t>
              </a:r>
              <a:endParaRPr lang="en-US" alt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466262" y="2405380"/>
            <a:ext cx="1487840" cy="1338801"/>
            <a:chOff x="7269" y="3088"/>
            <a:chExt cx="3256" cy="3144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2" y="3088"/>
              <a:ext cx="2154" cy="2154"/>
            </a:xfrm>
            <a:prstGeom prst="rect">
              <a:avLst/>
            </a:prstGeom>
          </p:spPr>
        </p:pic>
        <p:sp>
          <p:nvSpPr>
            <p:cNvPr id="29" name="Text Box 28"/>
            <p:cNvSpPr txBox="1"/>
            <p:nvPr/>
          </p:nvSpPr>
          <p:spPr>
            <a:xfrm>
              <a:off x="7269" y="5367"/>
              <a:ext cx="3256" cy="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PHP Server</a:t>
              </a:r>
              <a:endParaRPr lang="en-US" alt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749290" y="2405380"/>
            <a:ext cx="1245870" cy="29044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Load</a:t>
            </a:r>
            <a:endParaRPr lang="en-US" altLang="en-US"/>
          </a:p>
          <a:p>
            <a:pPr algn="ctr"/>
            <a:r>
              <a:rPr lang="en-US" altLang="en-US"/>
              <a:t>Balancer</a:t>
            </a:r>
            <a:endParaRPr lang="en-US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7466262" y="4181475"/>
            <a:ext cx="1487840" cy="1338801"/>
            <a:chOff x="7269" y="3088"/>
            <a:chExt cx="3256" cy="3144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2" y="3088"/>
              <a:ext cx="2154" cy="2154"/>
            </a:xfrm>
            <a:prstGeom prst="rect">
              <a:avLst/>
            </a:prstGeom>
          </p:spPr>
        </p:pic>
        <p:sp>
          <p:nvSpPr>
            <p:cNvPr id="40" name="Text Box 39"/>
            <p:cNvSpPr txBox="1"/>
            <p:nvPr/>
          </p:nvSpPr>
          <p:spPr>
            <a:xfrm>
              <a:off x="7269" y="5367"/>
              <a:ext cx="3256" cy="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PHP Server</a:t>
              </a:r>
              <a:endParaRPr lang="en-US" altLang="en-US"/>
            </a:p>
          </p:txBody>
        </p:sp>
      </p:grpSp>
      <p:sp>
        <p:nvSpPr>
          <p:cNvPr id="43" name="Left-Right Arrow 42"/>
          <p:cNvSpPr/>
          <p:nvPr/>
        </p:nvSpPr>
        <p:spPr>
          <a:xfrm>
            <a:off x="5072380" y="3685540"/>
            <a:ext cx="541655" cy="1974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Left-Right Arrow 44"/>
          <p:cNvSpPr/>
          <p:nvPr/>
        </p:nvSpPr>
        <p:spPr>
          <a:xfrm>
            <a:off x="7177405" y="2765425"/>
            <a:ext cx="541655" cy="1974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Left-Right Arrow 45"/>
          <p:cNvSpPr/>
          <p:nvPr/>
        </p:nvSpPr>
        <p:spPr>
          <a:xfrm>
            <a:off x="7177405" y="4580255"/>
            <a:ext cx="541655" cy="1974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Left-Right Arrow 50"/>
          <p:cNvSpPr/>
          <p:nvPr/>
        </p:nvSpPr>
        <p:spPr>
          <a:xfrm>
            <a:off x="3151505" y="3695065"/>
            <a:ext cx="984250" cy="2565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030210" y="3535680"/>
            <a:ext cx="613410" cy="7054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en-US" sz="2800"/>
              <a:t>...</a:t>
            </a:r>
            <a:endParaRPr lang="en-US" altLang="en-US" sz="2800"/>
          </a:p>
        </p:txBody>
      </p:sp>
      <p:sp>
        <p:nvSpPr>
          <p:cNvPr id="4" name="Text Box 3"/>
          <p:cNvSpPr txBox="1"/>
          <p:nvPr/>
        </p:nvSpPr>
        <p:spPr>
          <a:xfrm>
            <a:off x="-16510" y="5886450"/>
            <a:ext cx="121907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/>
              <a:t>You just need to scale the php container and add a couple of lines to the webserver configuration</a:t>
            </a:r>
            <a:endParaRPr lang="en-US" altLang="en-US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375"/>
            <a:ext cx="10515600" cy="1325563"/>
          </a:xfrm>
        </p:spPr>
        <p:txBody>
          <a:bodyPr/>
          <a:p>
            <a:r>
              <a:rPr lang="en-US" sz="3200"/>
              <a:t>Let's build a LEMP stack: </a:t>
            </a:r>
            <a:r>
              <a:rPr lang="en-US" altLang="en-US" sz="3200"/>
              <a:t>HTTP </a:t>
            </a:r>
            <a:r>
              <a:rPr lang="en-US" sz="3200"/>
              <a:t>Load Balancer</a:t>
            </a:r>
            <a:endParaRPr lang="en-US" sz="3200"/>
          </a:p>
        </p:txBody>
      </p:sp>
      <p:sp>
        <p:nvSpPr>
          <p:cNvPr id="50" name="Rectangle 49"/>
          <p:cNvSpPr/>
          <p:nvPr/>
        </p:nvSpPr>
        <p:spPr>
          <a:xfrm>
            <a:off x="1963420" y="1349375"/>
            <a:ext cx="7877175" cy="4542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82880" rtlCol="0" anchor="t" anchorCtr="0"/>
          <a:p>
            <a:pPr algn="ctr"/>
            <a:r>
              <a:rPr lang="en-US" altLang="en-US"/>
              <a:t>Docker</a:t>
            </a:r>
            <a:endParaRPr lang="en-US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705985" y="2246630"/>
            <a:ext cx="1176655" cy="1307716"/>
            <a:chOff x="7611" y="3088"/>
            <a:chExt cx="2575" cy="307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2" y="3088"/>
              <a:ext cx="2154" cy="2154"/>
            </a:xfrm>
            <a:prstGeom prst="rect">
              <a:avLst/>
            </a:prstGeom>
          </p:spPr>
        </p:pic>
        <p:sp>
          <p:nvSpPr>
            <p:cNvPr id="8" name="Text Box 7"/>
            <p:cNvSpPr txBox="1"/>
            <p:nvPr/>
          </p:nvSpPr>
          <p:spPr>
            <a:xfrm>
              <a:off x="7611" y="5439"/>
              <a:ext cx="2575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/>
                <a:t>Webserver</a:t>
              </a:r>
              <a:endParaRPr lang="en-US" alt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05985" y="4239895"/>
            <a:ext cx="1176655" cy="1307716"/>
            <a:chOff x="7611" y="3088"/>
            <a:chExt cx="2575" cy="307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2" y="3088"/>
              <a:ext cx="2154" cy="2154"/>
            </a:xfrm>
            <a:prstGeom prst="rect">
              <a:avLst/>
            </a:prstGeom>
          </p:spPr>
        </p:pic>
        <p:sp>
          <p:nvSpPr>
            <p:cNvPr id="26" name="Text Box 25"/>
            <p:cNvSpPr txBox="1"/>
            <p:nvPr/>
          </p:nvSpPr>
          <p:spPr>
            <a:xfrm>
              <a:off x="7611" y="5439"/>
              <a:ext cx="2575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/>
                <a:t>Webserver</a:t>
              </a:r>
              <a:endParaRPr lang="en-US" alt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17137" y="2246630"/>
            <a:ext cx="1487840" cy="1338801"/>
            <a:chOff x="7269" y="3088"/>
            <a:chExt cx="3256" cy="3144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2" y="3088"/>
              <a:ext cx="2154" cy="2154"/>
            </a:xfrm>
            <a:prstGeom prst="rect">
              <a:avLst/>
            </a:prstGeom>
          </p:spPr>
        </p:pic>
        <p:sp>
          <p:nvSpPr>
            <p:cNvPr id="29" name="Text Box 28"/>
            <p:cNvSpPr txBox="1"/>
            <p:nvPr/>
          </p:nvSpPr>
          <p:spPr>
            <a:xfrm>
              <a:off x="7269" y="5367"/>
              <a:ext cx="3256" cy="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PHP Server</a:t>
              </a:r>
              <a:endParaRPr lang="en-US" alt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2887980" y="2246630"/>
            <a:ext cx="1245870" cy="3312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Load</a:t>
            </a:r>
            <a:endParaRPr lang="en-US" altLang="en-US"/>
          </a:p>
          <a:p>
            <a:pPr algn="ctr"/>
            <a:r>
              <a:rPr lang="en-US" altLang="en-US"/>
              <a:t>Balancer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6400165" y="2246630"/>
            <a:ext cx="1245870" cy="3312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Load</a:t>
            </a:r>
            <a:endParaRPr lang="en-US" altLang="en-US"/>
          </a:p>
          <a:p>
            <a:pPr algn="ctr"/>
            <a:r>
              <a:rPr lang="en-US" altLang="en-US"/>
              <a:t>Balancer</a:t>
            </a:r>
            <a:endParaRPr lang="en-US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117137" y="4181475"/>
            <a:ext cx="1487840" cy="1338801"/>
            <a:chOff x="7269" y="3088"/>
            <a:chExt cx="3256" cy="3144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2" y="3088"/>
              <a:ext cx="2154" cy="2154"/>
            </a:xfrm>
            <a:prstGeom prst="rect">
              <a:avLst/>
            </a:prstGeom>
          </p:spPr>
        </p:pic>
        <p:sp>
          <p:nvSpPr>
            <p:cNvPr id="40" name="Text Box 39"/>
            <p:cNvSpPr txBox="1"/>
            <p:nvPr/>
          </p:nvSpPr>
          <p:spPr>
            <a:xfrm>
              <a:off x="7269" y="5367"/>
              <a:ext cx="3256" cy="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PHP Server</a:t>
              </a:r>
              <a:endParaRPr lang="en-US" altLang="en-US"/>
            </a:p>
          </p:txBody>
        </p:sp>
      </p:grpSp>
      <p:sp>
        <p:nvSpPr>
          <p:cNvPr id="41" name="Left-Right Arrow 40"/>
          <p:cNvSpPr/>
          <p:nvPr/>
        </p:nvSpPr>
        <p:spPr>
          <a:xfrm>
            <a:off x="4276725" y="2606040"/>
            <a:ext cx="541655" cy="1974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Left-Right Arrow 41"/>
          <p:cNvSpPr/>
          <p:nvPr/>
        </p:nvSpPr>
        <p:spPr>
          <a:xfrm>
            <a:off x="4260850" y="4612005"/>
            <a:ext cx="541655" cy="1974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Left-Right Arrow 42"/>
          <p:cNvSpPr/>
          <p:nvPr/>
        </p:nvSpPr>
        <p:spPr>
          <a:xfrm>
            <a:off x="5739130" y="2606040"/>
            <a:ext cx="541655" cy="1974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Left-Right Arrow 43"/>
          <p:cNvSpPr/>
          <p:nvPr/>
        </p:nvSpPr>
        <p:spPr>
          <a:xfrm>
            <a:off x="5697855" y="4612005"/>
            <a:ext cx="541655" cy="1974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Left-Right Arrow 44"/>
          <p:cNvSpPr/>
          <p:nvPr/>
        </p:nvSpPr>
        <p:spPr>
          <a:xfrm>
            <a:off x="7828280" y="2606675"/>
            <a:ext cx="541655" cy="1974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Left-Right Arrow 45"/>
          <p:cNvSpPr/>
          <p:nvPr/>
        </p:nvSpPr>
        <p:spPr>
          <a:xfrm>
            <a:off x="7828280" y="4596130"/>
            <a:ext cx="541655" cy="1974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Left-Right Arrow 50"/>
          <p:cNvSpPr/>
          <p:nvPr/>
        </p:nvSpPr>
        <p:spPr>
          <a:xfrm>
            <a:off x="1423670" y="3615055"/>
            <a:ext cx="984250" cy="2565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100320" y="3509010"/>
            <a:ext cx="613410" cy="7054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en-US" sz="2800"/>
              <a:t>...</a:t>
            </a:r>
            <a:endParaRPr lang="en-US" altLang="en-US" sz="2800"/>
          </a:p>
        </p:txBody>
      </p:sp>
      <p:sp>
        <p:nvSpPr>
          <p:cNvPr id="10" name="Text Box 9"/>
          <p:cNvSpPr txBox="1"/>
          <p:nvPr/>
        </p:nvSpPr>
        <p:spPr>
          <a:xfrm>
            <a:off x="8681085" y="3472180"/>
            <a:ext cx="613410" cy="7054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en-US" sz="2800"/>
              <a:t>...</a:t>
            </a:r>
            <a:endParaRPr lang="en-US" altLang="en-US" sz="2800"/>
          </a:p>
        </p:txBody>
      </p:sp>
      <p:sp>
        <p:nvSpPr>
          <p:cNvPr id="4" name="Text Box 3"/>
          <p:cNvSpPr txBox="1"/>
          <p:nvPr/>
        </p:nvSpPr>
        <p:spPr>
          <a:xfrm>
            <a:off x="-16510" y="5886450"/>
            <a:ext cx="121907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/>
              <a:t>Scale the webserver container, add another container just for the HTTP reverse proxy and expose </a:t>
            </a:r>
            <a:r>
              <a:rPr lang="en-US" altLang="en-US" sz="2400" b="1"/>
              <a:t>its port </a:t>
            </a:r>
            <a:r>
              <a:rPr lang="en-US" altLang="en-US" sz="2400"/>
              <a:t>to the host.</a:t>
            </a:r>
            <a:endParaRPr lang="en-US" altLang="en-US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Let's build a LEMP stack: </a:t>
            </a:r>
            <a:r>
              <a:rPr lang="en-US" altLang="en-US"/>
              <a:t>MySQL Server</a:t>
            </a:r>
            <a:endParaRPr lang="en-US" altLang="en-US"/>
          </a:p>
        </p:txBody>
      </p:sp>
      <p:sp>
        <p:nvSpPr>
          <p:cNvPr id="50" name="Rectangle 49"/>
          <p:cNvSpPr/>
          <p:nvPr/>
        </p:nvSpPr>
        <p:spPr>
          <a:xfrm>
            <a:off x="1312545" y="1571625"/>
            <a:ext cx="9862185" cy="4542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82880" rtlCol="0" anchor="t" anchorCtr="0"/>
          <a:p>
            <a:pPr algn="ctr"/>
            <a:r>
              <a:rPr lang="en-US" altLang="en-US"/>
              <a:t>Docker</a:t>
            </a:r>
            <a:endParaRPr lang="en-US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055110" y="2468880"/>
            <a:ext cx="1176655" cy="1307716"/>
            <a:chOff x="7611" y="3088"/>
            <a:chExt cx="2575" cy="307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2" y="3088"/>
              <a:ext cx="2154" cy="2154"/>
            </a:xfrm>
            <a:prstGeom prst="rect">
              <a:avLst/>
            </a:prstGeom>
          </p:spPr>
        </p:pic>
        <p:sp>
          <p:nvSpPr>
            <p:cNvPr id="8" name="Text Box 7"/>
            <p:cNvSpPr txBox="1"/>
            <p:nvPr/>
          </p:nvSpPr>
          <p:spPr>
            <a:xfrm>
              <a:off x="7611" y="5439"/>
              <a:ext cx="2575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/>
                <a:t>Webserver</a:t>
              </a:r>
              <a:endParaRPr lang="en-US" alt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055110" y="4462145"/>
            <a:ext cx="1176655" cy="1307716"/>
            <a:chOff x="7611" y="3088"/>
            <a:chExt cx="2575" cy="307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2" y="3088"/>
              <a:ext cx="2154" cy="2154"/>
            </a:xfrm>
            <a:prstGeom prst="rect">
              <a:avLst/>
            </a:prstGeom>
          </p:spPr>
        </p:pic>
        <p:sp>
          <p:nvSpPr>
            <p:cNvPr id="26" name="Text Box 25"/>
            <p:cNvSpPr txBox="1"/>
            <p:nvPr/>
          </p:nvSpPr>
          <p:spPr>
            <a:xfrm>
              <a:off x="7611" y="5439"/>
              <a:ext cx="2575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/>
                <a:t>Webserver</a:t>
              </a:r>
              <a:endParaRPr lang="en-US" alt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466262" y="2468880"/>
            <a:ext cx="1487840" cy="1338801"/>
            <a:chOff x="7269" y="3088"/>
            <a:chExt cx="3256" cy="3144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2" y="3088"/>
              <a:ext cx="2154" cy="2154"/>
            </a:xfrm>
            <a:prstGeom prst="rect">
              <a:avLst/>
            </a:prstGeom>
          </p:spPr>
        </p:pic>
        <p:sp>
          <p:nvSpPr>
            <p:cNvPr id="29" name="Text Box 28"/>
            <p:cNvSpPr txBox="1"/>
            <p:nvPr/>
          </p:nvSpPr>
          <p:spPr>
            <a:xfrm>
              <a:off x="7269" y="5367"/>
              <a:ext cx="3256" cy="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PHP Server</a:t>
              </a:r>
              <a:endParaRPr lang="en-US" alt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703435" y="3437890"/>
            <a:ext cx="1080695" cy="1339653"/>
            <a:chOff x="7611" y="3088"/>
            <a:chExt cx="2365" cy="314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2" y="3088"/>
              <a:ext cx="2154" cy="2154"/>
            </a:xfrm>
            <a:prstGeom prst="rect">
              <a:avLst/>
            </a:prstGeom>
          </p:spPr>
        </p:pic>
        <p:sp>
          <p:nvSpPr>
            <p:cNvPr id="35" name="Text Box 34"/>
            <p:cNvSpPr txBox="1"/>
            <p:nvPr/>
          </p:nvSpPr>
          <p:spPr>
            <a:xfrm>
              <a:off x="7611" y="5514"/>
              <a:ext cx="2365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/>
                <a:t>Database</a:t>
              </a:r>
              <a:endParaRPr lang="en-US" altLang="en-US" sz="140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2237105" y="2468880"/>
            <a:ext cx="1245870" cy="3312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Load</a:t>
            </a:r>
            <a:endParaRPr lang="en-US" altLang="en-US"/>
          </a:p>
          <a:p>
            <a:pPr algn="ctr"/>
            <a:r>
              <a:rPr lang="en-US" altLang="en-US"/>
              <a:t>Balancer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5749290" y="2468880"/>
            <a:ext cx="1245870" cy="3312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Load</a:t>
            </a:r>
            <a:endParaRPr lang="en-US" altLang="en-US"/>
          </a:p>
          <a:p>
            <a:pPr algn="ctr"/>
            <a:r>
              <a:rPr lang="en-US" altLang="en-US"/>
              <a:t>Balancer</a:t>
            </a:r>
            <a:endParaRPr lang="en-US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7466262" y="4403725"/>
            <a:ext cx="1487840" cy="1338801"/>
            <a:chOff x="7269" y="3088"/>
            <a:chExt cx="3256" cy="3144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22" y="3088"/>
              <a:ext cx="2154" cy="2154"/>
            </a:xfrm>
            <a:prstGeom prst="rect">
              <a:avLst/>
            </a:prstGeom>
          </p:spPr>
        </p:pic>
        <p:sp>
          <p:nvSpPr>
            <p:cNvPr id="40" name="Text Box 39"/>
            <p:cNvSpPr txBox="1"/>
            <p:nvPr/>
          </p:nvSpPr>
          <p:spPr>
            <a:xfrm>
              <a:off x="7269" y="5367"/>
              <a:ext cx="3256" cy="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PHP Server</a:t>
              </a:r>
              <a:endParaRPr lang="en-US" altLang="en-US"/>
            </a:p>
          </p:txBody>
        </p:sp>
      </p:grpSp>
      <p:sp>
        <p:nvSpPr>
          <p:cNvPr id="41" name="Left-Right Arrow 40"/>
          <p:cNvSpPr/>
          <p:nvPr/>
        </p:nvSpPr>
        <p:spPr>
          <a:xfrm>
            <a:off x="3625850" y="2828290"/>
            <a:ext cx="541655" cy="1974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Left-Right Arrow 41"/>
          <p:cNvSpPr/>
          <p:nvPr/>
        </p:nvSpPr>
        <p:spPr>
          <a:xfrm>
            <a:off x="3609975" y="4834255"/>
            <a:ext cx="541655" cy="1974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Left-Right Arrow 42"/>
          <p:cNvSpPr/>
          <p:nvPr/>
        </p:nvSpPr>
        <p:spPr>
          <a:xfrm>
            <a:off x="5088255" y="2828290"/>
            <a:ext cx="541655" cy="1974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Left-Right Arrow 43"/>
          <p:cNvSpPr/>
          <p:nvPr/>
        </p:nvSpPr>
        <p:spPr>
          <a:xfrm>
            <a:off x="5046980" y="4834255"/>
            <a:ext cx="541655" cy="1974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Left-Right Arrow 44"/>
          <p:cNvSpPr/>
          <p:nvPr/>
        </p:nvSpPr>
        <p:spPr>
          <a:xfrm>
            <a:off x="7177405" y="2828925"/>
            <a:ext cx="541655" cy="1974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Left-Right Arrow 45"/>
          <p:cNvSpPr/>
          <p:nvPr/>
        </p:nvSpPr>
        <p:spPr>
          <a:xfrm>
            <a:off x="7177405" y="4818380"/>
            <a:ext cx="541655" cy="1974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Left-Right Arrow 46"/>
          <p:cNvSpPr/>
          <p:nvPr/>
        </p:nvSpPr>
        <p:spPr>
          <a:xfrm rot="1980000">
            <a:off x="8712200" y="3211195"/>
            <a:ext cx="1143635" cy="1905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Left-Right Arrow 48"/>
          <p:cNvSpPr/>
          <p:nvPr/>
        </p:nvSpPr>
        <p:spPr>
          <a:xfrm rot="19800000">
            <a:off x="8718550" y="4446270"/>
            <a:ext cx="1143635" cy="1905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Left-Right Arrow 50"/>
          <p:cNvSpPr/>
          <p:nvPr/>
        </p:nvSpPr>
        <p:spPr>
          <a:xfrm>
            <a:off x="772795" y="3837305"/>
            <a:ext cx="984250" cy="2565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449445" y="3731260"/>
            <a:ext cx="613410" cy="7054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en-US" sz="2800"/>
              <a:t>...</a:t>
            </a:r>
            <a:endParaRPr lang="en-US" altLang="en-US" sz="2800"/>
          </a:p>
        </p:txBody>
      </p:sp>
      <p:sp>
        <p:nvSpPr>
          <p:cNvPr id="10" name="Text Box 9"/>
          <p:cNvSpPr txBox="1"/>
          <p:nvPr/>
        </p:nvSpPr>
        <p:spPr>
          <a:xfrm>
            <a:off x="8030210" y="3694430"/>
            <a:ext cx="613410" cy="7054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en-US" sz="2800"/>
              <a:t>...</a:t>
            </a:r>
            <a:endParaRPr lang="en-US" altLang="en-US" sz="2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Let's build a LEMP stack: MySQL Server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09550" y="1680845"/>
            <a:ext cx="1164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php:7-fpm </a:t>
            </a:r>
            <a:r>
              <a:rPr lang="en-US" altLang="en-US" sz="2400" b="1"/>
              <a:t>does not</a:t>
            </a:r>
            <a:r>
              <a:rPr lang="en-US" altLang="en-US" sz="2400"/>
              <a:t> have mysqli installed: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Create your own container with a Dockerfile</a:t>
            </a:r>
            <a:endParaRPr lang="en-US" altLang="en-US" sz="2400"/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en-US" altLang="en-US" sz="2400"/>
              <a:t>Start from </a:t>
            </a:r>
            <a:r>
              <a:rPr lang="en-US" altLang="en-US" sz="2400">
                <a:sym typeface="+mn-ea"/>
              </a:rPr>
              <a:t>php:7-fpm</a:t>
            </a:r>
            <a:endParaRPr lang="en-US" altLang="en-US" sz="2400">
              <a:sym typeface="+mn-ea"/>
            </a:endParaRPr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en-US" altLang="en-US" sz="2400"/>
              <a:t>Execute docker-php-ext-install mysqli</a:t>
            </a:r>
            <a:endParaRPr lang="en-US" altLang="en-US" sz="2400"/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en-US" altLang="en-US" sz="2400"/>
              <a:t>Use this image in your docker-compose (with “build”)</a:t>
            </a:r>
            <a:endParaRPr lang="en-US" altLang="en-US" sz="2400"/>
          </a:p>
          <a:p>
            <a:pPr lvl="0" indent="0">
              <a:buFont typeface="Arial" panose="02080604020202020204" pitchFamily="34" charset="0"/>
              <a:buNone/>
            </a:pPr>
            <a:endParaRPr lang="en-US" altLang="en-US" sz="2400"/>
          </a:p>
          <a:p>
            <a:pPr lvl="0" indent="0">
              <a:buFont typeface="Arial" panose="02080604020202020204" pitchFamily="34" charset="0"/>
              <a:buNone/>
            </a:pPr>
            <a:r>
              <a:rPr lang="en-US" altLang="en-US" sz="2400"/>
              <a:t>Use the mysql image mysql:5.7</a:t>
            </a:r>
            <a:endParaRPr lang="en-US" altLang="en-US" sz="2400"/>
          </a:p>
          <a:p>
            <a:pPr marL="342900" lvl="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set the environment variable MYSQL_ROOT_PASSWORD</a:t>
            </a:r>
            <a:endParaRPr lang="en-US" altLang="en-US" sz="2400"/>
          </a:p>
          <a:p>
            <a:pPr marL="1257300" lvl="2" indent="-342900">
              <a:buFont typeface="Arial" panose="02080604020202020204" pitchFamily="34" charset="0"/>
              <a:buChar char="•"/>
            </a:pPr>
            <a:endParaRPr lang="en-US" altLang="en-US" sz="2400"/>
          </a:p>
          <a:p>
            <a:pPr lvl="0" indent="0">
              <a:buFont typeface="Arial" panose="02080604020202020204" pitchFamily="34" charset="0"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VM Architecture</a:t>
            </a:r>
            <a:endParaRPr lang="en-US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43270" y="283210"/>
            <a:ext cx="2169160" cy="2531110"/>
            <a:chOff x="6897" y="4163"/>
            <a:chExt cx="5406" cy="5200"/>
          </a:xfrm>
        </p:grpSpPr>
        <p:sp>
          <p:nvSpPr>
            <p:cNvPr id="9" name="Rectangle 8"/>
            <p:cNvSpPr/>
            <p:nvPr/>
          </p:nvSpPr>
          <p:spPr>
            <a:xfrm>
              <a:off x="6897" y="8063"/>
              <a:ext cx="5406" cy="1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/>
                <a:t>Virtual Hardware</a:t>
              </a:r>
              <a:endParaRPr lang="en-US" altLang="en-US" sz="1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574" y="4163"/>
              <a:ext cx="2729" cy="1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/>
                <a:t>Applications</a:t>
              </a:r>
              <a:endParaRPr lang="en-US" altLang="en-US" sz="10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97" y="6763"/>
              <a:ext cx="5406" cy="13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/>
                <a:t>Kernel</a:t>
              </a:r>
              <a:endParaRPr lang="en-US" altLang="en-US" sz="10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97" y="5463"/>
              <a:ext cx="5406" cy="1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/>
                <a:t>GNU C Library</a:t>
              </a:r>
              <a:endParaRPr lang="en-US" altLang="en-US" sz="10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97" y="4163"/>
              <a:ext cx="2675" cy="130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/>
                <a:t>GNU Coreutils</a:t>
              </a:r>
              <a:endParaRPr lang="en-US" altLang="en-US" sz="10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180205" y="2814955"/>
            <a:ext cx="3831590" cy="3931285"/>
            <a:chOff x="6583" y="4433"/>
            <a:chExt cx="6034" cy="6191"/>
          </a:xfrm>
        </p:grpSpPr>
        <p:sp>
          <p:nvSpPr>
            <p:cNvPr id="39" name="Rectangle 38"/>
            <p:cNvSpPr/>
            <p:nvPr/>
          </p:nvSpPr>
          <p:spPr>
            <a:xfrm>
              <a:off x="6583" y="9076"/>
              <a:ext cx="6035" cy="1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Hardware</a:t>
              </a:r>
              <a:endParaRPr lang="en-US" alt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83" y="7528"/>
              <a:ext cx="6035" cy="15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Kernel</a:t>
              </a:r>
              <a:endParaRPr lang="en-US" alt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583" y="5981"/>
              <a:ext cx="6035" cy="15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GNU C Library</a:t>
              </a:r>
              <a:endParaRPr lang="en-US" alt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583" y="4433"/>
              <a:ext cx="2604" cy="154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GNU Coreutils</a:t>
              </a:r>
              <a:endParaRPr lang="en-US" alt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5833745" y="2814955"/>
            <a:ext cx="2178685" cy="98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Hypervisor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VMs Architecture</a:t>
            </a:r>
            <a:endParaRPr lang="en-US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239645" y="1839595"/>
            <a:ext cx="2169160" cy="2531110"/>
            <a:chOff x="6897" y="4163"/>
            <a:chExt cx="5406" cy="5200"/>
          </a:xfrm>
        </p:grpSpPr>
        <p:sp>
          <p:nvSpPr>
            <p:cNvPr id="9" name="Rectangle 8"/>
            <p:cNvSpPr/>
            <p:nvPr/>
          </p:nvSpPr>
          <p:spPr>
            <a:xfrm>
              <a:off x="6897" y="8063"/>
              <a:ext cx="5406" cy="1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/>
                <a:t>Virtual Hardware</a:t>
              </a:r>
              <a:endParaRPr lang="en-US" altLang="en-US" sz="1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574" y="4163"/>
              <a:ext cx="2729" cy="1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/>
                <a:t>Applications</a:t>
              </a:r>
              <a:endParaRPr lang="en-US" altLang="en-US" sz="10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97" y="6763"/>
              <a:ext cx="5406" cy="13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/>
                <a:t>Kernel</a:t>
              </a:r>
              <a:endParaRPr lang="en-US" altLang="en-US" sz="10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97" y="5463"/>
              <a:ext cx="5406" cy="1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/>
                <a:t>GNU C Library</a:t>
              </a:r>
              <a:endParaRPr lang="en-US" altLang="en-US" sz="10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97" y="4163"/>
              <a:ext cx="2675" cy="130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/>
                <a:t>GNU Coreutils</a:t>
              </a:r>
              <a:endParaRPr lang="en-US" altLang="en-US" sz="1000"/>
            </a:p>
          </p:txBody>
        </p:sp>
      </p:grpSp>
      <p:sp>
        <p:nvSpPr>
          <p:cNvPr id="4" name="Rectangle 3"/>
          <p:cNvSpPr/>
          <p:nvPr/>
        </p:nvSpPr>
        <p:spPr>
          <a:xfrm>
            <a:off x="2239645" y="4371340"/>
            <a:ext cx="7134860" cy="94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Hypervisor</a:t>
            </a:r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4722495" y="1840230"/>
            <a:ext cx="2169160" cy="2531110"/>
            <a:chOff x="6897" y="4163"/>
            <a:chExt cx="5406" cy="5200"/>
          </a:xfrm>
        </p:grpSpPr>
        <p:sp>
          <p:nvSpPr>
            <p:cNvPr id="6" name="Rectangle 5"/>
            <p:cNvSpPr/>
            <p:nvPr/>
          </p:nvSpPr>
          <p:spPr>
            <a:xfrm>
              <a:off x="6897" y="8063"/>
              <a:ext cx="5406" cy="1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/>
                <a:t>Virtual Hardware</a:t>
              </a:r>
              <a:endParaRPr lang="en-US" altLang="en-US" sz="10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574" y="4163"/>
              <a:ext cx="2729" cy="1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/>
                <a:t>Applications</a:t>
              </a:r>
              <a:endParaRPr lang="en-US" altLang="en-US" sz="10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97" y="6763"/>
              <a:ext cx="5406" cy="13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/>
                <a:t>Kernel</a:t>
              </a:r>
              <a:endParaRPr lang="en-US" altLang="en-US" sz="10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97" y="5463"/>
              <a:ext cx="5406" cy="1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/>
                <a:t>GNU C Library</a:t>
              </a:r>
              <a:endParaRPr lang="en-US" altLang="en-US" sz="10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97" y="4163"/>
              <a:ext cx="2675" cy="130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/>
                <a:t>GNU Coreutils</a:t>
              </a:r>
              <a:endParaRPr lang="en-US" altLang="en-US" sz="10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05345" y="1839595"/>
            <a:ext cx="2169160" cy="2531110"/>
            <a:chOff x="6897" y="4163"/>
            <a:chExt cx="5406" cy="5200"/>
          </a:xfrm>
        </p:grpSpPr>
        <p:sp>
          <p:nvSpPr>
            <p:cNvPr id="14" name="Rectangle 13"/>
            <p:cNvSpPr/>
            <p:nvPr/>
          </p:nvSpPr>
          <p:spPr>
            <a:xfrm>
              <a:off x="6897" y="8063"/>
              <a:ext cx="5406" cy="1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/>
                <a:t>Virtual Hardware</a:t>
              </a:r>
              <a:endParaRPr lang="en-US" altLang="en-US" sz="10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574" y="4163"/>
              <a:ext cx="2729" cy="1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/>
                <a:t>Applications</a:t>
              </a:r>
              <a:endParaRPr lang="en-US" altLang="en-US" sz="1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97" y="6763"/>
              <a:ext cx="5406" cy="13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/>
                <a:t>Kernel</a:t>
              </a:r>
              <a:endParaRPr lang="en-US" altLang="en-US" sz="10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97" y="5463"/>
              <a:ext cx="5406" cy="1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/>
                <a:t>GNU C Library</a:t>
              </a:r>
              <a:endParaRPr lang="en-US" altLang="en-US" sz="10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97" y="4163"/>
              <a:ext cx="2675" cy="130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/>
                <a:t>GNU Coreutils</a:t>
              </a:r>
              <a:endParaRPr lang="en-US" altLang="en-US" sz="1000"/>
            </a:p>
          </p:txBody>
        </p:sp>
      </p:grpSp>
      <p:sp>
        <p:nvSpPr>
          <p:cNvPr id="22" name="Text Box 21"/>
          <p:cNvSpPr txBox="1"/>
          <p:nvPr/>
        </p:nvSpPr>
        <p:spPr>
          <a:xfrm>
            <a:off x="3563620" y="5700395"/>
            <a:ext cx="4487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Too much overhead</a:t>
            </a: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Linux Containers</a:t>
            </a:r>
            <a:endParaRPr lang="en-US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43270" y="283210"/>
            <a:ext cx="2169160" cy="2531110"/>
            <a:chOff x="6897" y="4163"/>
            <a:chExt cx="5406" cy="5200"/>
          </a:xfrm>
        </p:grpSpPr>
        <p:sp>
          <p:nvSpPr>
            <p:cNvPr id="9" name="Rectangle 8"/>
            <p:cNvSpPr/>
            <p:nvPr/>
          </p:nvSpPr>
          <p:spPr>
            <a:xfrm>
              <a:off x="6897" y="8063"/>
              <a:ext cx="5406" cy="1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/>
                <a:t>Virtual Hardware</a:t>
              </a:r>
              <a:endParaRPr lang="en-US" altLang="en-US" sz="1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574" y="4163"/>
              <a:ext cx="2729" cy="1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/>
                <a:t>Applications</a:t>
              </a:r>
              <a:endParaRPr lang="en-US" altLang="en-US" sz="10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97" y="6763"/>
              <a:ext cx="5406" cy="13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/>
                <a:t>Kernel</a:t>
              </a:r>
              <a:endParaRPr lang="en-US" altLang="en-US" sz="10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97" y="5463"/>
              <a:ext cx="5406" cy="1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/>
                <a:t>GNU C Library</a:t>
              </a:r>
              <a:endParaRPr lang="en-US" altLang="en-US" sz="10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97" y="4163"/>
              <a:ext cx="2675" cy="130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/>
                <a:t>GNU Coreutils</a:t>
              </a:r>
              <a:endParaRPr lang="en-US" altLang="en-US" sz="10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180205" y="2814955"/>
            <a:ext cx="3831590" cy="3931285"/>
            <a:chOff x="6583" y="4433"/>
            <a:chExt cx="6034" cy="6191"/>
          </a:xfrm>
        </p:grpSpPr>
        <p:sp>
          <p:nvSpPr>
            <p:cNvPr id="39" name="Rectangle 38"/>
            <p:cNvSpPr/>
            <p:nvPr/>
          </p:nvSpPr>
          <p:spPr>
            <a:xfrm>
              <a:off x="6583" y="9076"/>
              <a:ext cx="6035" cy="1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Hardware</a:t>
              </a:r>
              <a:endParaRPr lang="en-US" alt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83" y="7528"/>
              <a:ext cx="6035" cy="15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Kernel</a:t>
              </a:r>
              <a:endParaRPr lang="en-US" alt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583" y="5981"/>
              <a:ext cx="6035" cy="15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GNU C Library</a:t>
              </a:r>
              <a:endParaRPr lang="en-US" alt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583" y="4433"/>
              <a:ext cx="2604" cy="154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GNU Coreutils</a:t>
              </a:r>
              <a:endParaRPr lang="en-US" alt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5833745" y="2814955"/>
            <a:ext cx="2178685" cy="98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Hypervisor</a:t>
            </a:r>
            <a:endParaRPr lang="en-US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6071870" y="1210945"/>
            <a:ext cx="267970" cy="3873500"/>
            <a:chOff x="9562" y="1907"/>
            <a:chExt cx="422" cy="6100"/>
          </a:xfrm>
        </p:grpSpPr>
        <p:sp>
          <p:nvSpPr>
            <p:cNvPr id="5" name="Flowchart: Process 4"/>
            <p:cNvSpPr/>
            <p:nvPr/>
          </p:nvSpPr>
          <p:spPr>
            <a:xfrm rot="7680000">
              <a:off x="6723" y="4746"/>
              <a:ext cx="6100" cy="422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Flowchart: Process 6"/>
            <p:cNvSpPr/>
            <p:nvPr/>
          </p:nvSpPr>
          <p:spPr>
            <a:xfrm rot="13920000">
              <a:off x="6723" y="4746"/>
              <a:ext cx="6100" cy="422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3263265" y="2495550"/>
            <a:ext cx="5619115" cy="3035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Linux Container</a:t>
            </a:r>
            <a:endParaRPr lang="en-US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179570" y="3007360"/>
            <a:ext cx="3831590" cy="1965960"/>
            <a:chOff x="6583" y="2664"/>
            <a:chExt cx="6034" cy="3096"/>
          </a:xfrm>
        </p:grpSpPr>
        <p:sp>
          <p:nvSpPr>
            <p:cNvPr id="42" name="Rectangle 41"/>
            <p:cNvSpPr/>
            <p:nvPr/>
          </p:nvSpPr>
          <p:spPr>
            <a:xfrm>
              <a:off x="6583" y="4212"/>
              <a:ext cx="6035" cy="15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GNU C Library</a:t>
              </a:r>
              <a:endParaRPr lang="en-US" alt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583" y="2664"/>
              <a:ext cx="2604" cy="154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GNU Coreutils</a:t>
              </a:r>
              <a:endParaRPr lang="en-US" alt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87" y="2664"/>
              <a:ext cx="3431" cy="1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Applications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10515600" cy="1325563"/>
          </a:xfrm>
        </p:spPr>
        <p:txBody>
          <a:bodyPr/>
          <a:p>
            <a:r>
              <a:rPr lang="en-US" altLang="en-US"/>
              <a:t>Linux Containers Architecture</a:t>
            </a:r>
            <a:endParaRPr lang="en-US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676400" y="1634490"/>
            <a:ext cx="3831590" cy="1965960"/>
            <a:chOff x="6583" y="2664"/>
            <a:chExt cx="6034" cy="3096"/>
          </a:xfrm>
        </p:grpSpPr>
        <p:sp>
          <p:nvSpPr>
            <p:cNvPr id="42" name="Rectangle 41"/>
            <p:cNvSpPr/>
            <p:nvPr/>
          </p:nvSpPr>
          <p:spPr>
            <a:xfrm>
              <a:off x="6583" y="4212"/>
              <a:ext cx="6035" cy="15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GNU C Library</a:t>
              </a:r>
              <a:endParaRPr lang="en-US" alt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583" y="2664"/>
              <a:ext cx="2604" cy="154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GNU Coreutils</a:t>
              </a:r>
              <a:endParaRPr lang="en-US" alt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87" y="2664"/>
              <a:ext cx="3431" cy="1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Applications</a:t>
              </a:r>
              <a:endParaRPr lang="en-US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74495" y="3600450"/>
            <a:ext cx="8637270" cy="2995930"/>
            <a:chOff x="6583" y="5695"/>
            <a:chExt cx="6036" cy="4718"/>
          </a:xfrm>
        </p:grpSpPr>
        <p:sp>
          <p:nvSpPr>
            <p:cNvPr id="11" name="Rectangle 10"/>
            <p:cNvSpPr/>
            <p:nvPr/>
          </p:nvSpPr>
          <p:spPr>
            <a:xfrm>
              <a:off x="6583" y="7268"/>
              <a:ext cx="6035" cy="15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Kernel</a:t>
              </a:r>
              <a:endParaRPr lang="en-US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83" y="8841"/>
              <a:ext cx="6036" cy="1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Hardware</a:t>
              </a:r>
              <a:endParaRPr lang="en-US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84" y="5695"/>
              <a:ext cx="6035" cy="15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Linux Containers Interface</a:t>
              </a:r>
              <a:endParaRPr lang="en-US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79540" y="1634490"/>
            <a:ext cx="3831590" cy="1965960"/>
            <a:chOff x="6583" y="2664"/>
            <a:chExt cx="6034" cy="3096"/>
          </a:xfrm>
        </p:grpSpPr>
        <p:sp>
          <p:nvSpPr>
            <p:cNvPr id="21" name="Rectangle 20"/>
            <p:cNvSpPr/>
            <p:nvPr/>
          </p:nvSpPr>
          <p:spPr>
            <a:xfrm>
              <a:off x="6583" y="4212"/>
              <a:ext cx="6035" cy="15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GNU C Library</a:t>
              </a:r>
              <a:endParaRPr lang="en-US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83" y="2664"/>
              <a:ext cx="2604" cy="154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GNU Coreutils</a:t>
              </a:r>
              <a:endParaRPr lang="en-US" alt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87" y="2664"/>
              <a:ext cx="3431" cy="1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Applications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7695</Words>
  <Application>WPS Presentation</Application>
  <PresentationFormat>Widescreen</PresentationFormat>
  <Paragraphs>678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Arial</vt:lpstr>
      <vt:lpstr>SimSun</vt:lpstr>
      <vt:lpstr>Wingdings</vt:lpstr>
      <vt:lpstr>DejaVu Sans</vt:lpstr>
      <vt:lpstr>Calibri Light</vt:lpstr>
      <vt:lpstr>Calibri</vt:lpstr>
      <vt:lpstr>微软雅黑</vt:lpstr>
      <vt:lpstr>Monospace</vt:lpstr>
      <vt:lpstr>Arial Unicode MS</vt:lpstr>
      <vt:lpstr>DejaVuSansMono Nerd Font</vt:lpstr>
      <vt:lpstr>Office Theme</vt:lpstr>
      <vt:lpstr>A very informal introduction to Docker</vt:lpstr>
      <vt:lpstr>Once upon a time...</vt:lpstr>
      <vt:lpstr>And then was the cloud...</vt:lpstr>
      <vt:lpstr>OS Architecture</vt:lpstr>
      <vt:lpstr>VM Architecture</vt:lpstr>
      <vt:lpstr>VMs Architecture</vt:lpstr>
      <vt:lpstr>Linux Containers</vt:lpstr>
      <vt:lpstr>Linux Container</vt:lpstr>
      <vt:lpstr>Linux Containers Architecture</vt:lpstr>
      <vt:lpstr>Containers VS VMs: Open a File in VM</vt:lpstr>
      <vt:lpstr>Containers VS VMs: Open a File in Container</vt:lpstr>
      <vt:lpstr>Linux Containers</vt:lpstr>
      <vt:lpstr>Linux Containers</vt:lpstr>
      <vt:lpstr>Wouldn't be nice if ...?</vt:lpstr>
      <vt:lpstr>Docker</vt:lpstr>
      <vt:lpstr>Time to get your hads dirty </vt:lpstr>
      <vt:lpstr>Dockerfile(1)</vt:lpstr>
      <vt:lpstr>Docker: build and run a container</vt:lpstr>
      <vt:lpstr>Docker EXPOSE</vt:lpstr>
      <vt:lpstr>Dockerfile(2)</vt:lpstr>
      <vt:lpstr>Docker Volumes</vt:lpstr>
      <vt:lpstr>Docker Volumes</vt:lpstr>
      <vt:lpstr>Docker CLI isnt enough</vt:lpstr>
      <vt:lpstr>Docker Compose</vt:lpstr>
      <vt:lpstr>YAML</vt:lpstr>
      <vt:lpstr>YAML: Example</vt:lpstr>
      <vt:lpstr>YAML: Example 2</vt:lpstr>
      <vt:lpstr>Docker Compose</vt:lpstr>
      <vt:lpstr>Docker Compose CLI</vt:lpstr>
      <vt:lpstr>Docker internal DNS</vt:lpstr>
      <vt:lpstr>Let's build a LEMP stack</vt:lpstr>
      <vt:lpstr>Let's build a LEMP stack: Webserver</vt:lpstr>
      <vt:lpstr>Let's build a LEMP stack: Webserver</vt:lpstr>
      <vt:lpstr>OT: nginx</vt:lpstr>
      <vt:lpstr>OT: nginx basic webserver</vt:lpstr>
      <vt:lpstr>OT: nginx basic reverse proxy</vt:lpstr>
      <vt:lpstr>Let's build a LEMP stack: PHP</vt:lpstr>
      <vt:lpstr>OT: Why php-fpm?</vt:lpstr>
      <vt:lpstr>How php-fpm with nginx?</vt:lpstr>
      <vt:lpstr>Let's build a LEMP stack: PHP Load Balancer</vt:lpstr>
      <vt:lpstr>Let's build a LEMP stack: HTTP Load Balancer</vt:lpstr>
      <vt:lpstr>Let's build a LEMP stack: MySQL Server</vt:lpstr>
      <vt:lpstr>Let's build a LEMP stack: MySQL Server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federico</dc:creator>
  <cp:lastModifiedBy>federico</cp:lastModifiedBy>
  <cp:revision>105</cp:revision>
  <dcterms:created xsi:type="dcterms:W3CDTF">2019-11-25T14:33:48Z</dcterms:created>
  <dcterms:modified xsi:type="dcterms:W3CDTF">2019-11-25T14:33:48Z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