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8" r:id="rId4"/>
    <p:sldId id="259" r:id="rId5"/>
    <p:sldId id="261" r:id="rId6"/>
    <p:sldId id="265" r:id="rId7"/>
    <p:sldId id="266" r:id="rId8"/>
    <p:sldId id="267" r:id="rId9"/>
    <p:sldId id="260" r:id="rId10"/>
    <p:sldId id="275" r:id="rId11"/>
    <p:sldId id="285" r:id="rId12"/>
    <p:sldId id="310" r:id="rId13"/>
    <p:sldId id="268" r:id="rId14"/>
    <p:sldId id="270" r:id="rId15"/>
    <p:sldId id="276" r:id="rId16"/>
    <p:sldId id="277" r:id="rId17"/>
    <p:sldId id="279" r:id="rId18"/>
    <p:sldId id="269" r:id="rId19"/>
    <p:sldId id="281" r:id="rId20"/>
    <p:sldId id="282" r:id="rId22"/>
    <p:sldId id="284" r:id="rId23"/>
    <p:sldId id="298" r:id="rId24"/>
    <p:sldId id="299" r:id="rId25"/>
    <p:sldId id="301" r:id="rId26"/>
    <p:sldId id="302" r:id="rId27"/>
    <p:sldId id="306" r:id="rId28"/>
    <p:sldId id="307" r:id="rId29"/>
    <p:sldId id="328" r:id="rId30"/>
    <p:sldId id="329" r:id="rId31"/>
    <p:sldId id="330" r:id="rId32"/>
    <p:sldId id="333" r:id="rId33"/>
    <p:sldId id="334" r:id="rId34"/>
    <p:sldId id="33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" altLang="en-US"/>
              <a:t>Machine Learning Theory and Frameworks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4138"/>
            <a:ext cx="9144000" cy="1655762"/>
          </a:xfrm>
        </p:spPr>
        <p:txBody>
          <a:bodyPr/>
          <a:p>
            <a:r>
              <a:rPr lang="" altLang="en-US" sz="2800"/>
              <a:t>In less than two hours</a:t>
            </a:r>
            <a:endParaRPr lang="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75"/>
            <a:ext cx="10515600" cy="1325563"/>
          </a:xfrm>
        </p:spPr>
        <p:txBody>
          <a:bodyPr/>
          <a:p>
            <a:r>
              <a:rPr lang="en-US" altLang="en-US"/>
              <a:t>What is actually going on?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24840" y="1337310"/>
          <a:ext cx="150368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80"/>
              </a:tblGrid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</a:t>
                      </a:r>
                      <a:endParaRPr lang="en-US" alt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492500" y="2597785"/>
            <a:ext cx="1525905" cy="126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f(x)</a:t>
            </a:r>
            <a:endParaRPr lang="en-US" altLang="en-US"/>
          </a:p>
        </p:txBody>
      </p:sp>
      <p:graphicFrame>
        <p:nvGraphicFramePr>
          <p:cNvPr id="11" name="Table 10"/>
          <p:cNvGraphicFramePr/>
          <p:nvPr/>
        </p:nvGraphicFramePr>
        <p:xfrm>
          <a:off x="9102090" y="1337310"/>
          <a:ext cx="150368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80"/>
              </a:tblGrid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</a:t>
                      </a:r>
                      <a:endParaRPr lang="en-US" alt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998210" y="2597785"/>
            <a:ext cx="1525905" cy="1263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</a:t>
            </a:r>
            <a:endParaRPr lang="en-US" altLang="en-US"/>
          </a:p>
        </p:txBody>
      </p: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2128520" y="3213735"/>
            <a:ext cx="1363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2" idx="1"/>
          </p:cNvCxnSpPr>
          <p:nvPr/>
        </p:nvCxnSpPr>
        <p:spPr>
          <a:xfrm>
            <a:off x="5018405" y="3213735"/>
            <a:ext cx="979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  <a:endCxn id="12" idx="3"/>
          </p:cNvCxnSpPr>
          <p:nvPr/>
        </p:nvCxnSpPr>
        <p:spPr>
          <a:xfrm flipH="1">
            <a:off x="7524115" y="3213735"/>
            <a:ext cx="1577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52495" y="4826000"/>
            <a:ext cx="639445" cy="607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91940" y="4826000"/>
            <a:ext cx="639445" cy="607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79315" y="4826000"/>
            <a:ext cx="639445" cy="607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18760" y="4826000"/>
            <a:ext cx="639445" cy="607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59475" y="4826000"/>
            <a:ext cx="639445" cy="607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98920" y="4826000"/>
            <a:ext cx="639445" cy="607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86295" y="4826000"/>
            <a:ext cx="639445" cy="607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25740" y="4826000"/>
            <a:ext cx="639445" cy="607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98445" y="4826000"/>
            <a:ext cx="639445" cy="607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12" idx="2"/>
            <a:endCxn id="20" idx="0"/>
          </p:cNvCxnSpPr>
          <p:nvPr/>
        </p:nvCxnSpPr>
        <p:spPr>
          <a:xfrm rot="5400000">
            <a:off x="5717858" y="3766503"/>
            <a:ext cx="964565" cy="1122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59605" y="5848350"/>
            <a:ext cx="2329815" cy="55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mean(...)</a:t>
            </a:r>
            <a:endParaRPr lang="en-US" altLang="en-US"/>
          </a:p>
        </p:txBody>
      </p:sp>
      <p:cxnSp>
        <p:nvCxnSpPr>
          <p:cNvPr id="29" name="Straight Arrow Connector 28"/>
          <p:cNvCxnSpPr>
            <a:stCxn id="20" idx="2"/>
            <a:endCxn id="28" idx="0"/>
          </p:cNvCxnSpPr>
          <p:nvPr/>
        </p:nvCxnSpPr>
        <p:spPr>
          <a:xfrm flipH="1">
            <a:off x="5624830" y="5433060"/>
            <a:ext cx="13970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1325563"/>
          </a:xfrm>
        </p:spPr>
        <p:txBody>
          <a:bodyPr/>
          <a:p>
            <a:r>
              <a:rPr lang="en-US" altLang="en-US"/>
              <a:t>Why is stochastic?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24840" y="2908935"/>
          <a:ext cx="150368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80"/>
              </a:tblGrid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</a:t>
                      </a:r>
                      <a:endParaRPr lang="en-US" alt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492500" y="4026535"/>
            <a:ext cx="1525905" cy="126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f(x)</a:t>
            </a:r>
            <a:endParaRPr lang="en-US" altLang="en-US"/>
          </a:p>
        </p:txBody>
      </p:sp>
      <p:graphicFrame>
        <p:nvGraphicFramePr>
          <p:cNvPr id="11" name="Table 10"/>
          <p:cNvGraphicFramePr/>
          <p:nvPr/>
        </p:nvGraphicFramePr>
        <p:xfrm>
          <a:off x="9102090" y="2908935"/>
          <a:ext cx="150368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80"/>
              </a:tblGrid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</a:t>
                      </a:r>
                      <a:endParaRPr lang="en-US" alt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998210" y="4026535"/>
            <a:ext cx="1525905" cy="1263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</a:t>
            </a:r>
            <a:endParaRPr lang="en-US" altLang="en-US"/>
          </a:p>
        </p:txBody>
      </p:sp>
      <p:cxnSp>
        <p:nvCxnSpPr>
          <p:cNvPr id="14" name="Straight Arrow Connector 13"/>
          <p:cNvCxnSpPr>
            <a:stCxn id="8" idx="3"/>
            <a:endCxn id="12" idx="1"/>
          </p:cNvCxnSpPr>
          <p:nvPr/>
        </p:nvCxnSpPr>
        <p:spPr>
          <a:xfrm>
            <a:off x="5018405" y="4642485"/>
            <a:ext cx="979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5875" y="1319530"/>
            <a:ext cx="12158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/>
              <a:t>Using all the dataset is impossibile</a:t>
            </a:r>
            <a:endParaRPr lang="en-US" alt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16510" y="1926590"/>
            <a:ext cx="12158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/>
              <a:t>So we use little chunks called batches</a:t>
            </a:r>
            <a:endParaRPr lang="en-US" altLang="en-US" sz="2400"/>
          </a:p>
        </p:txBody>
      </p:sp>
      <p:grpSp>
        <p:nvGrpSpPr>
          <p:cNvPr id="17" name="Group 16"/>
          <p:cNvGrpSpPr/>
          <p:nvPr/>
        </p:nvGrpSpPr>
        <p:grpSpPr>
          <a:xfrm>
            <a:off x="344170" y="3272155"/>
            <a:ext cx="10543540" cy="1386205"/>
            <a:chOff x="542" y="5153"/>
            <a:chExt cx="16604" cy="2183"/>
          </a:xfrm>
        </p:grpSpPr>
        <p:sp>
          <p:nvSpPr>
            <p:cNvPr id="5" name="Rectangle 4"/>
            <p:cNvSpPr/>
            <p:nvPr/>
          </p:nvSpPr>
          <p:spPr>
            <a:xfrm>
              <a:off x="542" y="5153"/>
              <a:ext cx="3256" cy="181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890" y="5153"/>
              <a:ext cx="3256" cy="181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" name="Elbow Connector 8"/>
            <p:cNvCxnSpPr>
              <a:stCxn id="5" idx="3"/>
              <a:endCxn id="8" idx="1"/>
            </p:cNvCxnSpPr>
            <p:nvPr/>
          </p:nvCxnSpPr>
          <p:spPr>
            <a:xfrm>
              <a:off x="3798" y="6058"/>
              <a:ext cx="1702" cy="127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endCxn id="12" idx="3"/>
            </p:cNvCxnSpPr>
            <p:nvPr/>
          </p:nvCxnSpPr>
          <p:spPr>
            <a:xfrm rot="10800000" flipV="1">
              <a:off x="11849" y="5850"/>
              <a:ext cx="2104" cy="148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44170" y="4421505"/>
            <a:ext cx="10543540" cy="1149350"/>
            <a:chOff x="542" y="5153"/>
            <a:chExt cx="16604" cy="1810"/>
          </a:xfrm>
        </p:grpSpPr>
        <p:sp>
          <p:nvSpPr>
            <p:cNvPr id="26" name="Rectangle 25"/>
            <p:cNvSpPr/>
            <p:nvPr/>
          </p:nvSpPr>
          <p:spPr>
            <a:xfrm>
              <a:off x="542" y="5153"/>
              <a:ext cx="3256" cy="181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890" y="5153"/>
              <a:ext cx="3256" cy="181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8" name="Elbow Connector 27"/>
            <p:cNvCxnSpPr>
              <a:stCxn id="26" idx="3"/>
              <a:endCxn id="8" idx="1"/>
            </p:cNvCxnSpPr>
            <p:nvPr/>
          </p:nvCxnSpPr>
          <p:spPr>
            <a:xfrm flipV="1">
              <a:off x="3798" y="5526"/>
              <a:ext cx="1702" cy="53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endCxn id="12" idx="3"/>
            </p:cNvCxnSpPr>
            <p:nvPr/>
          </p:nvCxnSpPr>
          <p:spPr>
            <a:xfrm rot="10800000">
              <a:off x="11849" y="5526"/>
              <a:ext cx="2104" cy="32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5662295" y="5930900"/>
            <a:ext cx="2198370" cy="62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mean(...)</a:t>
            </a:r>
            <a:endParaRPr lang="en-US" altLang="en-US"/>
          </a:p>
        </p:txBody>
      </p:sp>
      <p:cxnSp>
        <p:nvCxnSpPr>
          <p:cNvPr id="31" name="Straight Arrow Connector 30"/>
          <p:cNvCxnSpPr>
            <a:stCxn id="12" idx="2"/>
            <a:endCxn id="30" idx="0"/>
          </p:cNvCxnSpPr>
          <p:nvPr/>
        </p:nvCxnSpPr>
        <p:spPr>
          <a:xfrm>
            <a:off x="6761480" y="5290185"/>
            <a:ext cx="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12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10515600" cy="1325563"/>
          </a:xfrm>
        </p:spPr>
        <p:txBody>
          <a:bodyPr/>
          <a:p>
            <a:r>
              <a:rPr lang="en-US" altLang="en-US" sz="3600"/>
              <a:t>Artificial Neural Networks: Topological view</a:t>
            </a:r>
            <a:endParaRPr lang="en-US" altLang="en-US" sz="3600"/>
          </a:p>
        </p:txBody>
      </p:sp>
      <p:sp>
        <p:nvSpPr>
          <p:cNvPr id="4" name="Oval 3"/>
          <p:cNvSpPr/>
          <p:nvPr/>
        </p:nvSpPr>
        <p:spPr>
          <a:xfrm>
            <a:off x="4280535" y="1725930"/>
            <a:ext cx="867410" cy="86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80535" y="3096895"/>
            <a:ext cx="867410" cy="86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80535" y="4473575"/>
            <a:ext cx="867410" cy="86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30315" y="1725930"/>
            <a:ext cx="867410" cy="86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30315" y="3096895"/>
            <a:ext cx="867410" cy="86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30315" y="4473575"/>
            <a:ext cx="867410" cy="86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10880" y="2229485"/>
            <a:ext cx="867410" cy="86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y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0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310880" y="3964305"/>
            <a:ext cx="867410" cy="86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y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1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8505" y="1782445"/>
            <a:ext cx="754380" cy="75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0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8505" y="3153410"/>
            <a:ext cx="754380" cy="75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08505" y="4530090"/>
            <a:ext cx="754380" cy="75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2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6" name="Straight Arrow Connector 15"/>
          <p:cNvCxnSpPr>
            <a:stCxn id="13" idx="3"/>
            <a:endCxn id="4" idx="2"/>
          </p:cNvCxnSpPr>
          <p:nvPr/>
        </p:nvCxnSpPr>
        <p:spPr>
          <a:xfrm>
            <a:off x="2762885" y="2141220"/>
            <a:ext cx="1517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2"/>
          </p:cNvCxnSpPr>
          <p:nvPr/>
        </p:nvCxnSpPr>
        <p:spPr>
          <a:xfrm>
            <a:off x="2762885" y="2122170"/>
            <a:ext cx="1517650" cy="1390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6" idx="2"/>
          </p:cNvCxnSpPr>
          <p:nvPr/>
        </p:nvCxnSpPr>
        <p:spPr>
          <a:xfrm>
            <a:off x="2762885" y="2141220"/>
            <a:ext cx="1517650" cy="2747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4" idx="2"/>
          </p:cNvCxnSpPr>
          <p:nvPr/>
        </p:nvCxnSpPr>
        <p:spPr>
          <a:xfrm flipV="1">
            <a:off x="2762885" y="2141220"/>
            <a:ext cx="1517650" cy="1370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5" idx="2"/>
          </p:cNvCxnSpPr>
          <p:nvPr/>
        </p:nvCxnSpPr>
        <p:spPr>
          <a:xfrm>
            <a:off x="2762885" y="3512185"/>
            <a:ext cx="1517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6" idx="2"/>
          </p:cNvCxnSpPr>
          <p:nvPr/>
        </p:nvCxnSpPr>
        <p:spPr>
          <a:xfrm>
            <a:off x="2762885" y="3512185"/>
            <a:ext cx="1517650" cy="1376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4" idx="2"/>
          </p:cNvCxnSpPr>
          <p:nvPr/>
        </p:nvCxnSpPr>
        <p:spPr>
          <a:xfrm flipV="1">
            <a:off x="2762885" y="2141220"/>
            <a:ext cx="1517650" cy="2747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</p:cNvCxnSpPr>
          <p:nvPr/>
        </p:nvCxnSpPr>
        <p:spPr>
          <a:xfrm flipV="1">
            <a:off x="2762885" y="3442335"/>
            <a:ext cx="1621155" cy="144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6" idx="2"/>
          </p:cNvCxnSpPr>
          <p:nvPr/>
        </p:nvCxnSpPr>
        <p:spPr>
          <a:xfrm>
            <a:off x="2762885" y="4888865"/>
            <a:ext cx="1517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6"/>
            <a:endCxn id="7" idx="2"/>
          </p:cNvCxnSpPr>
          <p:nvPr/>
        </p:nvCxnSpPr>
        <p:spPr>
          <a:xfrm>
            <a:off x="5147945" y="214122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6"/>
            <a:endCxn id="8" idx="2"/>
          </p:cNvCxnSpPr>
          <p:nvPr/>
        </p:nvCxnSpPr>
        <p:spPr>
          <a:xfrm>
            <a:off x="5147945" y="2141220"/>
            <a:ext cx="1182370" cy="1370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9" idx="2"/>
          </p:cNvCxnSpPr>
          <p:nvPr/>
        </p:nvCxnSpPr>
        <p:spPr>
          <a:xfrm>
            <a:off x="5147945" y="2141220"/>
            <a:ext cx="1182370" cy="2747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6"/>
            <a:endCxn id="7" idx="2"/>
          </p:cNvCxnSpPr>
          <p:nvPr/>
        </p:nvCxnSpPr>
        <p:spPr>
          <a:xfrm flipV="1">
            <a:off x="5147945" y="2141220"/>
            <a:ext cx="1182370" cy="1370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8" idx="2"/>
          </p:cNvCxnSpPr>
          <p:nvPr/>
        </p:nvCxnSpPr>
        <p:spPr>
          <a:xfrm>
            <a:off x="5147945" y="3512185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</p:cNvCxnSpPr>
          <p:nvPr/>
        </p:nvCxnSpPr>
        <p:spPr>
          <a:xfrm>
            <a:off x="5147945" y="3512185"/>
            <a:ext cx="1196975" cy="136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6"/>
            <a:endCxn id="7" idx="2"/>
          </p:cNvCxnSpPr>
          <p:nvPr/>
        </p:nvCxnSpPr>
        <p:spPr>
          <a:xfrm flipV="1">
            <a:off x="5147945" y="2141220"/>
            <a:ext cx="1182370" cy="2747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" idx="2"/>
          </p:cNvCxnSpPr>
          <p:nvPr/>
        </p:nvCxnSpPr>
        <p:spPr>
          <a:xfrm flipV="1">
            <a:off x="5194935" y="3512185"/>
            <a:ext cx="1135380" cy="1249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6"/>
            <a:endCxn id="9" idx="2"/>
          </p:cNvCxnSpPr>
          <p:nvPr/>
        </p:nvCxnSpPr>
        <p:spPr>
          <a:xfrm>
            <a:off x="5147945" y="4888865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6"/>
            <a:endCxn id="10" idx="2"/>
          </p:cNvCxnSpPr>
          <p:nvPr/>
        </p:nvCxnSpPr>
        <p:spPr>
          <a:xfrm>
            <a:off x="7197725" y="2141220"/>
            <a:ext cx="1113155" cy="503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6"/>
            <a:endCxn id="11" idx="2"/>
          </p:cNvCxnSpPr>
          <p:nvPr/>
        </p:nvCxnSpPr>
        <p:spPr>
          <a:xfrm>
            <a:off x="7197725" y="2141220"/>
            <a:ext cx="1113155" cy="2238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6"/>
            <a:endCxn id="10" idx="2"/>
          </p:cNvCxnSpPr>
          <p:nvPr/>
        </p:nvCxnSpPr>
        <p:spPr>
          <a:xfrm flipV="1">
            <a:off x="7197725" y="2644775"/>
            <a:ext cx="1113155" cy="86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6"/>
          </p:cNvCxnSpPr>
          <p:nvPr/>
        </p:nvCxnSpPr>
        <p:spPr>
          <a:xfrm>
            <a:off x="7197725" y="3512185"/>
            <a:ext cx="1202055" cy="948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10" idx="2"/>
          </p:cNvCxnSpPr>
          <p:nvPr/>
        </p:nvCxnSpPr>
        <p:spPr>
          <a:xfrm flipV="1">
            <a:off x="7197725" y="2644775"/>
            <a:ext cx="1113155" cy="2244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6"/>
          </p:cNvCxnSpPr>
          <p:nvPr/>
        </p:nvCxnSpPr>
        <p:spPr>
          <a:xfrm flipV="1">
            <a:off x="7197725" y="4290695"/>
            <a:ext cx="1202055" cy="598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9305" y="5511800"/>
            <a:ext cx="2994025" cy="11410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Artificial Neural Networks: </a:t>
            </a:r>
            <a:r>
              <a:rPr lang="en-US" altLang="en-US" sz="3200"/>
              <a:t>Mathematical View</a:t>
            </a:r>
            <a:endParaRPr lang="en-US" altLang="en-US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3820160" cy="3404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91505"/>
            <a:ext cx="4105275" cy="636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05" y="2494280"/>
            <a:ext cx="4851400" cy="2469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p>
            <a:r>
              <a:rPr lang="en-US" altLang="en-US"/>
              <a:t>NN Architectures can be wild!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499485" y="2437130"/>
            <a:ext cx="640715" cy="242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1815" y="3225165"/>
            <a:ext cx="1001395" cy="852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494530" y="2831465"/>
            <a:ext cx="509905" cy="163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13680" y="3259455"/>
            <a:ext cx="444500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0135" y="3259455"/>
            <a:ext cx="444500" cy="802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31990" y="2856865"/>
            <a:ext cx="509905" cy="1639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57490" y="2462530"/>
            <a:ext cx="640715" cy="2428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201785" y="3240405"/>
            <a:ext cx="1001395" cy="852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X'</a:t>
            </a:r>
            <a:endParaRPr lang="en-US" altLang="en-US"/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4156075" y="3651250"/>
            <a:ext cx="354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5020310" y="3651250"/>
            <a:ext cx="30924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5774055" y="3660775"/>
            <a:ext cx="401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6620510" y="3660775"/>
            <a:ext cx="42735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7557770" y="3676650"/>
            <a:ext cx="3155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 flipV="1">
            <a:off x="8514080" y="3667125"/>
            <a:ext cx="70358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 flipV="1">
            <a:off x="2839085" y="3651250"/>
            <a:ext cx="6762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/>
        </p:nvSpPr>
        <p:spPr>
          <a:xfrm>
            <a:off x="-1905" y="1391285"/>
            <a:ext cx="12155170" cy="537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800"/>
              <a:t>Auto Encoders</a:t>
            </a: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p>
            <a:r>
              <a:rPr lang="en-US" altLang="en-US"/>
              <a:t>NN Architectures can be wild!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980565" y="3114040"/>
            <a:ext cx="1001395" cy="852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endParaRPr lang="en-US" altLang="en-US"/>
          </a:p>
        </p:txBody>
      </p:sp>
      <p:sp>
        <p:nvSpPr>
          <p:cNvPr id="22" name="Title 1"/>
          <p:cNvSpPr>
            <a:spLocks noGrp="1"/>
          </p:cNvSpPr>
          <p:nvPr/>
        </p:nvSpPr>
        <p:spPr>
          <a:xfrm>
            <a:off x="-1905" y="1391285"/>
            <a:ext cx="12155170" cy="537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800"/>
              <a:t>GANs</a:t>
            </a:r>
            <a:endParaRPr lang="en-US" altLang="en-US" sz="2800"/>
          </a:p>
        </p:txBody>
      </p:sp>
      <p:sp>
        <p:nvSpPr>
          <p:cNvPr id="3" name="Rectangle 2"/>
          <p:cNvSpPr/>
          <p:nvPr/>
        </p:nvSpPr>
        <p:spPr>
          <a:xfrm>
            <a:off x="6800215" y="2965450"/>
            <a:ext cx="2016125" cy="114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Discriminator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196715" y="4968875"/>
            <a:ext cx="1706880" cy="1050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Generator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1980565" y="5067300"/>
            <a:ext cx="1001395" cy="852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Z</a:t>
            </a:r>
            <a:endParaRPr lang="en-US" altLang="en-US"/>
          </a:p>
        </p:txBody>
      </p:sp>
      <p:cxnSp>
        <p:nvCxnSpPr>
          <p:cNvPr id="24" name="Straight Arrow Connector 23"/>
          <p:cNvCxnSpPr>
            <a:stCxn id="23" idx="3"/>
            <a:endCxn id="8" idx="1"/>
          </p:cNvCxnSpPr>
          <p:nvPr/>
        </p:nvCxnSpPr>
        <p:spPr>
          <a:xfrm>
            <a:off x="2997835" y="5494020"/>
            <a:ext cx="1214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3"/>
            <a:endCxn id="3" idx="1"/>
          </p:cNvCxnSpPr>
          <p:nvPr/>
        </p:nvCxnSpPr>
        <p:spPr>
          <a:xfrm flipV="1">
            <a:off x="5919470" y="3540125"/>
            <a:ext cx="896620" cy="19538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3" idx="1"/>
          </p:cNvCxnSpPr>
          <p:nvPr/>
        </p:nvCxnSpPr>
        <p:spPr>
          <a:xfrm flipV="1">
            <a:off x="2997835" y="3540125"/>
            <a:ext cx="381825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</p:cNvCxnSpPr>
          <p:nvPr/>
        </p:nvCxnSpPr>
        <p:spPr>
          <a:xfrm>
            <a:off x="8832215" y="3540125"/>
            <a:ext cx="97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69200" y="5019040"/>
            <a:ext cx="2578100" cy="9505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Perceptual NN</a:t>
            </a:r>
            <a:endParaRPr lang="en-US" altLang="en-US"/>
          </a:p>
        </p:txBody>
      </p:sp>
      <p:cxnSp>
        <p:nvCxnSpPr>
          <p:cNvPr id="4" name="Straight Arrow Connector 3"/>
          <p:cNvCxnSpPr>
            <a:stCxn id="8" idx="3"/>
            <a:endCxn id="13" idx="1"/>
          </p:cNvCxnSpPr>
          <p:nvPr/>
        </p:nvCxnSpPr>
        <p:spPr>
          <a:xfrm>
            <a:off x="5903595" y="5494020"/>
            <a:ext cx="16656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</p:cNvCxnSpPr>
          <p:nvPr/>
        </p:nvCxnSpPr>
        <p:spPr>
          <a:xfrm>
            <a:off x="10147300" y="5494655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/>
              <a:t>Do I need to compute the gradients by hand?</a:t>
            </a:r>
            <a:endParaRPr lang="en-US" altLang="en-US" sz="36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0160" y="2403475"/>
            <a:ext cx="1217168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/>
              <a:t>Nope</a:t>
            </a:r>
            <a:endParaRPr lang="en-US" altLang="en-US" sz="320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5560" y="4441825"/>
            <a:ext cx="1217168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/>
              <a:t>All ML frameworks use Computational Graphs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p>
            <a:r>
              <a:rPr lang="en-US" altLang="en-US"/>
              <a:t>C</a:t>
            </a:r>
            <a:r>
              <a:rPr lang="en-US"/>
              <a:t>omputational </a:t>
            </a:r>
            <a:r>
              <a:rPr lang="en-US" altLang="en-US"/>
              <a:t>G</a:t>
            </a:r>
            <a:r>
              <a:rPr lang="en-US"/>
              <a:t>raphs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07285" y="3484245"/>
            <a:ext cx="977900" cy="95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+</a:t>
            </a:r>
            <a:endParaRPr lang="en-US" altLang="en-US" sz="3600"/>
          </a:p>
        </p:txBody>
      </p:sp>
      <p:sp>
        <p:nvSpPr>
          <p:cNvPr id="11" name="Oval 10"/>
          <p:cNvSpPr/>
          <p:nvPr/>
        </p:nvSpPr>
        <p:spPr>
          <a:xfrm>
            <a:off x="1429385" y="5071745"/>
            <a:ext cx="977900" cy="951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x</a:t>
            </a:r>
            <a:endParaRPr lang="en-US" altLang="en-US" sz="3600"/>
          </a:p>
        </p:txBody>
      </p:sp>
      <p:sp>
        <p:nvSpPr>
          <p:cNvPr id="12" name="Oval 11"/>
          <p:cNvSpPr/>
          <p:nvPr/>
        </p:nvSpPr>
        <p:spPr>
          <a:xfrm>
            <a:off x="3385185" y="5071745"/>
            <a:ext cx="977900" cy="951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y</a:t>
            </a:r>
            <a:endParaRPr lang="en-US" altLang="en-US" sz="3600"/>
          </a:p>
        </p:txBody>
      </p:sp>
      <p:cxnSp>
        <p:nvCxnSpPr>
          <p:cNvPr id="13" name="Straight Arrow Connector 12"/>
          <p:cNvCxnSpPr>
            <a:stCxn id="11" idx="0"/>
            <a:endCxn id="10" idx="4"/>
          </p:cNvCxnSpPr>
          <p:nvPr/>
        </p:nvCxnSpPr>
        <p:spPr>
          <a:xfrm flipV="1">
            <a:off x="1918335" y="4420235"/>
            <a:ext cx="977900" cy="635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0"/>
            <a:endCxn id="10" idx="4"/>
          </p:cNvCxnSpPr>
          <p:nvPr/>
        </p:nvCxnSpPr>
        <p:spPr>
          <a:xfrm flipH="1" flipV="1">
            <a:off x="2896235" y="4420235"/>
            <a:ext cx="977900" cy="635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flipV="1">
            <a:off x="2896235" y="2779395"/>
            <a:ext cx="0" cy="688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407285" y="1859280"/>
            <a:ext cx="977900" cy="951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x+y</a:t>
            </a:r>
            <a:endParaRPr lang="en-US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410" y="4436110"/>
            <a:ext cx="1615440" cy="5162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35" y="4345940"/>
            <a:ext cx="1732915" cy="606425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8451850" y="3484245"/>
            <a:ext cx="977900" cy="95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*</a:t>
            </a:r>
            <a:endParaRPr lang="en-US" altLang="en-US" sz="3600"/>
          </a:p>
        </p:txBody>
      </p:sp>
      <p:sp>
        <p:nvSpPr>
          <p:cNvPr id="33" name="Oval 32"/>
          <p:cNvSpPr/>
          <p:nvPr/>
        </p:nvSpPr>
        <p:spPr>
          <a:xfrm>
            <a:off x="7473950" y="5071745"/>
            <a:ext cx="977900" cy="951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x</a:t>
            </a:r>
            <a:endParaRPr lang="en-US" altLang="en-US" sz="3600"/>
          </a:p>
        </p:txBody>
      </p:sp>
      <p:sp>
        <p:nvSpPr>
          <p:cNvPr id="34" name="Oval 33"/>
          <p:cNvSpPr/>
          <p:nvPr/>
        </p:nvSpPr>
        <p:spPr>
          <a:xfrm>
            <a:off x="9429750" y="5071745"/>
            <a:ext cx="977900" cy="951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y</a:t>
            </a:r>
            <a:endParaRPr lang="en-US" altLang="en-US" sz="3600"/>
          </a:p>
        </p:txBody>
      </p:sp>
      <p:cxnSp>
        <p:nvCxnSpPr>
          <p:cNvPr id="35" name="Straight Arrow Connector 34"/>
          <p:cNvCxnSpPr>
            <a:stCxn id="33" idx="0"/>
            <a:endCxn id="32" idx="4"/>
          </p:cNvCxnSpPr>
          <p:nvPr/>
        </p:nvCxnSpPr>
        <p:spPr>
          <a:xfrm flipV="1">
            <a:off x="7962900" y="4420235"/>
            <a:ext cx="977900" cy="635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0"/>
            <a:endCxn id="32" idx="4"/>
          </p:cNvCxnSpPr>
          <p:nvPr/>
        </p:nvCxnSpPr>
        <p:spPr>
          <a:xfrm flipH="1" flipV="1">
            <a:off x="8940800" y="4420235"/>
            <a:ext cx="977900" cy="635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0"/>
          </p:cNvCxnSpPr>
          <p:nvPr/>
        </p:nvCxnSpPr>
        <p:spPr>
          <a:xfrm flipV="1">
            <a:off x="8940800" y="2779395"/>
            <a:ext cx="0" cy="688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51850" y="1859280"/>
            <a:ext cx="977900" cy="951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x*y</a:t>
            </a:r>
            <a:endParaRPr lang="en-US" alt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55" y="4284345"/>
            <a:ext cx="1704340" cy="62039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735" y="4174490"/>
            <a:ext cx="1849755" cy="73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32" grpId="0" animBg="1"/>
      <p:bldP spid="33" grpId="0" animBg="1"/>
      <p:bldP spid="34" grpId="0" animBg="1"/>
      <p:bldP spid="3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p>
            <a:r>
              <a:rPr lang="en-US" altLang="en-US"/>
              <a:t>C</a:t>
            </a:r>
            <a:r>
              <a:rPr lang="en-US"/>
              <a:t>omputational </a:t>
            </a:r>
            <a:r>
              <a:rPr lang="en-US" altLang="en-US"/>
              <a:t>G</a:t>
            </a:r>
            <a:r>
              <a:rPr lang="en-US"/>
              <a:t>raphs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8710" y="1661160"/>
            <a:ext cx="1466215" cy="804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5" y="1628775"/>
            <a:ext cx="1584325" cy="86931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243455" y="4203700"/>
            <a:ext cx="977900" cy="95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+</a:t>
            </a:r>
            <a:endParaRPr lang="en-US" altLang="en-US" sz="3600"/>
          </a:p>
        </p:txBody>
      </p:sp>
      <p:sp>
        <p:nvSpPr>
          <p:cNvPr id="11" name="Oval 10"/>
          <p:cNvSpPr/>
          <p:nvPr/>
        </p:nvSpPr>
        <p:spPr>
          <a:xfrm>
            <a:off x="412115" y="3080385"/>
            <a:ext cx="977900" cy="951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a</a:t>
            </a:r>
            <a:endParaRPr lang="en-US" altLang="en-US" sz="3600"/>
          </a:p>
        </p:txBody>
      </p:sp>
      <p:sp>
        <p:nvSpPr>
          <p:cNvPr id="3" name="Oval 2"/>
          <p:cNvSpPr/>
          <p:nvPr/>
        </p:nvSpPr>
        <p:spPr>
          <a:xfrm>
            <a:off x="459740" y="5682615"/>
            <a:ext cx="977900" cy="951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b</a:t>
            </a:r>
            <a:endParaRPr lang="en-US" altLang="en-US" sz="3600"/>
          </a:p>
        </p:txBody>
      </p:sp>
      <p:cxnSp>
        <p:nvCxnSpPr>
          <p:cNvPr id="4" name="Straight Arrow Connector 3"/>
          <p:cNvCxnSpPr>
            <a:stCxn id="11" idx="6"/>
            <a:endCxn id="10" idx="2"/>
          </p:cNvCxnSpPr>
          <p:nvPr/>
        </p:nvCxnSpPr>
        <p:spPr>
          <a:xfrm>
            <a:off x="1390015" y="3556635"/>
            <a:ext cx="853440" cy="1123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6"/>
            <a:endCxn id="10" idx="2"/>
          </p:cNvCxnSpPr>
          <p:nvPr/>
        </p:nvCxnSpPr>
        <p:spPr>
          <a:xfrm flipV="1">
            <a:off x="1437640" y="4679950"/>
            <a:ext cx="805815" cy="1478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85260" y="4203700"/>
            <a:ext cx="977900" cy="951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a+b</a:t>
            </a:r>
            <a:endParaRPr lang="en-US" sz="1600"/>
          </a:p>
        </p:txBody>
      </p:sp>
      <p:cxnSp>
        <p:nvCxnSpPr>
          <p:cNvPr id="15" name="Straight Arrow Connector 14"/>
          <p:cNvCxnSpPr>
            <a:stCxn id="10" idx="6"/>
            <a:endCxn id="9" idx="2"/>
          </p:cNvCxnSpPr>
          <p:nvPr/>
        </p:nvCxnSpPr>
        <p:spPr>
          <a:xfrm>
            <a:off x="3221355" y="4695825"/>
            <a:ext cx="7639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474470" y="4081780"/>
            <a:ext cx="591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</a:t>
            </a:r>
            <a:endParaRPr lang="en-US" altLang="en-US" sz="2800"/>
          </a:p>
        </p:txBody>
      </p:sp>
      <p:sp>
        <p:nvSpPr>
          <p:cNvPr id="18" name="Text Box 17"/>
          <p:cNvSpPr txBox="1"/>
          <p:nvPr/>
        </p:nvSpPr>
        <p:spPr>
          <a:xfrm>
            <a:off x="1490345" y="5042535"/>
            <a:ext cx="591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</a:t>
            </a:r>
            <a:endParaRPr lang="en-US" altLang="en-US" sz="2800"/>
          </a:p>
        </p:txBody>
      </p:sp>
      <p:sp>
        <p:nvSpPr>
          <p:cNvPr id="20" name="Oval 19"/>
          <p:cNvSpPr/>
          <p:nvPr/>
        </p:nvSpPr>
        <p:spPr>
          <a:xfrm>
            <a:off x="5800090" y="4215130"/>
            <a:ext cx="977900" cy="95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*</a:t>
            </a:r>
            <a:endParaRPr lang="en-US" altLang="en-US" sz="3600"/>
          </a:p>
        </p:txBody>
      </p:sp>
      <p:cxnSp>
        <p:nvCxnSpPr>
          <p:cNvPr id="23" name="Straight Arrow Connector 22"/>
          <p:cNvCxnSpPr>
            <a:stCxn id="9" idx="6"/>
            <a:endCxn id="20" idx="2"/>
          </p:cNvCxnSpPr>
          <p:nvPr/>
        </p:nvCxnSpPr>
        <p:spPr>
          <a:xfrm>
            <a:off x="4963160" y="4679950"/>
            <a:ext cx="83693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20" idx="1"/>
          </p:cNvCxnSpPr>
          <p:nvPr/>
        </p:nvCxnSpPr>
        <p:spPr>
          <a:xfrm>
            <a:off x="1390015" y="3556635"/>
            <a:ext cx="4553585" cy="798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3378200" y="3510280"/>
            <a:ext cx="1034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a+b</a:t>
            </a:r>
            <a:endParaRPr lang="en-US" altLang="en-US" sz="2800"/>
          </a:p>
        </p:txBody>
      </p:sp>
      <p:sp>
        <p:nvSpPr>
          <p:cNvPr id="26" name="Text Box 25"/>
          <p:cNvSpPr txBox="1"/>
          <p:nvPr/>
        </p:nvSpPr>
        <p:spPr>
          <a:xfrm>
            <a:off x="5241925" y="4577080"/>
            <a:ext cx="558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a</a:t>
            </a:r>
            <a:endParaRPr lang="en-US" altLang="en-US" sz="2800"/>
          </a:p>
        </p:txBody>
      </p:sp>
      <p:sp>
        <p:nvSpPr>
          <p:cNvPr id="27" name="Oval 26"/>
          <p:cNvSpPr/>
          <p:nvPr/>
        </p:nvSpPr>
        <p:spPr>
          <a:xfrm>
            <a:off x="7158990" y="4218305"/>
            <a:ext cx="1382395" cy="951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(</a:t>
            </a:r>
            <a:r>
              <a:rPr lang="en-US" sz="1400"/>
              <a:t>a+b</a:t>
            </a:r>
            <a:r>
              <a:rPr lang="en-US" altLang="en-US" sz="1400"/>
              <a:t>)*a</a:t>
            </a:r>
            <a:endParaRPr lang="en-US" altLang="en-US" sz="140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" y="1725930"/>
            <a:ext cx="5429885" cy="706755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9274175" y="4218305"/>
            <a:ext cx="977900" cy="95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+</a:t>
            </a:r>
            <a:endParaRPr lang="en-US" altLang="en-US" sz="3600"/>
          </a:p>
        </p:txBody>
      </p:sp>
      <p:sp>
        <p:nvSpPr>
          <p:cNvPr id="30" name="Oval 29"/>
          <p:cNvSpPr/>
          <p:nvPr/>
        </p:nvSpPr>
        <p:spPr>
          <a:xfrm>
            <a:off x="10737850" y="4229100"/>
            <a:ext cx="977900" cy="951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y</a:t>
            </a:r>
            <a:endParaRPr lang="en-US" altLang="en-US" sz="2800"/>
          </a:p>
        </p:txBody>
      </p:sp>
      <p:cxnSp>
        <p:nvCxnSpPr>
          <p:cNvPr id="39" name="Straight Arrow Connector 38"/>
          <p:cNvCxnSpPr>
            <a:stCxn id="20" idx="6"/>
            <a:endCxn id="27" idx="2"/>
          </p:cNvCxnSpPr>
          <p:nvPr/>
        </p:nvCxnSpPr>
        <p:spPr>
          <a:xfrm>
            <a:off x="6777990" y="469138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6"/>
            <a:endCxn id="29" idx="2"/>
          </p:cNvCxnSpPr>
          <p:nvPr/>
        </p:nvCxnSpPr>
        <p:spPr>
          <a:xfrm>
            <a:off x="8541385" y="4694555"/>
            <a:ext cx="732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6"/>
            <a:endCxn id="29" idx="3"/>
          </p:cNvCxnSpPr>
          <p:nvPr/>
        </p:nvCxnSpPr>
        <p:spPr>
          <a:xfrm flipV="1">
            <a:off x="1437640" y="5030470"/>
            <a:ext cx="7980045" cy="1128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6"/>
            <a:endCxn id="30" idx="2"/>
          </p:cNvCxnSpPr>
          <p:nvPr/>
        </p:nvCxnSpPr>
        <p:spPr>
          <a:xfrm>
            <a:off x="10252075" y="4694555"/>
            <a:ext cx="48577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8640445" y="4081780"/>
            <a:ext cx="53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</a:t>
            </a:r>
            <a:endParaRPr lang="en-US" altLang="en-US" sz="2800"/>
          </a:p>
        </p:txBody>
      </p:sp>
      <p:sp>
        <p:nvSpPr>
          <p:cNvPr id="46" name="Text Box 45"/>
          <p:cNvSpPr txBox="1"/>
          <p:nvPr/>
        </p:nvSpPr>
        <p:spPr>
          <a:xfrm>
            <a:off x="6243955" y="5564505"/>
            <a:ext cx="53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6" grpId="0"/>
      <p:bldP spid="18" grpId="0"/>
      <p:bldP spid="20" grpId="0" animBg="1"/>
      <p:bldP spid="26" grpId="0"/>
      <p:bldP spid="25" grpId="0"/>
      <p:bldP spid="27" grpId="0" animBg="1"/>
      <p:bldP spid="29" grpId="0" animBg="1"/>
      <p:bldP spid="30" grpId="0" animBg="1"/>
      <p:bldP spid="45" grpId="0"/>
      <p:bldP spid="46" grpId="0"/>
      <p:bldP spid="11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p>
            <a:r>
              <a:rPr lang="en-US" altLang="en-US"/>
              <a:t>C</a:t>
            </a:r>
            <a:r>
              <a:rPr lang="en-US"/>
              <a:t>omputational </a:t>
            </a:r>
            <a:r>
              <a:rPr lang="en-US" altLang="en-US"/>
              <a:t>G</a:t>
            </a:r>
            <a:r>
              <a:rPr lang="en-US"/>
              <a:t>raphs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43455" y="4203700"/>
            <a:ext cx="977900" cy="95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+</a:t>
            </a:r>
            <a:endParaRPr lang="en-US" altLang="en-US" sz="3600"/>
          </a:p>
        </p:txBody>
      </p:sp>
      <p:sp>
        <p:nvSpPr>
          <p:cNvPr id="11" name="Oval 10"/>
          <p:cNvSpPr/>
          <p:nvPr/>
        </p:nvSpPr>
        <p:spPr>
          <a:xfrm>
            <a:off x="412115" y="3080385"/>
            <a:ext cx="977900" cy="951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a</a:t>
            </a:r>
            <a:endParaRPr lang="en-US" altLang="en-US" sz="3600"/>
          </a:p>
        </p:txBody>
      </p:sp>
      <p:sp>
        <p:nvSpPr>
          <p:cNvPr id="3" name="Oval 2"/>
          <p:cNvSpPr/>
          <p:nvPr/>
        </p:nvSpPr>
        <p:spPr>
          <a:xfrm>
            <a:off x="459740" y="5682615"/>
            <a:ext cx="977900" cy="951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b</a:t>
            </a:r>
            <a:endParaRPr lang="en-US" altLang="en-US" sz="3600"/>
          </a:p>
        </p:txBody>
      </p:sp>
      <p:cxnSp>
        <p:nvCxnSpPr>
          <p:cNvPr id="4" name="Straight Arrow Connector 3"/>
          <p:cNvCxnSpPr>
            <a:stCxn id="11" idx="6"/>
            <a:endCxn id="10" idx="2"/>
          </p:cNvCxnSpPr>
          <p:nvPr/>
        </p:nvCxnSpPr>
        <p:spPr>
          <a:xfrm>
            <a:off x="1390015" y="3556635"/>
            <a:ext cx="853440" cy="1123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6"/>
            <a:endCxn id="10" idx="2"/>
          </p:cNvCxnSpPr>
          <p:nvPr/>
        </p:nvCxnSpPr>
        <p:spPr>
          <a:xfrm flipV="1">
            <a:off x="1437640" y="4679950"/>
            <a:ext cx="805815" cy="1478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85260" y="4203700"/>
            <a:ext cx="977900" cy="951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a+b</a:t>
            </a:r>
            <a:endParaRPr lang="en-US" sz="1600"/>
          </a:p>
        </p:txBody>
      </p:sp>
      <p:cxnSp>
        <p:nvCxnSpPr>
          <p:cNvPr id="15" name="Straight Arrow Connector 14"/>
          <p:cNvCxnSpPr>
            <a:stCxn id="10" idx="6"/>
            <a:endCxn id="9" idx="2"/>
          </p:cNvCxnSpPr>
          <p:nvPr/>
        </p:nvCxnSpPr>
        <p:spPr>
          <a:xfrm>
            <a:off x="3221355" y="4695825"/>
            <a:ext cx="7639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474470" y="4081780"/>
            <a:ext cx="591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</a:t>
            </a:r>
            <a:endParaRPr lang="en-US" altLang="en-US" sz="2800"/>
          </a:p>
        </p:txBody>
      </p:sp>
      <p:sp>
        <p:nvSpPr>
          <p:cNvPr id="18" name="Text Box 17"/>
          <p:cNvSpPr txBox="1"/>
          <p:nvPr/>
        </p:nvSpPr>
        <p:spPr>
          <a:xfrm>
            <a:off x="1490345" y="5042535"/>
            <a:ext cx="591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</a:t>
            </a:r>
            <a:endParaRPr lang="en-US" altLang="en-US" sz="2800"/>
          </a:p>
        </p:txBody>
      </p:sp>
      <p:sp>
        <p:nvSpPr>
          <p:cNvPr id="20" name="Oval 19"/>
          <p:cNvSpPr/>
          <p:nvPr/>
        </p:nvSpPr>
        <p:spPr>
          <a:xfrm>
            <a:off x="5800090" y="4215130"/>
            <a:ext cx="977900" cy="95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*</a:t>
            </a:r>
            <a:endParaRPr lang="en-US" altLang="en-US" sz="3600"/>
          </a:p>
        </p:txBody>
      </p:sp>
      <p:cxnSp>
        <p:nvCxnSpPr>
          <p:cNvPr id="23" name="Straight Arrow Connector 22"/>
          <p:cNvCxnSpPr>
            <a:stCxn id="9" idx="6"/>
            <a:endCxn id="20" idx="2"/>
          </p:cNvCxnSpPr>
          <p:nvPr/>
        </p:nvCxnSpPr>
        <p:spPr>
          <a:xfrm>
            <a:off x="4963160" y="4679950"/>
            <a:ext cx="83693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20" idx="1"/>
          </p:cNvCxnSpPr>
          <p:nvPr/>
        </p:nvCxnSpPr>
        <p:spPr>
          <a:xfrm>
            <a:off x="1390015" y="3556635"/>
            <a:ext cx="4553585" cy="798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3378200" y="3510280"/>
            <a:ext cx="1034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a+b</a:t>
            </a:r>
            <a:endParaRPr lang="en-US" altLang="en-US" sz="2800"/>
          </a:p>
        </p:txBody>
      </p:sp>
      <p:sp>
        <p:nvSpPr>
          <p:cNvPr id="26" name="Text Box 25"/>
          <p:cNvSpPr txBox="1"/>
          <p:nvPr/>
        </p:nvSpPr>
        <p:spPr>
          <a:xfrm>
            <a:off x="5241925" y="4558665"/>
            <a:ext cx="558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a</a:t>
            </a:r>
            <a:endParaRPr lang="en-US" altLang="en-US" sz="2800"/>
          </a:p>
        </p:txBody>
      </p:sp>
      <p:sp>
        <p:nvSpPr>
          <p:cNvPr id="27" name="Oval 26"/>
          <p:cNvSpPr/>
          <p:nvPr/>
        </p:nvSpPr>
        <p:spPr>
          <a:xfrm>
            <a:off x="7158990" y="4218305"/>
            <a:ext cx="1382395" cy="951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(</a:t>
            </a:r>
            <a:r>
              <a:rPr lang="en-US" sz="1400"/>
              <a:t>a+b</a:t>
            </a:r>
            <a:r>
              <a:rPr lang="en-US" altLang="en-US" sz="1400"/>
              <a:t>)*a</a:t>
            </a:r>
            <a:endParaRPr lang="en-US" altLang="en-US" sz="1400"/>
          </a:p>
        </p:txBody>
      </p:sp>
      <p:sp>
        <p:nvSpPr>
          <p:cNvPr id="29" name="Oval 28"/>
          <p:cNvSpPr/>
          <p:nvPr/>
        </p:nvSpPr>
        <p:spPr>
          <a:xfrm>
            <a:off x="9274175" y="4218305"/>
            <a:ext cx="977900" cy="95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+</a:t>
            </a:r>
            <a:endParaRPr lang="en-US" altLang="en-US" sz="3600"/>
          </a:p>
        </p:txBody>
      </p:sp>
      <p:sp>
        <p:nvSpPr>
          <p:cNvPr id="30" name="Oval 29"/>
          <p:cNvSpPr/>
          <p:nvPr/>
        </p:nvSpPr>
        <p:spPr>
          <a:xfrm>
            <a:off x="10737850" y="4229100"/>
            <a:ext cx="977900" cy="9518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y</a:t>
            </a:r>
            <a:endParaRPr lang="en-US" altLang="en-US" sz="2800"/>
          </a:p>
        </p:txBody>
      </p:sp>
      <p:cxnSp>
        <p:nvCxnSpPr>
          <p:cNvPr id="39" name="Straight Arrow Connector 38"/>
          <p:cNvCxnSpPr>
            <a:stCxn id="20" idx="6"/>
            <a:endCxn id="27" idx="2"/>
          </p:cNvCxnSpPr>
          <p:nvPr/>
        </p:nvCxnSpPr>
        <p:spPr>
          <a:xfrm>
            <a:off x="6777990" y="469138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6"/>
            <a:endCxn id="29" idx="2"/>
          </p:cNvCxnSpPr>
          <p:nvPr/>
        </p:nvCxnSpPr>
        <p:spPr>
          <a:xfrm>
            <a:off x="8541385" y="4694555"/>
            <a:ext cx="732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6"/>
            <a:endCxn id="29" idx="3"/>
          </p:cNvCxnSpPr>
          <p:nvPr/>
        </p:nvCxnSpPr>
        <p:spPr>
          <a:xfrm flipV="1">
            <a:off x="1437640" y="5030470"/>
            <a:ext cx="7980045" cy="1128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6"/>
            <a:endCxn id="30" idx="2"/>
          </p:cNvCxnSpPr>
          <p:nvPr/>
        </p:nvCxnSpPr>
        <p:spPr>
          <a:xfrm>
            <a:off x="10252075" y="4694555"/>
            <a:ext cx="48577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8640445" y="4081780"/>
            <a:ext cx="53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</a:t>
            </a:r>
            <a:endParaRPr lang="en-US" altLang="en-US" sz="2800"/>
          </a:p>
        </p:txBody>
      </p:sp>
      <p:sp>
        <p:nvSpPr>
          <p:cNvPr id="46" name="Text Box 45"/>
          <p:cNvSpPr txBox="1"/>
          <p:nvPr/>
        </p:nvSpPr>
        <p:spPr>
          <a:xfrm>
            <a:off x="6243955" y="5564505"/>
            <a:ext cx="53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</a:t>
            </a:r>
            <a:endParaRPr lang="en-US" altLang="en-US" sz="2800"/>
          </a:p>
        </p:txBody>
      </p:sp>
      <p:sp>
        <p:nvSpPr>
          <p:cNvPr id="12" name="Text Box 11"/>
          <p:cNvSpPr txBox="1"/>
          <p:nvPr/>
        </p:nvSpPr>
        <p:spPr>
          <a:xfrm>
            <a:off x="2670810" y="1699895"/>
            <a:ext cx="82543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For all the paths from y to a: multiply over the edges. Sum all the results.</a:t>
            </a:r>
            <a:endParaRPr lang="en-US" altLang="en-US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43380"/>
            <a:ext cx="1482090" cy="100965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1293495" y="3556635"/>
            <a:ext cx="4942840" cy="937260"/>
          </a:xfrm>
          <a:prstGeom prst="line">
            <a:avLst/>
          </a:prstGeom>
          <a:ln w="1428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98870" y="4493895"/>
            <a:ext cx="4939665" cy="113030"/>
          </a:xfrm>
          <a:prstGeom prst="line">
            <a:avLst/>
          </a:prstGeom>
          <a:ln w="1428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7230" y="5682615"/>
            <a:ext cx="1482090" cy="100965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8695690" y="5926455"/>
            <a:ext cx="1034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a+b</a:t>
            </a:r>
            <a:endParaRPr lang="en-US" altLang="en-US" sz="280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386965" y="5015865"/>
            <a:ext cx="8789035" cy="99695"/>
          </a:xfrm>
          <a:prstGeom prst="line">
            <a:avLst/>
          </a:prstGeom>
          <a:ln w="142875" cmpd="sng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93495" y="3510280"/>
            <a:ext cx="1134745" cy="1492250"/>
          </a:xfrm>
          <a:prstGeom prst="line">
            <a:avLst/>
          </a:prstGeom>
          <a:ln w="142875" cmpd="sng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9465310" y="5926455"/>
            <a:ext cx="986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+a</a:t>
            </a:r>
            <a:endParaRPr lang="en-US" altLang="en-US" sz="2800"/>
          </a:p>
        </p:txBody>
      </p:sp>
      <p:sp>
        <p:nvSpPr>
          <p:cNvPr id="34" name="Text Box 33"/>
          <p:cNvSpPr txBox="1"/>
          <p:nvPr/>
        </p:nvSpPr>
        <p:spPr>
          <a:xfrm>
            <a:off x="10056495" y="5926455"/>
            <a:ext cx="1759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= 2a+b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875"/>
            <a:ext cx="10515600" cy="1325563"/>
          </a:xfrm>
        </p:spPr>
        <p:txBody>
          <a:bodyPr/>
          <a:p>
            <a:r>
              <a:rPr lang="en-US" altLang="en-US" sz="3600"/>
              <a:t>Quick Recap: ML</a:t>
            </a:r>
            <a:endParaRPr lang="en-US" altLang="en-US" sz="3600"/>
          </a:p>
        </p:txBody>
      </p:sp>
      <p:sp>
        <p:nvSpPr>
          <p:cNvPr id="4" name="Rectangle 3"/>
          <p:cNvSpPr/>
          <p:nvPr/>
        </p:nvSpPr>
        <p:spPr>
          <a:xfrm>
            <a:off x="4897755" y="3588385"/>
            <a:ext cx="2395855" cy="210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/>
              <a:t>f(x)</a:t>
            </a:r>
            <a:endParaRPr lang="en-US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2817495" y="4349115"/>
            <a:ext cx="535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X</a:t>
            </a:r>
            <a:endParaRPr lang="en-US" altLang="en-US" sz="3200"/>
          </a:p>
        </p:txBody>
      </p:sp>
      <p:sp>
        <p:nvSpPr>
          <p:cNvPr id="6" name="Text Box 5"/>
          <p:cNvSpPr txBox="1"/>
          <p:nvPr/>
        </p:nvSpPr>
        <p:spPr>
          <a:xfrm>
            <a:off x="8837930" y="4349115"/>
            <a:ext cx="422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Y</a:t>
            </a:r>
            <a:endParaRPr lang="en-US" altLang="en-US" sz="3200"/>
          </a:p>
        </p:txBody>
      </p:sp>
      <p:graphicFrame>
        <p:nvGraphicFramePr>
          <p:cNvPr id="7" name="Table 6"/>
          <p:cNvGraphicFramePr/>
          <p:nvPr/>
        </p:nvGraphicFramePr>
        <p:xfrm>
          <a:off x="4118610" y="1903730"/>
          <a:ext cx="39535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755"/>
                <a:gridCol w="197675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3599180" y="4470400"/>
            <a:ext cx="1052195" cy="340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539355" y="4471035"/>
            <a:ext cx="1052195" cy="340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200005" y="3949700"/>
            <a:ext cx="16033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Good?</a:t>
            </a:r>
            <a:endParaRPr lang="en-US" altLang="en-US" sz="2800"/>
          </a:p>
          <a:p>
            <a:r>
              <a:rPr lang="en-US" altLang="en-US" sz="2800"/>
              <a:t>Bad?</a:t>
            </a:r>
            <a:endParaRPr lang="en-US" altLang="en-US" sz="2800"/>
          </a:p>
          <a:p>
            <a:r>
              <a:rPr lang="en-US" altLang="en-US" sz="2800"/>
              <a:t>Error?</a:t>
            </a:r>
            <a:endParaRPr lang="en-US" altLang="en-US" sz="2800"/>
          </a:p>
        </p:txBody>
      </p:sp>
      <p:sp>
        <p:nvSpPr>
          <p:cNvPr id="11" name="Right Arrow 10"/>
          <p:cNvSpPr/>
          <p:nvPr/>
        </p:nvSpPr>
        <p:spPr>
          <a:xfrm>
            <a:off x="9398000" y="4471670"/>
            <a:ext cx="664210" cy="340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3352800" y="5903595"/>
            <a:ext cx="7156450" cy="35623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311775" y="1310005"/>
            <a:ext cx="1569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Dataset</a:t>
            </a:r>
            <a:endParaRPr lang="en-US" altLang="en-US" sz="2400"/>
          </a:p>
        </p:txBody>
      </p:sp>
      <p:sp>
        <p:nvSpPr>
          <p:cNvPr id="15" name="Text Box 14"/>
          <p:cNvSpPr txBox="1"/>
          <p:nvPr/>
        </p:nvSpPr>
        <p:spPr>
          <a:xfrm>
            <a:off x="6000750" y="6259830"/>
            <a:ext cx="1538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Training</a:t>
            </a:r>
            <a:endParaRPr lang="en-US" altLang="en-US" sz="2400"/>
          </a:p>
        </p:txBody>
      </p:sp>
      <p:sp>
        <p:nvSpPr>
          <p:cNvPr id="16" name="Rectangle 15"/>
          <p:cNvSpPr/>
          <p:nvPr/>
        </p:nvSpPr>
        <p:spPr>
          <a:xfrm>
            <a:off x="10511155" y="5410200"/>
            <a:ext cx="177800" cy="761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5" grpId="0"/>
      <p:bldP spid="8" grpId="0" animBg="1"/>
      <p:bldP spid="9" grpId="0" animBg="1"/>
      <p:bldP spid="6" grpId="0"/>
      <p:bldP spid="11" grpId="0" animBg="1"/>
      <p:bldP spid="10" grpId="0"/>
      <p:bldP spid="16" grpId="0" bldLvl="0" animBg="1"/>
      <p:bldP spid="12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Pytorch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3200"/>
              <a:t>Pytorch is a Computational-Graph based ML framwork</a:t>
            </a:r>
            <a:endParaRPr lang="en-US" altLang="en-US" sz="3200"/>
          </a:p>
          <a:p>
            <a:pPr lvl="1"/>
            <a:r>
              <a:rPr lang="en-US" altLang="en-US" sz="2800"/>
              <a:t>Python interface, C++/Cuda implementation</a:t>
            </a:r>
            <a:endParaRPr lang="en-US" altLang="en-US" sz="2800"/>
          </a:p>
          <a:p>
            <a:pPr lvl="1"/>
            <a:r>
              <a:rPr lang="en-US" altLang="en-US" sz="2800"/>
              <a:t>Object Oriented Interface</a:t>
            </a:r>
            <a:endParaRPr lang="en-US" altLang="en-US" sz="2800"/>
          </a:p>
          <a:p>
            <a:pPr lvl="1"/>
            <a:r>
              <a:rPr lang="en-US" altLang="en-US" sz="2800"/>
              <a:t>Supports CPU/GPU/Multi-GPU transparently</a:t>
            </a:r>
            <a:endParaRPr lang="en-US" altLang="en-US" sz="2800"/>
          </a:p>
          <a:p>
            <a:pPr lvl="1"/>
            <a:r>
              <a:rPr lang="en-US" altLang="en-US" sz="2800"/>
              <a:t>Very well documented</a:t>
            </a:r>
            <a:endParaRPr lang="en-US" altLang="en-US" sz="2800"/>
          </a:p>
          <a:p>
            <a:pPr lvl="1"/>
            <a:r>
              <a:rPr lang="en-US" altLang="en-US" sz="2800"/>
              <a:t>Almost everything you need is implemented in it</a:t>
            </a:r>
            <a:endParaRPr lang="en-US" altLang="en-US" sz="2800"/>
          </a:p>
          <a:p>
            <a:pPr lvl="1"/>
            <a:endParaRPr lang="en-US" altLang="en-US" sz="28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-33655" y="5262245"/>
            <a:ext cx="121748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/>
              <a:t>pip install torch</a:t>
            </a:r>
            <a:endParaRPr lang="en-US" altLang="en-US"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Pytorch: torch.nn.Module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1230"/>
            <a:ext cx="10515600" cy="395605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en-US"/>
          </a:p>
          <a:p>
            <a:pPr lvl="0"/>
            <a:r>
              <a:rPr lang="en-US" altLang="en-US" sz="3200"/>
              <a:t>forward(self, x)    </a:t>
            </a:r>
            <a:r>
              <a:rPr lang="en-US" altLang="en-US" sz="3200" i="1"/>
              <a:t>[not implemented]</a:t>
            </a:r>
            <a:endParaRPr lang="en-US" altLang="en-US" sz="3200"/>
          </a:p>
          <a:p>
            <a:pPr lvl="1"/>
            <a:r>
              <a:rPr lang="en-US" altLang="en-US" sz="2800"/>
              <a:t>The forward logic of your module</a:t>
            </a:r>
            <a:endParaRPr lang="en-US" altLang="en-US" sz="2800"/>
          </a:p>
          <a:p>
            <a:pPr lvl="0"/>
            <a:r>
              <a:rPr lang="en-US" altLang="en-US" sz="3200"/>
              <a:t>parameters(self)  </a:t>
            </a:r>
            <a:r>
              <a:rPr lang="en-US" altLang="en-US" sz="3200" i="1"/>
              <a:t>[implemented]</a:t>
            </a:r>
            <a:endParaRPr lang="en-US" altLang="en-US" sz="3200"/>
          </a:p>
          <a:p>
            <a:pPr lvl="1"/>
            <a:r>
              <a:rPr lang="en-US" altLang="en-US" sz="2800"/>
              <a:t>Collection of paremters of all the class attributes</a:t>
            </a:r>
            <a:endParaRPr lang="en-US" altLang="en-US" sz="2800"/>
          </a:p>
          <a:p>
            <a:pPr lvl="0"/>
            <a:r>
              <a:rPr lang="en-US" altLang="en-US" sz="3200"/>
              <a:t>to(self, device)     </a:t>
            </a:r>
            <a:r>
              <a:rPr lang="en-US" altLang="en-US" sz="3200" i="1"/>
              <a:t>[implemented]</a:t>
            </a:r>
            <a:endParaRPr lang="en-US" altLang="en-US" sz="3200"/>
          </a:p>
          <a:p>
            <a:pPr lvl="1"/>
            <a:r>
              <a:rPr lang="en-US" altLang="en-US" sz="2800"/>
              <a:t>Move all the parameters to device</a:t>
            </a:r>
            <a:endParaRPr lang="en-US" alt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-40640" y="1736725"/>
            <a:ext cx="12178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/>
              <a:t>Building block for a ML architecture </a:t>
            </a:r>
            <a:endParaRPr lang="en-US"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Pytorch: torch.nn.Sequential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3490" y="1691005"/>
            <a:ext cx="7145020" cy="31965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48840" y="5438140"/>
            <a:ext cx="935355" cy="10496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BN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311525" y="5438140"/>
            <a:ext cx="935355" cy="104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Lin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474210" y="5438140"/>
            <a:ext cx="935355" cy="10496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LR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5621020" y="5438140"/>
            <a:ext cx="935355" cy="104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Lin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783705" y="5438140"/>
            <a:ext cx="935355" cy="10496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LR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7963535" y="5438140"/>
            <a:ext cx="935355" cy="104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Lin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9109710" y="5438140"/>
            <a:ext cx="935355" cy="10496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SM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550545" y="5610225"/>
            <a:ext cx="755650" cy="7054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15" idx="3"/>
            <a:endCxn id="6" idx="1"/>
          </p:cNvCxnSpPr>
          <p:nvPr/>
        </p:nvCxnSpPr>
        <p:spPr>
          <a:xfrm>
            <a:off x="1306195" y="5963285"/>
            <a:ext cx="842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720070" y="5610225"/>
            <a:ext cx="755650" cy="7054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Y</a:t>
            </a:r>
            <a:endParaRPr lang="en-US" altLang="en-US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10045065" y="5963285"/>
            <a:ext cx="675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3084195" y="5963285"/>
            <a:ext cx="227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4246880" y="5963285"/>
            <a:ext cx="227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1" idx="1"/>
          </p:cNvCxnSpPr>
          <p:nvPr/>
        </p:nvCxnSpPr>
        <p:spPr>
          <a:xfrm>
            <a:off x="5409565" y="5963285"/>
            <a:ext cx="211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2" idx="1"/>
          </p:cNvCxnSpPr>
          <p:nvPr/>
        </p:nvCxnSpPr>
        <p:spPr>
          <a:xfrm>
            <a:off x="6556375" y="5963285"/>
            <a:ext cx="227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3" idx="1"/>
          </p:cNvCxnSpPr>
          <p:nvPr/>
        </p:nvCxnSpPr>
        <p:spPr>
          <a:xfrm>
            <a:off x="7719060" y="5963285"/>
            <a:ext cx="244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4" idx="1"/>
          </p:cNvCxnSpPr>
          <p:nvPr/>
        </p:nvCxnSpPr>
        <p:spPr>
          <a:xfrm>
            <a:off x="8898890" y="5963285"/>
            <a:ext cx="210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Pytorch: torch.utils.data.Dataset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1230"/>
            <a:ext cx="10515600" cy="395605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en-US"/>
          </a:p>
          <a:p>
            <a:pPr lvl="0"/>
            <a:r>
              <a:rPr lang="en-US" altLang="en-US" sz="2800"/>
              <a:t>__getitem__(self, i)     </a:t>
            </a:r>
            <a:r>
              <a:rPr lang="en-US" altLang="en-US" sz="2800" i="1"/>
              <a:t>[not implemented]</a:t>
            </a:r>
            <a:endParaRPr lang="en-US" altLang="en-US" sz="2800"/>
          </a:p>
          <a:p>
            <a:pPr lvl="1"/>
            <a:r>
              <a:rPr lang="en-US" altLang="en-US" sz="2400"/>
              <a:t>You have to return a tuple with</a:t>
            </a:r>
            <a:endParaRPr lang="en-US" altLang="en-US" sz="2400"/>
          </a:p>
          <a:p>
            <a:pPr lvl="2"/>
            <a:r>
              <a:rPr lang="en-US" altLang="en-US" sz="2000"/>
              <a:t>i-th input element of the dataset</a:t>
            </a:r>
            <a:endParaRPr lang="en-US" altLang="en-US" sz="2000"/>
          </a:p>
          <a:p>
            <a:pPr lvl="2"/>
            <a:r>
              <a:rPr lang="en-US" altLang="en-US" sz="2000"/>
              <a:t>i-th output element of the dataset</a:t>
            </a:r>
            <a:endParaRPr lang="en-US" altLang="en-US" sz="2000"/>
          </a:p>
          <a:p>
            <a:pPr lvl="0"/>
            <a:r>
              <a:rPr lang="en-US" altLang="en-US" sz="2800"/>
              <a:t>__len__(self)               </a:t>
            </a:r>
            <a:r>
              <a:rPr lang="en-US" altLang="en-US" sz="2800" i="1"/>
              <a:t>[not implemented]</a:t>
            </a:r>
            <a:endParaRPr lang="en-US" altLang="en-US" sz="2800"/>
          </a:p>
          <a:p>
            <a:pPr lvl="1"/>
            <a:r>
              <a:rPr lang="en-US" altLang="en-US" sz="2400"/>
              <a:t>You have to return the lenght of the dataset</a:t>
            </a:r>
            <a:endParaRPr lang="en-US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-40640" y="1736725"/>
            <a:ext cx="12178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Abstract dataset representation</a:t>
            </a:r>
            <a:endParaRPr lang="en-US" altLang="en-US"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Pytorch: torch.utils.data.DataLoader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2484120"/>
            <a:ext cx="10515600" cy="3956050"/>
          </a:xfrm>
        </p:spPr>
        <p:txBody>
          <a:bodyPr>
            <a:normAutofit/>
          </a:bodyPr>
          <a:p>
            <a:r>
              <a:rPr lang="en-US" altLang="en-US" sz="2400"/>
              <a:t>Positional arguments</a:t>
            </a:r>
            <a:endParaRPr lang="en-US" altLang="en-US" sz="2400"/>
          </a:p>
          <a:p>
            <a:pPr lvl="1"/>
            <a:r>
              <a:rPr lang="en-US" altLang="en-US" sz="2055"/>
              <a:t>Dataset object</a:t>
            </a:r>
            <a:endParaRPr lang="en-US" altLang="en-US" sz="2055"/>
          </a:p>
          <a:p>
            <a:pPr lvl="0"/>
            <a:r>
              <a:rPr lang="en-US" altLang="en-US" sz="2395"/>
              <a:t>Keywords arguments</a:t>
            </a:r>
            <a:endParaRPr lang="en-US" altLang="en-US" sz="2395"/>
          </a:p>
          <a:p>
            <a:pPr lvl="1"/>
            <a:r>
              <a:rPr lang="en-US" altLang="en-US" sz="2050"/>
              <a:t>batch_size: size of the batches</a:t>
            </a:r>
            <a:endParaRPr lang="en-US" altLang="en-US" sz="2050"/>
          </a:p>
          <a:p>
            <a:pPr lvl="1"/>
            <a:r>
              <a:rPr lang="en-US" altLang="en-US" sz="2050"/>
              <a:t>shuffle: shuffle the dataset?</a:t>
            </a:r>
            <a:endParaRPr lang="en-US" altLang="en-US" sz="2050"/>
          </a:p>
          <a:p>
            <a:endParaRPr lang="en-US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-40640" y="1577975"/>
            <a:ext cx="12178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Creates batches from a Dataset object</a:t>
            </a:r>
            <a:endParaRPr lang="en-US" altLang="en-US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0170" y="4798060"/>
            <a:ext cx="6931660" cy="16421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Pytorch: Other useful stuff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35"/>
            <a:ext cx="10515600" cy="2775585"/>
          </a:xfrm>
        </p:spPr>
        <p:txBody>
          <a:bodyPr>
            <a:normAutofit/>
          </a:bodyPr>
          <a:p>
            <a:r>
              <a:rPr lang="en-US" altLang="en-US" sz="2400"/>
              <a:t>torch.nn</a:t>
            </a:r>
            <a:endParaRPr lang="en-US" altLang="en-US" sz="2400"/>
          </a:p>
          <a:p>
            <a:pPr lvl="1"/>
            <a:r>
              <a:rPr lang="en-US" altLang="en-US" sz="2055"/>
              <a:t>package with every possibile </a:t>
            </a:r>
            <a:r>
              <a:rPr lang="" altLang="en-US" sz="2055"/>
              <a:t>NN</a:t>
            </a:r>
            <a:r>
              <a:rPr lang="en-US" altLang="en-US" sz="2055"/>
              <a:t> building block</a:t>
            </a:r>
            <a:endParaRPr lang="en-US" altLang="en-US" sz="2055"/>
          </a:p>
          <a:p>
            <a:pPr lvl="0"/>
            <a:r>
              <a:rPr lang="en-US" altLang="en-US" sz="2395"/>
              <a:t>torch.optim</a:t>
            </a:r>
            <a:endParaRPr lang="en-US" altLang="en-US" sz="2395"/>
          </a:p>
          <a:p>
            <a:pPr lvl="1"/>
            <a:r>
              <a:rPr lang="en-US" altLang="en-US" sz="2050"/>
              <a:t>package with dozens of SGD algorithms</a:t>
            </a:r>
            <a:endParaRPr lang="en-US" altLang="en-US" sz="2050"/>
          </a:p>
          <a:p>
            <a:pPr lvl="0"/>
            <a:r>
              <a:rPr lang="en-US" altLang="en-US" sz="2390"/>
              <a:t>torchvision</a:t>
            </a:r>
            <a:endParaRPr lang="en-US" altLang="en-US" sz="2390"/>
          </a:p>
          <a:p>
            <a:pPr lvl="1"/>
            <a:r>
              <a:rPr lang="en-US" altLang="en-US" sz="2045"/>
              <a:t>package with dozens of vision datasets (MNIST, CIFAR, ImageNet,...)</a:t>
            </a:r>
            <a:endParaRPr lang="en-US" altLang="en-US" sz="2045"/>
          </a:p>
          <a:p>
            <a:pPr lvl="0"/>
            <a:endParaRPr lang="en-US" altLang="en-US" sz="2385"/>
          </a:p>
        </p:txBody>
      </p:sp>
      <p:sp>
        <p:nvSpPr>
          <p:cNvPr id="4" name="Text Box 3"/>
          <p:cNvSpPr txBox="1"/>
          <p:nvPr/>
        </p:nvSpPr>
        <p:spPr>
          <a:xfrm>
            <a:off x="48260" y="4747895"/>
            <a:ext cx="12127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/>
              <a:t>In every </a:t>
            </a:r>
            <a:r>
              <a:rPr lang="en-US" altLang="en-US" sz="2400" b="1"/>
              <a:t>scalar</a:t>
            </a:r>
            <a:r>
              <a:rPr lang="en-US" altLang="en-US" sz="2400"/>
              <a:t> tensor you can call .backward() to compute the gradient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32385" y="5826125"/>
            <a:ext cx="12127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Let us build a simple NN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Tensorboard</a:t>
            </a:r>
            <a:endParaRPr lang="en-US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965200" y="1952625"/>
            <a:ext cx="10515600" cy="4105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Traking and visualization framework for:</a:t>
            </a:r>
            <a:endParaRPr lang="en-US" altLang="en-US"/>
          </a:p>
          <a:p>
            <a:pPr lvl="1"/>
            <a:r>
              <a:rPr lang="en-US" altLang="en-US"/>
              <a:t>Tracking scalars (loss, accuracy, etc...)</a:t>
            </a:r>
            <a:endParaRPr lang="en-US" altLang="en-US"/>
          </a:p>
          <a:p>
            <a:pPr lvl="1"/>
            <a:r>
              <a:rPr lang="en-US" altLang="en-US"/>
              <a:t>Traking histograms (weights, gradients, etc..)</a:t>
            </a:r>
            <a:endParaRPr lang="en-US" altLang="en-US"/>
          </a:p>
          <a:p>
            <a:pPr lvl="1"/>
            <a:r>
              <a:rPr lang="en-US" altLang="en-US"/>
              <a:t>Traking Computational Graphs</a:t>
            </a:r>
            <a:endParaRPr lang="en-US" altLang="en-US"/>
          </a:p>
          <a:p>
            <a:pPr lvl="1"/>
            <a:r>
              <a:rPr lang="en-US" altLang="en-US"/>
              <a:t>Displaying text, images, etc...</a:t>
            </a:r>
            <a:endParaRPr lang="en-US" altLang="en-US"/>
          </a:p>
          <a:p>
            <a:pPr lvl="0"/>
            <a:r>
              <a:rPr lang="en-US" altLang="en-US"/>
              <a:t>Part of the Tensorflow framework but can be used as standalone</a:t>
            </a:r>
            <a:endParaRPr lang="en-US" altLang="en-US"/>
          </a:p>
          <a:p>
            <a:pPr marL="0" lvl="0" indent="0">
              <a:buNone/>
            </a:pP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875"/>
            <a:ext cx="10515600" cy="1325563"/>
          </a:xfrm>
        </p:spPr>
        <p:txBody>
          <a:bodyPr/>
          <a:p>
            <a:r>
              <a:rPr lang="" altLang="en-US"/>
              <a:t>t</a:t>
            </a:r>
            <a:r>
              <a:rPr lang="en-US" altLang="en-US"/>
              <a:t>ensorboard</a:t>
            </a:r>
            <a:r>
              <a:rPr lang="" altLang="en-US"/>
              <a:t>X (tb wrapper)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" y="5384800"/>
            <a:ext cx="12090400" cy="643255"/>
          </a:xfrm>
        </p:spPr>
        <p:txBody>
          <a:bodyPr>
            <a:normAutofit fontScale="90000"/>
          </a:bodyPr>
          <a:p>
            <a:pPr marL="0" indent="0" algn="ctr">
              <a:buNone/>
            </a:pPr>
            <a:r>
              <a:rPr lang="en-US" altLang="en-US"/>
              <a:t>pip install tensorboardx tensorboard==1.13.0 tensorflow==1.13.1</a:t>
            </a:r>
            <a:endParaRPr lang="en-US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965200" y="1174750"/>
            <a:ext cx="10515600" cy="3972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writer = SummaryWriter()</a:t>
            </a:r>
            <a:endParaRPr lang="en-US" altLang="en-US"/>
          </a:p>
          <a:p>
            <a:r>
              <a:rPr lang="en-US" altLang="en-US"/>
              <a:t>writer.add_scalar(“&lt;name&gt;”, &lt;value&gt;, &lt;iter&gt;)</a:t>
            </a:r>
            <a:endParaRPr lang="en-US" altLang="en-US"/>
          </a:p>
          <a:p>
            <a:pPr lvl="1"/>
            <a:r>
              <a:rPr lang="en-US" altLang="en-US"/>
              <a:t>Log a scalar values (loss, accuracy, ...)</a:t>
            </a:r>
            <a:endParaRPr lang="en-US" altLang="en-US"/>
          </a:p>
          <a:p>
            <a:pPr lvl="0"/>
            <a:r>
              <a:rPr lang="en-US" altLang="en-US"/>
              <a:t>writer.add_image(“&lt;name&gt;”, &lt;value&gt;, &lt;iter&gt;)</a:t>
            </a:r>
            <a:endParaRPr lang="en-US" altLang="en-US"/>
          </a:p>
          <a:p>
            <a:pPr lvl="1"/>
            <a:r>
              <a:rPr lang="en-US" altLang="en-US" sz="2400"/>
              <a:t>Log an image (PIL, np.matrix, ...)</a:t>
            </a:r>
            <a:endParaRPr lang="en-US" altLang="en-US" sz="2400"/>
          </a:p>
          <a:p>
            <a:pPr lvl="0"/>
            <a:r>
              <a:rPr lang="en-US" altLang="en-US"/>
              <a:t>writer.add_histogram(“&lt;name&gt;”, &lt;value&gt;, &lt;iter&gt;)</a:t>
            </a:r>
            <a:endParaRPr lang="en-US" altLang="en-US"/>
          </a:p>
          <a:p>
            <a:pPr lvl="1"/>
            <a:r>
              <a:rPr lang="en-US" altLang="en-US" sz="2400"/>
              <a:t>Log an histogram(weights, gradients, etc...)</a:t>
            </a:r>
            <a:endParaRPr lang="en-US" altLang="en-US" sz="2400"/>
          </a:p>
          <a:p>
            <a:pPr lvl="0"/>
            <a:r>
              <a:rPr lang="en-US" altLang="en-US"/>
              <a:t>writer.add_audio</a:t>
            </a:r>
            <a:endParaRPr lang="en-US" altLang="en-US"/>
          </a:p>
          <a:p>
            <a:pPr lvl="0"/>
            <a:r>
              <a:rPr lang="en-US" altLang="en-US"/>
              <a:t>writer.add_text</a:t>
            </a:r>
            <a:endParaRPr lang="en-US" altLang="en-US"/>
          </a:p>
          <a:p>
            <a:pPr lvl="0"/>
            <a:r>
              <a:rPr lang="en-US" altLang="en-US"/>
              <a:t>....</a:t>
            </a:r>
            <a:endParaRPr lang="en-US" altLang="en-US"/>
          </a:p>
          <a:p>
            <a:pPr lvl="0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3175" y="6035675"/>
            <a:ext cx="12090400" cy="643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/>
              <a:t>Let us integrate it into our NN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What if I told you...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92095"/>
            <a:ext cx="10515600" cy="2640330"/>
          </a:xfrm>
        </p:spPr>
        <p:txBody>
          <a:bodyPr>
            <a:normAutofit lnSpcReduction="10000"/>
          </a:bodyPr>
          <a:p>
            <a:r>
              <a:rPr lang="en-US" altLang="en-US"/>
              <a:t>Training, testing and validation</a:t>
            </a:r>
            <a:endParaRPr lang="en-US" altLang="en-US"/>
          </a:p>
          <a:p>
            <a:r>
              <a:rPr lang="en-US" altLang="en-US"/>
              <a:t>Early stopping managing</a:t>
            </a:r>
            <a:endParaRPr lang="en-US" altLang="en-US"/>
          </a:p>
          <a:p>
            <a:r>
              <a:rPr lang="en-US" altLang="en-US"/>
              <a:t>Tensorboard logging</a:t>
            </a:r>
            <a:endParaRPr lang="en-US" altLang="en-US"/>
          </a:p>
          <a:p>
            <a:r>
              <a:rPr lang="en-US" altLang="en-US"/>
              <a:t>Checkpointing and retraining</a:t>
            </a:r>
            <a:endParaRPr lang="en-US" altLang="en-US"/>
          </a:p>
          <a:p>
            <a:r>
              <a:rPr lang="" altLang="en-US"/>
              <a:t>...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60680" y="1917065"/>
            <a:ext cx="10829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That exists a framework that does:</a:t>
            </a:r>
            <a:endParaRPr lang="en-US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-37465" y="5682615"/>
            <a:ext cx="12044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/>
              <a:t>With minimal coding required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pytorch-lightning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9565" y="2075815"/>
            <a:ext cx="10515600" cy="2705735"/>
          </a:xfrm>
        </p:spPr>
        <p:txBody>
          <a:bodyPr>
            <a:normAutofit/>
          </a:bodyPr>
          <a:p>
            <a:r>
              <a:rPr lang="en-US" altLang="en-US" sz="3200"/>
              <a:t>Define</a:t>
            </a:r>
            <a:endParaRPr lang="en-US" altLang="en-US" sz="3200"/>
          </a:p>
          <a:p>
            <a:pPr lvl="1"/>
            <a:r>
              <a:rPr lang="en-US" altLang="en-US" sz="2800"/>
              <a:t>Model</a:t>
            </a:r>
            <a:endParaRPr lang="en-US" altLang="en-US" sz="2800"/>
          </a:p>
          <a:p>
            <a:pPr lvl="1"/>
            <a:r>
              <a:rPr lang="en-US" altLang="en-US" sz="2800"/>
              <a:t>Dataset</a:t>
            </a:r>
            <a:endParaRPr lang="en-US" altLang="en-US" sz="2800"/>
          </a:p>
          <a:p>
            <a:pPr lvl="1"/>
            <a:r>
              <a:rPr lang="en-US" altLang="en-US" sz="2800"/>
              <a:t>Training/testing/validation step</a:t>
            </a:r>
            <a:endParaRPr lang="en-US" altLang="en-US" sz="2800"/>
          </a:p>
          <a:p>
            <a:pPr lvl="1"/>
            <a:endParaRPr lang="en-US" alt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66040" y="5235575"/>
            <a:ext cx="12060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/>
              <a:t>That's all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15875"/>
            <a:ext cx="10515600" cy="1325563"/>
          </a:xfrm>
        </p:spPr>
        <p:txBody>
          <a:bodyPr/>
          <a:p>
            <a:r>
              <a:rPr lang="en-US" altLang="en-US" sz="3600"/>
              <a:t>Quick Recap: SGD</a:t>
            </a:r>
            <a:endParaRPr lang="en-US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582295" y="1415415"/>
            <a:ext cx="112210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Most of the times we use SGD (Stochastic Gradient Descend) to train our ML models</a:t>
            </a:r>
            <a:endParaRPr lang="en-US" altLang="en-US" sz="2400"/>
          </a:p>
        </p:txBody>
      </p:sp>
      <p:sp>
        <p:nvSpPr>
          <p:cNvPr id="6" name="Rectangle 5"/>
          <p:cNvSpPr/>
          <p:nvPr/>
        </p:nvSpPr>
        <p:spPr>
          <a:xfrm>
            <a:off x="2103755" y="2651760"/>
            <a:ext cx="2395855" cy="210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rtlCol="0" anchor="t" anchorCtr="0"/>
          <a:p>
            <a:pPr algn="ctr"/>
            <a:r>
              <a:rPr lang="en-US" altLang="en-US" sz="3600"/>
              <a:t>f(x)</a:t>
            </a:r>
            <a:endParaRPr lang="en-US" altLang="en-US" sz="3600"/>
          </a:p>
        </p:txBody>
      </p:sp>
      <p:sp>
        <p:nvSpPr>
          <p:cNvPr id="7" name="Text Box 6"/>
          <p:cNvSpPr txBox="1"/>
          <p:nvPr/>
        </p:nvSpPr>
        <p:spPr>
          <a:xfrm>
            <a:off x="309245" y="3412490"/>
            <a:ext cx="535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X</a:t>
            </a:r>
            <a:endParaRPr lang="en-US" altLang="en-US" sz="3200"/>
          </a:p>
        </p:txBody>
      </p:sp>
      <p:sp>
        <p:nvSpPr>
          <p:cNvPr id="8" name="Text Box 7"/>
          <p:cNvSpPr txBox="1"/>
          <p:nvPr/>
        </p:nvSpPr>
        <p:spPr>
          <a:xfrm>
            <a:off x="5726430" y="3412490"/>
            <a:ext cx="422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Y</a:t>
            </a:r>
            <a:endParaRPr lang="en-US" altLang="en-US" sz="3200"/>
          </a:p>
        </p:txBody>
      </p:sp>
      <p:sp>
        <p:nvSpPr>
          <p:cNvPr id="9" name="Right Arrow 8"/>
          <p:cNvSpPr/>
          <p:nvPr/>
        </p:nvSpPr>
        <p:spPr>
          <a:xfrm>
            <a:off x="1090930" y="3533775"/>
            <a:ext cx="809625" cy="340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713605" y="3534410"/>
            <a:ext cx="793115" cy="340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72740" y="3874770"/>
            <a:ext cx="858520" cy="657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</a:t>
            </a:r>
            <a:endParaRPr lang="en-US" altLang="en-US" sz="2400"/>
          </a:p>
        </p:txBody>
      </p:sp>
      <p:sp>
        <p:nvSpPr>
          <p:cNvPr id="15" name="Rectangle 14"/>
          <p:cNvSpPr/>
          <p:nvPr/>
        </p:nvSpPr>
        <p:spPr>
          <a:xfrm>
            <a:off x="7247255" y="2648585"/>
            <a:ext cx="1878330" cy="210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/>
              <a:t>E(Y)</a:t>
            </a:r>
            <a:endParaRPr lang="en-US" altLang="en-US" sz="3200"/>
          </a:p>
        </p:txBody>
      </p:sp>
      <p:sp>
        <p:nvSpPr>
          <p:cNvPr id="17" name="Right Arrow 16"/>
          <p:cNvSpPr/>
          <p:nvPr/>
        </p:nvSpPr>
        <p:spPr>
          <a:xfrm>
            <a:off x="6303010" y="3533775"/>
            <a:ext cx="793115" cy="334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8420" y="3412490"/>
            <a:ext cx="1272540" cy="776605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9276080" y="3540125"/>
            <a:ext cx="793115" cy="334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765" y="5497195"/>
            <a:ext cx="1158240" cy="4622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80" y="5496560"/>
            <a:ext cx="480060" cy="4622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860" y="5267325"/>
            <a:ext cx="3759835" cy="856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 bldLvl="0" animBg="1"/>
      <p:bldP spid="9" grpId="0" bldLvl="0" animBg="1"/>
      <p:bldP spid="7" grpId="0"/>
      <p:bldP spid="10" grpId="0" bldLvl="0" animBg="1"/>
      <p:bldP spid="8" grpId="0"/>
      <p:bldP spid="17" grpId="0" bldLvl="0" animBg="1"/>
      <p:bldP spid="15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-44450"/>
            <a:ext cx="10515600" cy="1325563"/>
          </a:xfrm>
        </p:spPr>
        <p:txBody>
          <a:bodyPr/>
          <a:p>
            <a:r>
              <a:rPr altLang="en-US"/>
              <a:t>LightningModule </a:t>
            </a:r>
            <a:r>
              <a:rPr lang=""/>
              <a:t>interface</a:t>
            </a:r>
            <a:endParaRPr lang="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9565" y="977265"/>
            <a:ext cx="11679555" cy="4444365"/>
          </a:xfrm>
        </p:spPr>
        <p:txBody>
          <a:bodyPr>
            <a:normAutofit fontScale="80000"/>
          </a:bodyPr>
          <a:p>
            <a:r>
              <a:rPr lang="" altLang="en-US" sz="2800"/>
              <a:t>forward(self, x):</a:t>
            </a:r>
            <a:endParaRPr lang="" altLang="en-US" sz="2800"/>
          </a:p>
          <a:p>
            <a:pPr lvl="1"/>
            <a:r>
              <a:rPr lang="" altLang="en-US" sz="2400"/>
              <a:t>The forward logic (as in pytorch)</a:t>
            </a:r>
            <a:endParaRPr lang="" altLang="en-US" sz="2400"/>
          </a:p>
          <a:p>
            <a:pPr lvl="0"/>
            <a:r>
              <a:rPr lang="" altLang="en-US" sz="2800"/>
              <a:t>*_step(self, batch, batch_nb):</a:t>
            </a:r>
            <a:endParaRPr lang="" altLang="en-US" sz="2800"/>
          </a:p>
          <a:p>
            <a:pPr lvl="1"/>
            <a:r>
              <a:rPr lang="" altLang="en-US" sz="2400"/>
              <a:t>The *_step logic </a:t>
            </a:r>
            <a:endParaRPr lang="" altLang="en-US" sz="2400"/>
          </a:p>
          <a:p>
            <a:pPr lvl="0"/>
            <a:r>
              <a:rPr lang="" altLang="en-US" sz="2800"/>
              <a:t>*_end(self, outputs):</a:t>
            </a:r>
            <a:endParaRPr lang="" altLang="en-US" sz="2800"/>
          </a:p>
          <a:p>
            <a:pPr lvl="1"/>
            <a:r>
              <a:rPr lang="" altLang="en-US" sz="2400"/>
              <a:t>The * phase end logic</a:t>
            </a:r>
            <a:endParaRPr lang="" altLang="en-US" sz="2400"/>
          </a:p>
          <a:p>
            <a:pPr lvl="1"/>
            <a:r>
              <a:rPr lang="" altLang="en-US" sz="2400"/>
              <a:t>outputs are all the intermediate returns of the *_step function calls</a:t>
            </a:r>
            <a:endParaRPr lang="" altLang="en-US" sz="2400"/>
          </a:p>
          <a:p>
            <a:pPr lvl="0"/>
            <a:r>
              <a:rPr lang="" altLang="en-US" sz="2800"/>
              <a:t>*_loader(self):</a:t>
            </a:r>
            <a:endParaRPr lang="" altLang="en-US" sz="2800"/>
          </a:p>
          <a:p>
            <a:pPr lvl="1"/>
            <a:r>
              <a:rPr lang="" altLang="en-US" sz="2400"/>
              <a:t>Must returns the DataLoader for the * phase </a:t>
            </a:r>
            <a:endParaRPr lang="" altLang="en-US" sz="2400"/>
          </a:p>
          <a:p>
            <a:pPr lvl="0"/>
            <a:r>
              <a:rPr lang="" altLang="en-US" sz="2800"/>
              <a:t>configure_optimizers(self).</a:t>
            </a:r>
            <a:endParaRPr lang="" altLang="en-US" sz="2800"/>
          </a:p>
          <a:p>
            <a:pPr lvl="1"/>
            <a:r>
              <a:rPr lang="" altLang="en-US" sz="2400"/>
              <a:t>Must return a list of optimizer to use in training</a:t>
            </a:r>
            <a:endParaRPr lang="" altLang="en-US" sz="2400"/>
          </a:p>
          <a:p>
            <a:pPr lvl="0"/>
            <a:endParaRPr lang="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65405" y="5729605"/>
            <a:ext cx="12060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/>
              <a:t>Where * can be “train” “test” or “validation”</a:t>
            </a:r>
            <a:endParaRPr lang="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pytorch-lightning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35" y="1691005"/>
            <a:ext cx="11452860" cy="4322445"/>
          </a:xfrm>
        </p:spPr>
        <p:txBody>
          <a:bodyPr>
            <a:normAutofit/>
          </a:bodyPr>
          <a:p>
            <a:r>
              <a:rPr lang="" altLang="en-US" sz="2400"/>
              <a:t>The train_step() function must return a dictionary with the “loss” key</a:t>
            </a:r>
            <a:endParaRPr lang="" altLang="en-US" sz="2400"/>
          </a:p>
          <a:p>
            <a:r>
              <a:rPr lang="" altLang="en-US" sz="2400"/>
              <a:t>Every function that returns a dictionary with the key</a:t>
            </a:r>
            <a:endParaRPr lang="" altLang="en-US" sz="2400"/>
          </a:p>
          <a:p>
            <a:pPr lvl="1"/>
            <a:r>
              <a:rPr lang="" altLang="en-US" sz="2000"/>
              <a:t>log</a:t>
            </a:r>
            <a:endParaRPr lang="" altLang="en-US" sz="2000"/>
          </a:p>
          <a:p>
            <a:pPr lvl="2"/>
            <a:r>
              <a:rPr lang="" altLang="en-US" sz="1800"/>
              <a:t>every key gets logged in tensorboard as scalar</a:t>
            </a:r>
            <a:endParaRPr lang="" altLang="en-US" sz="1800"/>
          </a:p>
          <a:p>
            <a:pPr lvl="1"/>
            <a:r>
              <a:rPr lang="" altLang="en-US" sz="2000"/>
              <a:t>progress_bar</a:t>
            </a:r>
            <a:endParaRPr lang="" altLang="en-US" sz="2000"/>
          </a:p>
          <a:p>
            <a:pPr lvl="2"/>
            <a:r>
              <a:rPr lang="" altLang="en-US" sz="1800"/>
              <a:t>every key get prompted in the * phase progress bar</a:t>
            </a:r>
            <a:endParaRPr lang="" altLang="en-US" sz="1800"/>
          </a:p>
          <a:p>
            <a:r>
              <a:rPr lang="" altLang="en-US" sz="2400"/>
              <a:t>Training/Testing</a:t>
            </a:r>
            <a:endParaRPr lang="" altLang="en-US" sz="2400"/>
          </a:p>
          <a:p>
            <a:pPr lvl="1"/>
            <a:r>
              <a:rPr lang="" altLang="en-US" sz="2000"/>
              <a:t>Instanciate your model</a:t>
            </a:r>
            <a:endParaRPr lang="" altLang="en-US" sz="2000"/>
          </a:p>
          <a:p>
            <a:pPr lvl="1"/>
            <a:r>
              <a:rPr lang="" altLang="en-US" sz="2000"/>
              <a:t>Create a Trainer() object</a:t>
            </a:r>
            <a:endParaRPr lang="" altLang="en-US" sz="2000"/>
          </a:p>
          <a:p>
            <a:pPr lvl="1"/>
            <a:r>
              <a:rPr lang="" altLang="en-US" sz="2000"/>
              <a:t>trainer.fit(model)</a:t>
            </a:r>
            <a:endParaRPr lang="" altLang="en-US" sz="2000"/>
          </a:p>
          <a:p>
            <a:pPr lvl="1"/>
            <a:r>
              <a:rPr lang="" altLang="en-US" sz="2000"/>
              <a:t>trainer.test(model)</a:t>
            </a:r>
            <a:endParaRPr lang="" altLang="en-US" sz="2000"/>
          </a:p>
          <a:p>
            <a:endParaRPr lang="" altLang="en-US" sz="2000"/>
          </a:p>
        </p:txBody>
      </p:sp>
      <p:sp>
        <p:nvSpPr>
          <p:cNvPr id="7" name="Text Box 6"/>
          <p:cNvSpPr txBox="1"/>
          <p:nvPr/>
        </p:nvSpPr>
        <p:spPr>
          <a:xfrm>
            <a:off x="65405" y="6013450"/>
            <a:ext cx="12060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/>
              <a:t>Let us integrate our model in pytorch-lightning</a:t>
            </a:r>
            <a:endParaRPr lang="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Ray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5" y="1842135"/>
            <a:ext cx="11334750" cy="4351655"/>
          </a:xfrm>
        </p:spPr>
        <p:txBody>
          <a:bodyPr/>
          <a:p>
            <a:pPr marL="0" indent="0">
              <a:buNone/>
            </a:pPr>
            <a:r>
              <a:rPr lang="" altLang="en-US"/>
              <a:t>Ray is massive framework for scaling ML training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We are going to see just its “tune”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ray.tune is a framework for hyperparameters tuning at any scale (from a single computer to clusters of GPUs)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5405" y="6013450"/>
            <a:ext cx="12060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/>
              <a:t>Let us do an hyperparameter search with ray</a:t>
            </a:r>
            <a:endParaRPr lang="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95250"/>
            <a:ext cx="10515600" cy="1325563"/>
          </a:xfrm>
        </p:spPr>
        <p:txBody>
          <a:bodyPr/>
          <a:p>
            <a:r>
              <a:rPr lang="en-US" altLang="en-US" sz="3600"/>
              <a:t>Quick Recap: SGD</a:t>
            </a:r>
            <a:endParaRPr lang="en-US" altLang="en-US" sz="3600"/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3938270" y="2091690"/>
            <a:ext cx="0" cy="4357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1230630"/>
            <a:ext cx="4605020" cy="51371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059940" y="5850255"/>
            <a:ext cx="6647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74695" y="3700145"/>
            <a:ext cx="5556250" cy="244221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101840" y="3834765"/>
            <a:ext cx="171450" cy="186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7080" y="4304030"/>
            <a:ext cx="171450" cy="186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28915" y="4490085"/>
            <a:ext cx="171450" cy="186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28560" y="2890520"/>
            <a:ext cx="171450" cy="186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57110" y="5147310"/>
            <a:ext cx="171450" cy="186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43345" y="5147310"/>
            <a:ext cx="171450" cy="186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00365" y="3700145"/>
            <a:ext cx="171450" cy="186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00905" y="3233420"/>
            <a:ext cx="171450" cy="1860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75630" y="2372360"/>
            <a:ext cx="171450" cy="1860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00905" y="2558415"/>
            <a:ext cx="171450" cy="1860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56505" y="3834765"/>
            <a:ext cx="171450" cy="1860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04180" y="3076575"/>
            <a:ext cx="171450" cy="1860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71895" y="2704465"/>
            <a:ext cx="171450" cy="1860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73290" y="2186305"/>
            <a:ext cx="171450" cy="1860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29455" y="3886200"/>
            <a:ext cx="171450" cy="1860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71895" y="2091690"/>
            <a:ext cx="171450" cy="1860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101840" y="4589780"/>
            <a:ext cx="171450" cy="186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8201025" y="5905500"/>
            <a:ext cx="562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x</a:t>
            </a:r>
            <a:r>
              <a:rPr lang="en-US" altLang="en-US" sz="2400" baseline="-25000">
                <a:solidFill>
                  <a:schemeClr val="tx1"/>
                </a:solidFill>
                <a:uFillTx/>
              </a:rPr>
              <a:t>0</a:t>
            </a:r>
            <a:endParaRPr lang="en-US" altLang="en-US" sz="24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375660" y="2117090"/>
            <a:ext cx="562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x</a:t>
            </a:r>
            <a:r>
              <a:rPr lang="en-US" altLang="en-US" sz="2400" baseline="-25000">
                <a:solidFill>
                  <a:schemeClr val="tx1"/>
                </a:solidFill>
                <a:uFillTx/>
              </a:rPr>
              <a:t>1</a:t>
            </a:r>
            <a:endParaRPr lang="en-US" altLang="en-US" sz="24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 rot="20160000">
            <a:off x="2410460" y="2190115"/>
            <a:ext cx="6151880" cy="283972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95250"/>
            <a:ext cx="10515600" cy="1325563"/>
          </a:xfrm>
        </p:spPr>
        <p:txBody>
          <a:bodyPr/>
          <a:p>
            <a:r>
              <a:rPr lang="en-US" altLang="en-US" sz="3600"/>
              <a:t>Quick Recap: SGD</a:t>
            </a:r>
            <a:endParaRPr lang="en-US" altLang="en-US" sz="3600"/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822450" y="2903220"/>
            <a:ext cx="0" cy="2286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4850" y="4875530"/>
            <a:ext cx="3956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27480" y="3747135"/>
            <a:ext cx="3306445" cy="128143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05225" y="3818255"/>
            <a:ext cx="102235" cy="97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58465" y="4064000"/>
            <a:ext cx="102235" cy="97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37660" y="4161790"/>
            <a:ext cx="102235" cy="97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59225" y="3322320"/>
            <a:ext cx="102235" cy="97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56990" y="4506595"/>
            <a:ext cx="102235" cy="97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13430" y="4506595"/>
            <a:ext cx="102235" cy="97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39895" y="3747135"/>
            <a:ext cx="102235" cy="97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76475" y="3502660"/>
            <a:ext cx="102235" cy="977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56230" y="3050540"/>
            <a:ext cx="102235" cy="977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76475" y="3148330"/>
            <a:ext cx="102235" cy="977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87930" y="3818255"/>
            <a:ext cx="102235" cy="977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54630" y="3420110"/>
            <a:ext cx="102235" cy="977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11195" y="3224530"/>
            <a:ext cx="102235" cy="977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06825" y="2952750"/>
            <a:ext cx="102235" cy="977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174240" y="3844925"/>
            <a:ext cx="102235" cy="977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11195" y="2903220"/>
            <a:ext cx="102235" cy="977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05225" y="4213860"/>
            <a:ext cx="102235" cy="97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458710" y="2903220"/>
            <a:ext cx="0" cy="2286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41110" y="4875530"/>
            <a:ext cx="3956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4181475" y="4875530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0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1370965" y="2936875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9942195" y="4901565"/>
            <a:ext cx="38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</a:t>
            </a:r>
            <a:endParaRPr lang="en-US" altLang="en-US"/>
          </a:p>
        </p:txBody>
      </p:sp>
      <p:sp>
        <p:nvSpPr>
          <p:cNvPr id="51" name="Text Box 50"/>
          <p:cNvSpPr txBox="1"/>
          <p:nvPr/>
        </p:nvSpPr>
        <p:spPr>
          <a:xfrm>
            <a:off x="7113905" y="3033395"/>
            <a:ext cx="370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</a:t>
            </a:r>
            <a:endParaRPr lang="en-US" altLang="en-US"/>
          </a:p>
        </p:txBody>
      </p:sp>
      <p:sp>
        <p:nvSpPr>
          <p:cNvPr id="52" name="Oval 51"/>
          <p:cNvSpPr/>
          <p:nvPr/>
        </p:nvSpPr>
        <p:spPr>
          <a:xfrm>
            <a:off x="7630513" y="3420215"/>
            <a:ext cx="102021" cy="97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268730" y="3511550"/>
            <a:ext cx="3374390" cy="163068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116288" y="4064105"/>
            <a:ext cx="102021" cy="97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318895" y="2865120"/>
            <a:ext cx="3082925" cy="237553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649053" y="4826740"/>
            <a:ext cx="102021" cy="97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403985" y="2600960"/>
            <a:ext cx="2649220" cy="266763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261193" y="4408910"/>
            <a:ext cx="102021" cy="97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bldLvl="0" animBg="1"/>
      <p:bldP spid="56" grpId="0" bldLvl="0" animBg="1"/>
      <p:bldP spid="5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838200" y="889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/>
              <a:t>Quick Recap: SGD</a:t>
            </a:r>
            <a:endParaRPr lang="en-US" altLang="en-US" sz="3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2090" y="1441450"/>
            <a:ext cx="9228455" cy="4124960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1932023" y="2049250"/>
            <a:ext cx="102021" cy="97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01520" y="2125980"/>
            <a:ext cx="571500" cy="75057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572738" y="2876655"/>
            <a:ext cx="102021" cy="97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75255" y="2974340"/>
            <a:ext cx="571500" cy="75057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246473" y="3627225"/>
            <a:ext cx="102021" cy="97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10255" y="3733800"/>
            <a:ext cx="716915" cy="56197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26888" y="4253970"/>
            <a:ext cx="102021" cy="97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29405" y="4351655"/>
            <a:ext cx="783590" cy="44069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12713" y="4747365"/>
            <a:ext cx="102021" cy="97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-80010" y="5928360"/>
            <a:ext cx="1222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Wrong!</a:t>
            </a:r>
            <a:endParaRPr lang="en-US" altLang="en-US" sz="3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1" grpId="0" bldLvl="0" animBg="1"/>
      <p:bldP spid="13" grpId="0" bldLvl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3"/>
          <p:cNvSpPr>
            <a:spLocks noGrp="1"/>
          </p:cNvSpPr>
          <p:nvPr/>
        </p:nvSpPr>
        <p:spPr>
          <a:xfrm>
            <a:off x="838200" y="889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/>
              <a:t>Quick Recap: SGD</a:t>
            </a:r>
            <a:endParaRPr lang="en-US" altLang="en-US" sz="360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870" y="1614805"/>
            <a:ext cx="9210675" cy="4030345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1982188" y="2206095"/>
            <a:ext cx="102021" cy="97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084705" y="5220970"/>
            <a:ext cx="572770" cy="571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075533" y="5174720"/>
            <a:ext cx="102021" cy="9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10025380" y="5343525"/>
            <a:ext cx="721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k</a:t>
            </a:r>
            <a:endParaRPr lang="en-US" altLang="en-US" sz="3600"/>
          </a:p>
        </p:txBody>
      </p:sp>
      <p:cxnSp>
        <p:nvCxnSpPr>
          <p:cNvPr id="32" name="Straight Arrow Connector 31"/>
          <p:cNvCxnSpPr>
            <a:stCxn id="27" idx="2"/>
          </p:cNvCxnSpPr>
          <p:nvPr/>
        </p:nvCxnSpPr>
        <p:spPr>
          <a:xfrm flipH="1" flipV="1">
            <a:off x="6104890" y="647700"/>
            <a:ext cx="635" cy="4997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5586095" y="824865"/>
            <a:ext cx="721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E</a:t>
            </a:r>
            <a:endParaRPr lang="en-US" altLang="en-US" sz="3600"/>
          </a:p>
        </p:txBody>
      </p:sp>
      <p:sp>
        <p:nvSpPr>
          <p:cNvPr id="34" name="Oval 33"/>
          <p:cNvSpPr/>
          <p:nvPr/>
        </p:nvSpPr>
        <p:spPr>
          <a:xfrm>
            <a:off x="2554958" y="5175355"/>
            <a:ext cx="102021" cy="9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554958" y="2973810"/>
            <a:ext cx="102021" cy="97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676525" y="5226685"/>
            <a:ext cx="572770" cy="571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64558" y="5181070"/>
            <a:ext cx="102021" cy="9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64558" y="3676120"/>
            <a:ext cx="102021" cy="97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302635" y="5231130"/>
            <a:ext cx="572770" cy="571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875123" y="5185515"/>
            <a:ext cx="102021" cy="9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75123" y="4321915"/>
            <a:ext cx="102021" cy="97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53808" y="2206095"/>
            <a:ext cx="102021" cy="976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044283" y="2973810"/>
            <a:ext cx="102021" cy="976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053808" y="3676120"/>
            <a:ext cx="102021" cy="976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53808" y="4321915"/>
            <a:ext cx="102021" cy="976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bldLvl="0" animBg="1"/>
      <p:bldP spid="35" grpId="0" animBg="1"/>
      <p:bldP spid="37" grpId="0" bldLvl="0" animBg="1"/>
      <p:bldP spid="38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 altLang="en-US" sz="3600"/>
              <a:t>Quick Recap: SGD</a:t>
            </a:r>
            <a:endParaRPr lang="en-US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413385" y="1278255"/>
            <a:ext cx="1130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You are computing a </a:t>
            </a:r>
            <a:r>
              <a:rPr lang="en-US" altLang="en-US" sz="3200" b="1"/>
              <a:t>gradient</a:t>
            </a:r>
            <a:endParaRPr lang="en-US" altLang="en-US" sz="3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0320" y="2230755"/>
            <a:ext cx="2146935" cy="551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05" y="3129915"/>
            <a:ext cx="2089150" cy="534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435" y="4026535"/>
            <a:ext cx="4532630" cy="654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140" y="4824095"/>
            <a:ext cx="2605405" cy="70612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085965" y="2230755"/>
            <a:ext cx="111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OK!</a:t>
            </a:r>
            <a:endParaRPr lang="en-US" altLang="en-US" sz="3600"/>
          </a:p>
        </p:txBody>
      </p:sp>
      <p:sp>
        <p:nvSpPr>
          <p:cNvPr id="12" name="Text Box 11"/>
          <p:cNvSpPr txBox="1"/>
          <p:nvPr/>
        </p:nvSpPr>
        <p:spPr>
          <a:xfrm>
            <a:off x="7085965" y="3129915"/>
            <a:ext cx="4629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Sounds fair!</a:t>
            </a:r>
            <a:endParaRPr lang="en-US" altLang="en-US" sz="3600"/>
          </a:p>
        </p:txBody>
      </p:sp>
      <p:sp>
        <p:nvSpPr>
          <p:cNvPr id="13" name="Text Box 12"/>
          <p:cNvSpPr txBox="1"/>
          <p:nvPr/>
        </p:nvSpPr>
        <p:spPr>
          <a:xfrm>
            <a:off x="7085965" y="4026535"/>
            <a:ext cx="3448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Of course!</a:t>
            </a:r>
            <a:endParaRPr lang="en-US" altLang="en-US" sz="36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395" y="5838825"/>
            <a:ext cx="4398010" cy="68643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7070090" y="4887595"/>
            <a:ext cx="3918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No problem!</a:t>
            </a:r>
            <a:endParaRPr lang="en-US" altLang="en-US" sz="3600"/>
          </a:p>
        </p:txBody>
      </p:sp>
      <p:sp>
        <p:nvSpPr>
          <p:cNvPr id="16" name="Text Box 15"/>
          <p:cNvSpPr txBox="1"/>
          <p:nvPr/>
        </p:nvSpPr>
        <p:spPr>
          <a:xfrm>
            <a:off x="7070090" y="5803900"/>
            <a:ext cx="4743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Never forget this!</a:t>
            </a:r>
            <a:endParaRPr lang="en-US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 altLang="en-US" sz="3600"/>
              <a:t>Quick Recap: SGD</a:t>
            </a:r>
            <a:endParaRPr lang="en-US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413385" y="1278255"/>
            <a:ext cx="1130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You are computing a </a:t>
            </a:r>
            <a:r>
              <a:rPr lang="en-US" altLang="en-US" sz="3200" b="1"/>
              <a:t>gradient</a:t>
            </a:r>
            <a:endParaRPr lang="en-US" altLang="en-US" sz="32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2230" y="2036445"/>
            <a:ext cx="6987540" cy="581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180" y="2942590"/>
            <a:ext cx="2708275" cy="504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980" y="3561715"/>
            <a:ext cx="6924675" cy="580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390" y="4560570"/>
            <a:ext cx="5189220" cy="2163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4464</Words>
  <Application>WPS Presentation</Application>
  <PresentationFormat>Widescreen</PresentationFormat>
  <Paragraphs>412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SimSun</vt:lpstr>
      <vt:lpstr>Wingdings</vt:lpstr>
      <vt:lpstr>DejaVu Sans</vt:lpstr>
      <vt:lpstr>Calibri Light</vt:lpstr>
      <vt:lpstr>Calibri</vt:lpstr>
      <vt:lpstr>微软雅黑</vt:lpstr>
      <vt:lpstr>Monospace</vt:lpstr>
      <vt:lpstr>Arial Unicode MS</vt:lpstr>
      <vt:lpstr>Standard Symbols PS</vt:lpstr>
      <vt:lpstr>DejaVuSansMono Nerd Font</vt:lpstr>
      <vt:lpstr>Office Theme</vt:lpstr>
      <vt:lpstr>How to debug your Neural Network</vt:lpstr>
      <vt:lpstr>Quick Recap: ML</vt:lpstr>
      <vt:lpstr>Quick Recap: SGD</vt:lpstr>
      <vt:lpstr>Quick Recap: SGD</vt:lpstr>
      <vt:lpstr>Quick Recap: SGD</vt:lpstr>
      <vt:lpstr>PowerPoint 演示文稿</vt:lpstr>
      <vt:lpstr>PowerPoint 演示文稿</vt:lpstr>
      <vt:lpstr>Quick Recap: SGD</vt:lpstr>
      <vt:lpstr>Quick Recap: SGD</vt:lpstr>
      <vt:lpstr>What is actually going on?</vt:lpstr>
      <vt:lpstr>Why is stochastic?</vt:lpstr>
      <vt:lpstr>Artificial Neural Networks: Topological view</vt:lpstr>
      <vt:lpstr>Artificial Neural Networks: Mathematical View</vt:lpstr>
      <vt:lpstr>NN Architectures can be wild!</vt:lpstr>
      <vt:lpstr>NN Architectures can be wild!</vt:lpstr>
      <vt:lpstr>Do I need to compute the gradients by hand?</vt:lpstr>
      <vt:lpstr>Computational Graphs</vt:lpstr>
      <vt:lpstr>Computational Graphs</vt:lpstr>
      <vt:lpstr>Computational Graphs</vt:lpstr>
      <vt:lpstr>Pytorch</vt:lpstr>
      <vt:lpstr>Pytorch: torch.nn.Module</vt:lpstr>
      <vt:lpstr>Pytorch: torch.nn.Sequential</vt:lpstr>
      <vt:lpstr>Pytorch: torch.utils.data.Dataset</vt:lpstr>
      <vt:lpstr>Pytorch: torch.utils.data.DataLoader</vt:lpstr>
      <vt:lpstr>Pytorch: Other useful stuff</vt:lpstr>
      <vt:lpstr>Tensorboard</vt:lpstr>
      <vt:lpstr>Tensorboard</vt:lpstr>
      <vt:lpstr>What if I told you...</vt:lpstr>
      <vt:lpstr>pytorch-lightning</vt:lpstr>
      <vt:lpstr>pytorch-lightning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federico</dc:creator>
  <cp:lastModifiedBy>federico</cp:lastModifiedBy>
  <cp:revision>119</cp:revision>
  <dcterms:created xsi:type="dcterms:W3CDTF">2019-12-01T19:04:14Z</dcterms:created>
  <dcterms:modified xsi:type="dcterms:W3CDTF">2019-12-01T19:04:14Z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