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7" r:id="rId7"/>
    <p:sldId id="265" r:id="rId8"/>
    <p:sldId id="263" r:id="rId9"/>
    <p:sldId id="272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Tecniche di attacco avanzate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55" y="3815715"/>
            <a:ext cx="11489690" cy="1655445"/>
          </a:xfrm>
        </p:spPr>
        <p:txBody>
          <a:bodyPr/>
          <a:p>
            <a:r>
              <a:rPr lang="en-US" altLang="en-US" sz="2800"/>
              <a:t>Return Oriented Programming (ROP) e Return to Libc (ret2libc)</a:t>
            </a:r>
            <a:endParaRPr lang="en-US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GOT e PLT (</a:t>
            </a:r>
            <a:r>
              <a:rPr lang="en-US" altLang="en-US" sz="3600"/>
              <a:t>Esempio</a:t>
            </a:r>
            <a:r>
              <a:rPr lang="en-US" sz="3600"/>
              <a:t>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9334500" cy="100774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5950585" y="2157730"/>
            <a:ext cx="2250440" cy="2781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1725"/>
            <a:ext cx="10067925" cy="2167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1285" y="4535805"/>
            <a:ext cx="1421765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GOT e PLT (</a:t>
            </a:r>
            <a:r>
              <a:rPr lang="en-US" altLang="en-US" sz="3600"/>
              <a:t>Esempio cont.</a:t>
            </a:r>
            <a:r>
              <a:rPr lang="en-US" sz="3600"/>
              <a:t>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03400"/>
            <a:ext cx="10834370" cy="40443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7420" y="1845310"/>
            <a:ext cx="166243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9565" y="1845310"/>
            <a:ext cx="826135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00245" y="2486025"/>
            <a:ext cx="2176145" cy="2076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17420" y="3169920"/>
            <a:ext cx="1791335" cy="2070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Attacco: Code Reuse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9125" y="1838325"/>
            <a:ext cx="10953750" cy="4777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Famiglia di attacchi in cui viene riusato il codice già a dispozione nelle sezioni esegubili della memoria</a:t>
            </a:r>
            <a:endParaRPr lang="en-US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Il più semplice di questa famiglia di attacchi è l'attacco basato su ROP-Chains</a:t>
            </a:r>
            <a:endParaRPr lang="en-US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Per eseguire una ROP-Chain è necessario controllare sia RIP che il contenuto della pila (ad esempio con un Buffer Overflow)</a:t>
            </a:r>
            <a:endParaRPr lang="en-US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Con una ROP-Chain si costruisce una catena di indirizzi di istruzioni eseguite da delle RET in modo da controllare arbitrariamente il flusso di esecuzione di un binario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Attacco: ROP-Chain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564005"/>
            <a:ext cx="11007090" cy="9772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/>
              <a:t>Un </a:t>
            </a:r>
            <a:r>
              <a:rPr lang="en-US" altLang="en-US" i="1"/>
              <a:t>gadget </a:t>
            </a:r>
            <a:r>
              <a:rPr lang="en-US" altLang="en-US"/>
              <a:t>è un insieme di istruzioni (già presenti in un segmento esegubile di memoria) nella forma “istruzioni, ret”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51230" y="280797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INST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51230" y="333629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INST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951230" y="386461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51230" y="439293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437880" y="318008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POP %RAX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437880" y="370840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POP %RBX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437880" y="423672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982335" y="318008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POP %RDI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5982335" y="370840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</a:t>
            </a:r>
            <a:endParaRPr lang="en-US" altLang="en-US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690880" y="5365750"/>
            <a:ext cx="11007090" cy="97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Una ROP-Chain è una catena di gadget, precedunti dagli argomenti di ogni gadget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Attacco: ROP-Chain</a:t>
            </a:r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392555" y="1826260"/>
            <a:ext cx="1677670" cy="1584960"/>
            <a:chOff x="2193" y="2876"/>
            <a:chExt cx="2642" cy="2496"/>
          </a:xfrm>
        </p:grpSpPr>
        <p:sp>
          <p:nvSpPr>
            <p:cNvPr id="12" name="Rectangle 11"/>
            <p:cNvSpPr/>
            <p:nvPr/>
          </p:nvSpPr>
          <p:spPr>
            <a:xfrm>
              <a:off x="2193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POP %RAX</a:t>
              </a:r>
              <a:endParaRPr lang="en-US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3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93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78780" y="1826260"/>
            <a:ext cx="1677670" cy="1584960"/>
            <a:chOff x="8628" y="2876"/>
            <a:chExt cx="2642" cy="2496"/>
          </a:xfrm>
        </p:grpSpPr>
        <p:sp>
          <p:nvSpPr>
            <p:cNvPr id="5" name="Rectangle 4"/>
            <p:cNvSpPr/>
            <p:nvPr/>
          </p:nvSpPr>
          <p:spPr>
            <a:xfrm>
              <a:off x="8628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POP %RBX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28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8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0xdeadd0d0</a:t>
              </a:r>
              <a:endParaRPr lang="en-US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64370" y="1826260"/>
            <a:ext cx="1677670" cy="1584960"/>
            <a:chOff x="15062" y="2876"/>
            <a:chExt cx="2642" cy="2496"/>
          </a:xfrm>
        </p:grpSpPr>
        <p:sp>
          <p:nvSpPr>
            <p:cNvPr id="10" name="Rectangle 9"/>
            <p:cNvSpPr/>
            <p:nvPr/>
          </p:nvSpPr>
          <p:spPr>
            <a:xfrm>
              <a:off x="15062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ADD %RAX, %RBX</a:t>
              </a:r>
              <a:endParaRPr lang="en-US" alt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62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062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0xfeedd0d0</a:t>
              </a:r>
              <a:endParaRPr lang="en-US" alt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79805" y="4922520"/>
            <a:ext cx="9608820" cy="619760"/>
            <a:chOff x="1543" y="7302"/>
            <a:chExt cx="15132" cy="976"/>
          </a:xfrm>
        </p:grpSpPr>
        <p:sp>
          <p:nvSpPr>
            <p:cNvPr id="16" name="Rectangle 15"/>
            <p:cNvSpPr/>
            <p:nvPr/>
          </p:nvSpPr>
          <p:spPr>
            <a:xfrm>
              <a:off x="154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.....</a:t>
              </a:r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5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0xfeedd0d0</a:t>
              </a:r>
              <a:endParaRPr lang="en-US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87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09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0xdeadd0d0</a:t>
              </a:r>
              <a:endParaRPr lang="en-US" alt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1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15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83090" y="5640070"/>
            <a:ext cx="709930" cy="949325"/>
            <a:chOff x="14934" y="8432"/>
            <a:chExt cx="1118" cy="1495"/>
          </a:xfrm>
        </p:grpSpPr>
        <p:sp>
          <p:nvSpPr>
            <p:cNvPr id="23" name="Up Arrow 2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1620" y="5640070"/>
            <a:ext cx="709930" cy="949325"/>
            <a:chOff x="14934" y="8432"/>
            <a:chExt cx="1118" cy="1495"/>
          </a:xfrm>
        </p:grpSpPr>
        <p:sp>
          <p:nvSpPr>
            <p:cNvPr id="27" name="Up Arrow 26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80150" y="5640070"/>
            <a:ext cx="709930" cy="949325"/>
            <a:chOff x="14934" y="8432"/>
            <a:chExt cx="1118" cy="1495"/>
          </a:xfrm>
        </p:grpSpPr>
        <p:sp>
          <p:nvSpPr>
            <p:cNvPr id="30" name="Up Arrow 29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78045" y="5640070"/>
            <a:ext cx="709930" cy="949325"/>
            <a:chOff x="14934" y="8432"/>
            <a:chExt cx="1118" cy="1495"/>
          </a:xfrm>
        </p:grpSpPr>
        <p:sp>
          <p:nvSpPr>
            <p:cNvPr id="33" name="Up Arrow 3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77210" y="5640070"/>
            <a:ext cx="709930" cy="949325"/>
            <a:chOff x="14934" y="8432"/>
            <a:chExt cx="1118" cy="1495"/>
          </a:xfrm>
        </p:grpSpPr>
        <p:sp>
          <p:nvSpPr>
            <p:cNvPr id="36" name="Up Arrow 35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3200" y="2434590"/>
            <a:ext cx="1068070" cy="368300"/>
            <a:chOff x="152" y="3046"/>
            <a:chExt cx="1682" cy="580"/>
          </a:xfrm>
        </p:grpSpPr>
        <p:sp>
          <p:nvSpPr>
            <p:cNvPr id="38" name="Right Arrow 37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3200" y="2962910"/>
            <a:ext cx="1068070" cy="368300"/>
            <a:chOff x="152" y="3046"/>
            <a:chExt cx="1682" cy="580"/>
          </a:xfrm>
        </p:grpSpPr>
        <p:sp>
          <p:nvSpPr>
            <p:cNvPr id="42" name="Right Arrow 41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9905" y="2434590"/>
            <a:ext cx="1068070" cy="368300"/>
            <a:chOff x="152" y="3046"/>
            <a:chExt cx="1682" cy="580"/>
          </a:xfrm>
        </p:grpSpPr>
        <p:sp>
          <p:nvSpPr>
            <p:cNvPr id="45" name="Right Arrow 44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19905" y="2962910"/>
            <a:ext cx="1068070" cy="368300"/>
            <a:chOff x="152" y="3046"/>
            <a:chExt cx="1682" cy="580"/>
          </a:xfrm>
        </p:grpSpPr>
        <p:sp>
          <p:nvSpPr>
            <p:cNvPr id="48" name="Right Arrow 47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14385" y="2435225"/>
            <a:ext cx="1068070" cy="368300"/>
            <a:chOff x="152" y="3046"/>
            <a:chExt cx="1682" cy="580"/>
          </a:xfrm>
        </p:grpSpPr>
        <p:sp>
          <p:nvSpPr>
            <p:cNvPr id="51" name="Right Arrow 50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14385" y="2962910"/>
            <a:ext cx="1068070" cy="368300"/>
            <a:chOff x="152" y="3046"/>
            <a:chExt cx="1682" cy="580"/>
          </a:xfrm>
        </p:grpSpPr>
        <p:sp>
          <p:nvSpPr>
            <p:cNvPr id="54" name="Right Arrow 53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34690" y="3797300"/>
            <a:ext cx="1250950" cy="787400"/>
            <a:chOff x="5094" y="5980"/>
            <a:chExt cx="1970" cy="1240"/>
          </a:xfrm>
        </p:grpSpPr>
        <p:sp>
          <p:nvSpPr>
            <p:cNvPr id="63" name="Rectangle 62"/>
            <p:cNvSpPr/>
            <p:nvPr/>
          </p:nvSpPr>
          <p:spPr>
            <a:xfrm>
              <a:off x="5094" y="5980"/>
              <a:ext cx="1971" cy="6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RAX</a:t>
              </a:r>
              <a:endParaRPr lang="en-US" alt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94" y="6600"/>
              <a:ext cx="1971" cy="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86275" y="3797300"/>
            <a:ext cx="1250950" cy="787400"/>
            <a:chOff x="7065" y="5980"/>
            <a:chExt cx="1970" cy="1240"/>
          </a:xfrm>
        </p:grpSpPr>
        <p:sp>
          <p:nvSpPr>
            <p:cNvPr id="65" name="Rectangle 64"/>
            <p:cNvSpPr/>
            <p:nvPr/>
          </p:nvSpPr>
          <p:spPr>
            <a:xfrm>
              <a:off x="7065" y="5980"/>
              <a:ext cx="1971" cy="6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RBX</a:t>
              </a:r>
              <a:endParaRPr lang="en-US" alt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65" y="6600"/>
              <a:ext cx="1971" cy="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75105" y="5640070"/>
            <a:ext cx="709930" cy="949325"/>
            <a:chOff x="14934" y="8432"/>
            <a:chExt cx="1118" cy="1495"/>
          </a:xfrm>
        </p:grpSpPr>
        <p:sp>
          <p:nvSpPr>
            <p:cNvPr id="70" name="Up Arrow 69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3234690" y="4191000"/>
            <a:ext cx="125158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Attacco: </a:t>
            </a:r>
            <a:r>
              <a:rPr lang="en-US" altLang="en-US"/>
              <a:t>ret2libc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1251585"/>
          </a:xfrm>
        </p:spPr>
        <p:txBody>
          <a:bodyPr/>
          <a:p>
            <a:pPr marL="0" indent="0">
              <a:buNone/>
            </a:pPr>
            <a:r>
              <a:rPr lang="en-US" altLang="en-US"/>
              <a:t>Possiamo fare cose più interessanti che sommare 2 e 3 con le ROP. Come ad esempio chiamare funzioni di libc.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3075305"/>
            <a:ext cx="9375140" cy="100266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4608195"/>
            <a:ext cx="105156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In linux %RDI è il registro usato per passare il primo argomento alle funzioni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Attacco: </a:t>
            </a:r>
            <a:r>
              <a:rPr lang="en-US" altLang="en-US"/>
              <a:t>ret2libc</a:t>
            </a:r>
            <a:endParaRPr lang="en-US" alt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392555" y="1826260"/>
            <a:ext cx="1677670" cy="1584960"/>
            <a:chOff x="2193" y="2876"/>
            <a:chExt cx="2642" cy="2496"/>
          </a:xfrm>
        </p:grpSpPr>
        <p:sp>
          <p:nvSpPr>
            <p:cNvPr id="12" name="Rectangle 11"/>
            <p:cNvSpPr/>
            <p:nvPr/>
          </p:nvSpPr>
          <p:spPr>
            <a:xfrm>
              <a:off x="2193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POP %RDI</a:t>
              </a:r>
              <a:endParaRPr lang="en-US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3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93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78780" y="1826260"/>
            <a:ext cx="1677670" cy="1584960"/>
            <a:chOff x="8628" y="2876"/>
            <a:chExt cx="2642" cy="2496"/>
          </a:xfrm>
        </p:grpSpPr>
        <p:sp>
          <p:nvSpPr>
            <p:cNvPr id="5" name="Rectangle 4"/>
            <p:cNvSpPr/>
            <p:nvPr/>
          </p:nvSpPr>
          <p:spPr>
            <a:xfrm>
              <a:off x="8628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.....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28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8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system@libc</a:t>
              </a:r>
              <a:endParaRPr lang="en-US" alt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79805" y="4922520"/>
            <a:ext cx="9608820" cy="619760"/>
            <a:chOff x="1543" y="7302"/>
            <a:chExt cx="15132" cy="976"/>
          </a:xfrm>
        </p:grpSpPr>
        <p:sp>
          <p:nvSpPr>
            <p:cNvPr id="16" name="Rectangle 15"/>
            <p:cNvSpPr/>
            <p:nvPr/>
          </p:nvSpPr>
          <p:spPr>
            <a:xfrm>
              <a:off x="154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.....</a:t>
              </a:r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5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87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09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system@libc</a:t>
              </a:r>
              <a:endParaRPr lang="en-US" alt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1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*/bin/sh</a:t>
              </a:r>
              <a:endParaRPr lang="en-US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15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83090" y="5640070"/>
            <a:ext cx="709930" cy="949325"/>
            <a:chOff x="14934" y="8432"/>
            <a:chExt cx="1118" cy="1495"/>
          </a:xfrm>
        </p:grpSpPr>
        <p:sp>
          <p:nvSpPr>
            <p:cNvPr id="23" name="Up Arrow 2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1620" y="5640070"/>
            <a:ext cx="709930" cy="949325"/>
            <a:chOff x="14934" y="8432"/>
            <a:chExt cx="1118" cy="1495"/>
          </a:xfrm>
        </p:grpSpPr>
        <p:sp>
          <p:nvSpPr>
            <p:cNvPr id="27" name="Up Arrow 26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80150" y="5640070"/>
            <a:ext cx="709930" cy="949325"/>
            <a:chOff x="14934" y="8432"/>
            <a:chExt cx="1118" cy="1495"/>
          </a:xfrm>
        </p:grpSpPr>
        <p:sp>
          <p:nvSpPr>
            <p:cNvPr id="30" name="Up Arrow 29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78045" y="5640070"/>
            <a:ext cx="709930" cy="949325"/>
            <a:chOff x="14934" y="8432"/>
            <a:chExt cx="1118" cy="1495"/>
          </a:xfrm>
        </p:grpSpPr>
        <p:sp>
          <p:nvSpPr>
            <p:cNvPr id="33" name="Up Arrow 3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3200" y="2434590"/>
            <a:ext cx="1068070" cy="368300"/>
            <a:chOff x="152" y="3046"/>
            <a:chExt cx="1682" cy="580"/>
          </a:xfrm>
        </p:grpSpPr>
        <p:sp>
          <p:nvSpPr>
            <p:cNvPr id="38" name="Right Arrow 37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3200" y="2962910"/>
            <a:ext cx="1068070" cy="368300"/>
            <a:chOff x="152" y="3046"/>
            <a:chExt cx="1682" cy="580"/>
          </a:xfrm>
        </p:grpSpPr>
        <p:sp>
          <p:nvSpPr>
            <p:cNvPr id="42" name="Right Arrow 41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9905" y="2434590"/>
            <a:ext cx="1068070" cy="368300"/>
            <a:chOff x="152" y="3046"/>
            <a:chExt cx="1682" cy="580"/>
          </a:xfrm>
        </p:grpSpPr>
        <p:sp>
          <p:nvSpPr>
            <p:cNvPr id="45" name="Right Arrow 44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34690" y="3797300"/>
            <a:ext cx="1250950" cy="787400"/>
            <a:chOff x="5094" y="5980"/>
            <a:chExt cx="1970" cy="1240"/>
          </a:xfrm>
        </p:grpSpPr>
        <p:sp>
          <p:nvSpPr>
            <p:cNvPr id="63" name="Rectangle 62"/>
            <p:cNvSpPr/>
            <p:nvPr/>
          </p:nvSpPr>
          <p:spPr>
            <a:xfrm>
              <a:off x="5094" y="5980"/>
              <a:ext cx="1971" cy="6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RDI</a:t>
              </a:r>
              <a:endParaRPr lang="en-US" alt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94" y="6600"/>
              <a:ext cx="1971" cy="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*/bin/sh</a:t>
              </a:r>
              <a:endParaRPr lang="en-US" alt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699500" y="2354580"/>
            <a:ext cx="149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effectLst/>
              </a:rPr>
              <a:t>pwned</a:t>
            </a:r>
            <a:endParaRPr lang="en-US" altLang="en-US" sz="240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Risolviamo un po' di esercizi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checksec primo esercizio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checksec secondo esercizio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4921885"/>
            <a:ext cx="6430645" cy="149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2313305"/>
            <a:ext cx="6449695" cy="1492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lang="en-US" altLang="en-US"/>
              <a:t>Recap: Prologo chiamata funzione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58505" y="150050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call $func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825230" y="196024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push $next_instr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825230" y="242062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jmp $func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358505" y="348424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push $rbp</a:t>
            </a:r>
            <a:endParaRPr lang="en-US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8358505" y="399224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mov $rbp, $rsp</a:t>
            </a:r>
            <a:endParaRPr lang="en-US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8358505" y="446405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sub $rsp, $dim</a:t>
            </a:r>
            <a:endParaRPr lang="en-US" altLang="en-US" sz="2400"/>
          </a:p>
        </p:txBody>
      </p:sp>
      <p:sp>
        <p:nvSpPr>
          <p:cNvPr id="11" name="Right Arrow 10"/>
          <p:cNvSpPr/>
          <p:nvPr/>
        </p:nvSpPr>
        <p:spPr>
          <a:xfrm>
            <a:off x="7383145" y="157670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17" name="Right Arrow 16"/>
          <p:cNvSpPr/>
          <p:nvPr/>
        </p:nvSpPr>
        <p:spPr>
          <a:xfrm>
            <a:off x="8079105" y="203708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79105" y="249682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83145" y="356044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383145" y="406908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3145" y="454025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0">
            <a:off x="158750" y="5081905"/>
            <a:ext cx="1375410" cy="368300"/>
            <a:chOff x="250" y="8003"/>
            <a:chExt cx="2166" cy="580"/>
          </a:xfrm>
        </p:grpSpPr>
        <p:sp>
          <p:nvSpPr>
            <p:cNvPr id="13" name="Right Arrow 12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RETURN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8387080" y="2959735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grpSp>
        <p:nvGrpSpPr>
          <p:cNvPr id="25" name="Group 24"/>
          <p:cNvGrpSpPr/>
          <p:nvPr/>
        </p:nvGrpSpPr>
        <p:grpSpPr>
          <a:xfrm rot="0">
            <a:off x="158750" y="4401820"/>
            <a:ext cx="1375410" cy="368300"/>
            <a:chOff x="250" y="8003"/>
            <a:chExt cx="2166" cy="580"/>
          </a:xfrm>
        </p:grpSpPr>
        <p:sp>
          <p:nvSpPr>
            <p:cNvPr id="26" name="Right Arrow 25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8750" y="5761990"/>
            <a:ext cx="1375410" cy="368300"/>
            <a:chOff x="250" y="8003"/>
            <a:chExt cx="2166" cy="580"/>
          </a:xfrm>
        </p:grpSpPr>
        <p:sp>
          <p:nvSpPr>
            <p:cNvPr id="41" name="Right Arrow 40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6" name="Text Box 45"/>
          <p:cNvSpPr txBox="1"/>
          <p:nvPr/>
        </p:nvSpPr>
        <p:spPr>
          <a:xfrm>
            <a:off x="8387080" y="4926330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sp>
        <p:nvSpPr>
          <p:cNvPr id="3" name="Rectangles 2"/>
          <p:cNvSpPr/>
          <p:nvPr/>
        </p:nvSpPr>
        <p:spPr>
          <a:xfrm>
            <a:off x="1595120" y="4251325"/>
            <a:ext cx="2853690" cy="1355090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1" grpId="0" bldLvl="0" animBg="1"/>
      <p:bldP spid="18" grpId="0" bldLvl="0" animBg="1"/>
      <p:bldP spid="17" grpId="1" bldLvl="0" animBg="1"/>
      <p:bldP spid="19" grpId="0" bldLvl="0" animBg="1"/>
      <p:bldP spid="18" grpId="1" bldLvl="0" animBg="1"/>
      <p:bldP spid="20" grpId="0" bldLvl="0" animBg="1"/>
      <p:bldP spid="19" grpId="1" bldLvl="0" animBg="1"/>
      <p:bldP spid="21" grpId="0" bldLvl="0" animBg="1"/>
      <p:bldP spid="20" grpId="1" bldLvl="0" animBg="1"/>
      <p:bldP spid="22" grpId="0" animBg="1"/>
      <p:bldP spid="3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altLang="en-US"/>
              <a:t>Recap: </a:t>
            </a:r>
            <a:r>
              <a:rPr lang="en-US"/>
              <a:t>Epilogo chiamata funzione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58505" y="245364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leave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825230" y="291338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mov $rsp, $rbp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825230" y="337375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pop $</a:t>
            </a:r>
            <a:r>
              <a:rPr lang="en-US" altLang="en-US" sz="2400"/>
              <a:t>r</a:t>
            </a:r>
            <a:r>
              <a:rPr lang="en-US" altLang="en-US" sz="2400"/>
              <a:t>bp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358505" y="393001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ret</a:t>
            </a:r>
            <a:endParaRPr lang="en-US" altLang="en-US" sz="2400"/>
          </a:p>
        </p:txBody>
      </p:sp>
      <p:sp>
        <p:nvSpPr>
          <p:cNvPr id="11" name="Right Arrow 10"/>
          <p:cNvSpPr/>
          <p:nvPr/>
        </p:nvSpPr>
        <p:spPr>
          <a:xfrm>
            <a:off x="7383145" y="252984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17" name="Right Arrow 16"/>
          <p:cNvSpPr/>
          <p:nvPr/>
        </p:nvSpPr>
        <p:spPr>
          <a:xfrm>
            <a:off x="8079105" y="299021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79105" y="344995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83145" y="400621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0">
            <a:off x="158750" y="5081905"/>
            <a:ext cx="1375410" cy="368300"/>
            <a:chOff x="250" y="8003"/>
            <a:chExt cx="2166" cy="580"/>
          </a:xfrm>
        </p:grpSpPr>
        <p:sp>
          <p:nvSpPr>
            <p:cNvPr id="13" name="Right Arrow 12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25" name="Group 24"/>
          <p:cNvGrpSpPr/>
          <p:nvPr/>
        </p:nvGrpSpPr>
        <p:grpSpPr>
          <a:xfrm rot="0">
            <a:off x="158750" y="4401820"/>
            <a:ext cx="1375410" cy="368300"/>
            <a:chOff x="250" y="8003"/>
            <a:chExt cx="2166" cy="580"/>
          </a:xfrm>
        </p:grpSpPr>
        <p:sp>
          <p:nvSpPr>
            <p:cNvPr id="26" name="Right Arrow 25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8750" y="5761990"/>
            <a:ext cx="1375410" cy="368300"/>
            <a:chOff x="250" y="8003"/>
            <a:chExt cx="2166" cy="580"/>
          </a:xfrm>
        </p:grpSpPr>
        <p:sp>
          <p:nvSpPr>
            <p:cNvPr id="41" name="Right Arrow 40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8825230" y="435927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pop $rip</a:t>
            </a:r>
            <a:endParaRPr lang="en-US" altLang="en-US" sz="2400"/>
          </a:p>
        </p:txBody>
      </p:sp>
      <p:sp>
        <p:nvSpPr>
          <p:cNvPr id="46" name="Right Arrow 45"/>
          <p:cNvSpPr/>
          <p:nvPr/>
        </p:nvSpPr>
        <p:spPr>
          <a:xfrm>
            <a:off x="7974965" y="445643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365490" y="1647190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sp>
        <p:nvSpPr>
          <p:cNvPr id="3" name="Rectangles 2"/>
          <p:cNvSpPr/>
          <p:nvPr/>
        </p:nvSpPr>
        <p:spPr>
          <a:xfrm>
            <a:off x="1595120" y="4251325"/>
            <a:ext cx="2853690" cy="1355090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1" grpId="0" bldLvl="0" animBg="1"/>
      <p:bldP spid="18" grpId="0" bldLvl="0" animBg="1"/>
      <p:bldP spid="17" grpId="1" bldLvl="0" animBg="1"/>
      <p:bldP spid="19" grpId="0" bldLvl="0" animBg="1"/>
      <p:bldP spid="18" grpId="1" bldLvl="0" animBg="1"/>
      <p:bldP spid="46" grpId="0" bldLvl="0" animBg="1"/>
      <p:bldP spid="19" grpId="1" bldLvl="0" animBg="1"/>
      <p:bldP spid="46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altLang="en-US"/>
              <a:t>Recap: </a:t>
            </a:r>
            <a:r>
              <a:rPr lang="en-US"/>
              <a:t>Buffer Overflow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58505" y="164338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leave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825230" y="210312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mov $rsp, $rbp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825230" y="256349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pop $</a:t>
            </a:r>
            <a:r>
              <a:rPr lang="en-US" altLang="en-US" sz="2400"/>
              <a:t>r</a:t>
            </a:r>
            <a:r>
              <a:rPr lang="en-US" altLang="en-US" sz="2400"/>
              <a:t>bp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358505" y="311975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ret</a:t>
            </a:r>
            <a:endParaRPr lang="en-US" altLang="en-US" sz="2400"/>
          </a:p>
        </p:txBody>
      </p:sp>
      <p:sp>
        <p:nvSpPr>
          <p:cNvPr id="11" name="Right Arrow 10"/>
          <p:cNvSpPr/>
          <p:nvPr/>
        </p:nvSpPr>
        <p:spPr>
          <a:xfrm>
            <a:off x="7383145" y="171958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17" name="Right Arrow 16"/>
          <p:cNvSpPr/>
          <p:nvPr/>
        </p:nvSpPr>
        <p:spPr>
          <a:xfrm>
            <a:off x="8079105" y="217995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79105" y="263969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83145" y="3195955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0">
            <a:off x="158750" y="5081905"/>
            <a:ext cx="1375410" cy="368300"/>
            <a:chOff x="250" y="8003"/>
            <a:chExt cx="2166" cy="580"/>
          </a:xfrm>
        </p:grpSpPr>
        <p:sp>
          <p:nvSpPr>
            <p:cNvPr id="13" name="Right Arrow 12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25" name="Group 24"/>
          <p:cNvGrpSpPr/>
          <p:nvPr/>
        </p:nvGrpSpPr>
        <p:grpSpPr>
          <a:xfrm rot="0">
            <a:off x="158750" y="4401820"/>
            <a:ext cx="1375410" cy="368300"/>
            <a:chOff x="250" y="8003"/>
            <a:chExt cx="2166" cy="580"/>
          </a:xfrm>
        </p:grpSpPr>
        <p:sp>
          <p:nvSpPr>
            <p:cNvPr id="26" name="Right Arrow 25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8750" y="5761990"/>
            <a:ext cx="1375410" cy="368300"/>
            <a:chOff x="250" y="8003"/>
            <a:chExt cx="2166" cy="580"/>
          </a:xfrm>
        </p:grpSpPr>
        <p:sp>
          <p:nvSpPr>
            <p:cNvPr id="41" name="Right Arrow 40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8825230" y="354901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pop $rip</a:t>
            </a:r>
            <a:endParaRPr lang="en-US" altLang="en-US" sz="2400"/>
          </a:p>
        </p:txBody>
      </p:sp>
      <p:sp>
        <p:nvSpPr>
          <p:cNvPr id="46" name="Right Arrow 45"/>
          <p:cNvSpPr/>
          <p:nvPr/>
        </p:nvSpPr>
        <p:spPr>
          <a:xfrm>
            <a:off x="7974965" y="364617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358505" y="1093470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5282565" y="4926330"/>
            <a:ext cx="44989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Controlliamo:</a:t>
            </a: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Il valore di RIP</a:t>
            </a: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Il valore di RBP</a:t>
            </a: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Il contenuto della pila</a:t>
            </a:r>
            <a:endParaRPr lang="en-US" altLang="en-US" sz="2000"/>
          </a:p>
        </p:txBody>
      </p:sp>
      <p:sp>
        <p:nvSpPr>
          <p:cNvPr id="51" name="Right Arrow 50"/>
          <p:cNvSpPr/>
          <p:nvPr/>
        </p:nvSpPr>
        <p:spPr>
          <a:xfrm>
            <a:off x="850900" y="1734820"/>
            <a:ext cx="695960" cy="30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96720" y="1520825"/>
            <a:ext cx="2655570" cy="5445125"/>
            <a:chOff x="2672" y="2395"/>
            <a:chExt cx="4182" cy="8575"/>
          </a:xfrm>
        </p:grpSpPr>
        <p:sp>
          <p:nvSpPr>
            <p:cNvPr id="3" name="Rectangle 2"/>
            <p:cNvSpPr/>
            <p:nvPr/>
          </p:nvSpPr>
          <p:spPr>
            <a:xfrm>
              <a:off x="2672" y="7758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shellcode_init</a:t>
              </a:r>
              <a:endParaRPr lang="en-US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" y="6687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our_rbp</a:t>
              </a:r>
              <a:endParaRPr lang="en-US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2" y="5616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DE</a:t>
              </a:r>
              <a:endParaRPr lang="en-US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72" y="4545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CO</a:t>
              </a:r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72" y="3466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EL</a:t>
              </a:r>
              <a:endParaRPr lang="en-US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72" y="2395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SH</a:t>
              </a:r>
              <a:endParaRPr lang="en-US" alt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72" y="8828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our_rsp_init</a:t>
              </a:r>
              <a:endParaRPr lang="en-US" alt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72" y="9900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</p:grpSp>
      <p:sp>
        <p:nvSpPr>
          <p:cNvPr id="29" name="Rectangles 28"/>
          <p:cNvSpPr/>
          <p:nvPr/>
        </p:nvSpPr>
        <p:spPr>
          <a:xfrm>
            <a:off x="1595120" y="4251325"/>
            <a:ext cx="2853690" cy="1355090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1" grpId="0" bldLvl="0" animBg="1"/>
      <p:bldP spid="18" grpId="0" bldLvl="0" animBg="1"/>
      <p:bldP spid="17" grpId="1" bldLvl="0" animBg="1"/>
      <p:bldP spid="19" grpId="0" bldLvl="0" animBg="1"/>
      <p:bldP spid="18" grpId="1" bldLvl="0" animBg="1"/>
      <p:bldP spid="46" grpId="0" bldLvl="0" animBg="1"/>
      <p:bldP spid="19" grpId="1" bldLvl="0" animBg="1"/>
      <p:bldP spid="46" grpId="1" bldLvl="0" animBg="1"/>
      <p:bldP spid="49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Difesa: NX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1691005"/>
            <a:ext cx="6589395" cy="42494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4850" y="1877695"/>
            <a:ext cx="3823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Il meccanismo di difesa più semplice contro i BoF è rendere lo stack non esegubile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04850" y="4187190"/>
            <a:ext cx="3823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Tutti i binari, al di fuori di quelli didattici, hanno lo stack non eseguibile</a:t>
            </a:r>
            <a:endParaRPr lang="en-US" altLang="en-US" sz="2400"/>
          </a:p>
        </p:txBody>
      </p:sp>
      <p:sp>
        <p:nvSpPr>
          <p:cNvPr id="52" name="Rectangle 51"/>
          <p:cNvSpPr/>
          <p:nvPr/>
        </p:nvSpPr>
        <p:spPr>
          <a:xfrm>
            <a:off x="5022215" y="5483225"/>
            <a:ext cx="6588760" cy="2717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26150" y="5483225"/>
            <a:ext cx="490220" cy="2730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32740"/>
            <a:ext cx="10515600" cy="1325563"/>
          </a:xfrm>
        </p:spPr>
        <p:txBody>
          <a:bodyPr/>
          <a:p>
            <a:r>
              <a:rPr lang="en-US" altLang="en-US"/>
              <a:t>Difesa: ASLR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35" y="1544320"/>
            <a:ext cx="10515600" cy="1315085"/>
          </a:xfrm>
        </p:spPr>
        <p:txBody>
          <a:bodyPr/>
          <a:p>
            <a:pPr marL="0" indent="0">
              <a:buNone/>
            </a:pPr>
            <a:r>
              <a:rPr lang="en-US" altLang="en-US"/>
              <a:t>ASLR (Address space layout randomization) è un meccanismo di difesa implementato dal kernel e non dal binario.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370" y="3058795"/>
            <a:ext cx="8302625" cy="172148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838835" y="5100320"/>
            <a:ext cx="10515600" cy="131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Ad ogni esecuzione gli indirizzi di tutti i segmenti di memoria sono casuali, gli offset all'interno dei segmenti sono comunque statici e noti a tempo di compilazione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4818380" y="3284220"/>
            <a:ext cx="1963420" cy="2838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8380" y="3777615"/>
            <a:ext cx="1963420" cy="246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8380" y="4262755"/>
            <a:ext cx="1963420" cy="246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lang="en-US" altLang="en-US"/>
              <a:t>Difesa: Canarini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CANARY</a:t>
            </a:r>
            <a:endParaRPr lang="en-US" alt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5865" y="1606550"/>
            <a:ext cx="5067935" cy="14547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85" y="4371340"/>
            <a:ext cx="5459095" cy="13652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479665" y="2307590"/>
            <a:ext cx="3747770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77100" y="4371340"/>
            <a:ext cx="4215765" cy="8439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" y="15875"/>
            <a:ext cx="10515600" cy="1325563"/>
          </a:xfrm>
        </p:spPr>
        <p:txBody>
          <a:bodyPr/>
          <a:p>
            <a:r>
              <a:rPr lang="en-US" altLang="en-US" sz="3600"/>
              <a:t>GOT e PLT (Prima chiamata)</a:t>
            </a:r>
            <a:endParaRPr lang="en-US" altLang="en-US" sz="3600"/>
          </a:p>
        </p:txBody>
      </p:sp>
      <p:sp>
        <p:nvSpPr>
          <p:cNvPr id="4" name="Rectangle 3"/>
          <p:cNvSpPr/>
          <p:nvPr/>
        </p:nvSpPr>
        <p:spPr>
          <a:xfrm>
            <a:off x="165100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call printf@plt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549400" y="2394585"/>
          <a:ext cx="4154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085"/>
                <a:gridCol w="20770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jump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scanf@plt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0x1 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printf@plt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0x3d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508760" y="4791710"/>
          <a:ext cx="4194810" cy="14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/>
                <a:gridCol w="2097405"/>
              </a:tblGrid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offset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0x3d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508760" y="2063750"/>
            <a:ext cx="421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PLT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508760" y="4423410"/>
            <a:ext cx="419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GOT</a:t>
            </a:r>
            <a:endParaRPr lang="en-US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85190" y="4953000"/>
            <a:ext cx="623570" cy="1158240"/>
            <a:chOff x="1480" y="4015"/>
            <a:chExt cx="982" cy="1824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480" y="4018"/>
              <a:ext cx="98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95" y="4015"/>
              <a:ext cx="0" cy="18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84" y="5835"/>
              <a:ext cx="97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606165" y="3678555"/>
            <a:ext cx="2483485" cy="744220"/>
            <a:chOff x="5679" y="5793"/>
            <a:chExt cx="3911" cy="11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82" y="5793"/>
              <a:ext cx="60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590" y="5793"/>
              <a:ext cx="0" cy="8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84" y="6593"/>
              <a:ext cx="390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8" idx="0"/>
            </p:cNvCxnSpPr>
            <p:nvPr/>
          </p:nvCxnSpPr>
          <p:spPr>
            <a:xfrm>
              <a:off x="5679" y="6601"/>
              <a:ext cx="1" cy="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267065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DL</a:t>
            </a:r>
            <a:endParaRPr lang="en-US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43915" y="1741805"/>
            <a:ext cx="704850" cy="1936750"/>
            <a:chOff x="1329" y="2743"/>
            <a:chExt cx="1110" cy="305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45" y="2743"/>
              <a:ext cx="0" cy="30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329" y="5793"/>
              <a:ext cx="111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20080" y="1489075"/>
            <a:ext cx="2556510" cy="4628515"/>
            <a:chOff x="8993" y="2336"/>
            <a:chExt cx="4026" cy="728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993" y="9625"/>
              <a:ext cx="225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1240" y="2339"/>
              <a:ext cx="0" cy="72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233" y="2336"/>
              <a:ext cx="1786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267065" y="26670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printf@libc</a:t>
            </a:r>
            <a:endParaRPr lang="en-US" altLang="en-US"/>
          </a:p>
        </p:txBody>
      </p:sp>
      <p:cxnSp>
        <p:nvCxnSpPr>
          <p:cNvPr id="43" name="Straight Arrow Connector 42"/>
          <p:cNvCxnSpPr>
            <a:stCxn id="29" idx="2"/>
            <a:endCxn id="42" idx="0"/>
          </p:cNvCxnSpPr>
          <p:nvPr/>
        </p:nvCxnSpPr>
        <p:spPr>
          <a:xfrm>
            <a:off x="9523095" y="1741805"/>
            <a:ext cx="0" cy="925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3602990" y="5898515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printf@libc</a:t>
            </a:r>
            <a:endParaRPr lang="en-US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892425" y="1303020"/>
            <a:ext cx="1151890" cy="368300"/>
            <a:chOff x="7101" y="6884"/>
            <a:chExt cx="1814" cy="580"/>
          </a:xfrm>
        </p:grpSpPr>
        <p:sp>
          <p:nvSpPr>
            <p:cNvPr id="46" name="Text Box 45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47" name="Right Arrow 46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895965" y="2738120"/>
            <a:ext cx="1151890" cy="368300"/>
            <a:chOff x="7101" y="6884"/>
            <a:chExt cx="1814" cy="580"/>
          </a:xfrm>
        </p:grpSpPr>
        <p:sp>
          <p:nvSpPr>
            <p:cNvPr id="52" name="Text Box 51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53" name="Right Arrow 52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" y="15875"/>
            <a:ext cx="10515600" cy="1325563"/>
          </a:xfrm>
        </p:spPr>
        <p:txBody>
          <a:bodyPr/>
          <a:p>
            <a:r>
              <a:rPr altLang="en-US" sz="3600"/>
              <a:t>GOT e PLT (</a:t>
            </a:r>
            <a:r>
              <a:rPr lang="en-US" sz="3600"/>
              <a:t>Seconda </a:t>
            </a:r>
            <a:r>
              <a:rPr altLang="en-US" sz="3600"/>
              <a:t>chiamata)</a:t>
            </a:r>
            <a:endParaRPr altLang="en-US" sz="3600"/>
          </a:p>
        </p:txBody>
      </p:sp>
      <p:sp>
        <p:nvSpPr>
          <p:cNvPr id="4" name="Rectangle 3"/>
          <p:cNvSpPr/>
          <p:nvPr/>
        </p:nvSpPr>
        <p:spPr>
          <a:xfrm>
            <a:off x="165100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call printf@plt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549400" y="2394585"/>
          <a:ext cx="4154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085"/>
                <a:gridCol w="20770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jump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scanf@plt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0x1 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printf@plt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0x3d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508760" y="4791710"/>
          <a:ext cx="4194810" cy="14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/>
                <a:gridCol w="2097405"/>
              </a:tblGrid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offset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scanf@libc</a:t>
                      </a: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0x3d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508760" y="2063750"/>
            <a:ext cx="421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PLT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508760" y="4423410"/>
            <a:ext cx="419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GOT</a:t>
            </a:r>
            <a:endParaRPr lang="en-US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85190" y="4953000"/>
            <a:ext cx="623570" cy="1158240"/>
            <a:chOff x="1480" y="4015"/>
            <a:chExt cx="982" cy="1824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480" y="4018"/>
              <a:ext cx="98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95" y="4015"/>
              <a:ext cx="0" cy="18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84" y="5835"/>
              <a:ext cx="97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606165" y="3678555"/>
            <a:ext cx="2483485" cy="744220"/>
            <a:chOff x="5679" y="5793"/>
            <a:chExt cx="3911" cy="11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82" y="5793"/>
              <a:ext cx="60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590" y="5793"/>
              <a:ext cx="0" cy="8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84" y="6593"/>
              <a:ext cx="390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8" idx="0"/>
            </p:cNvCxnSpPr>
            <p:nvPr/>
          </p:nvCxnSpPr>
          <p:spPr>
            <a:xfrm>
              <a:off x="5679" y="6601"/>
              <a:ext cx="1" cy="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267065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DL</a:t>
            </a:r>
            <a:endParaRPr lang="en-US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43915" y="1741805"/>
            <a:ext cx="704850" cy="1936750"/>
            <a:chOff x="1329" y="2743"/>
            <a:chExt cx="1110" cy="305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45" y="2743"/>
              <a:ext cx="0" cy="30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329" y="5793"/>
              <a:ext cx="111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267065" y="26670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printf@libc</a:t>
            </a:r>
            <a:endParaRPr lang="en-US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3602990" y="5898515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printf@libc</a:t>
            </a:r>
            <a:endParaRPr lang="en-US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892425" y="1303020"/>
            <a:ext cx="1151890" cy="368300"/>
            <a:chOff x="7101" y="6884"/>
            <a:chExt cx="1814" cy="580"/>
          </a:xfrm>
        </p:grpSpPr>
        <p:sp>
          <p:nvSpPr>
            <p:cNvPr id="46" name="Text Box 45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47" name="Right Arrow 46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895965" y="2738120"/>
            <a:ext cx="1151890" cy="368300"/>
            <a:chOff x="7101" y="6884"/>
            <a:chExt cx="1814" cy="580"/>
          </a:xfrm>
        </p:grpSpPr>
        <p:sp>
          <p:nvSpPr>
            <p:cNvPr id="52" name="Text Box 51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53" name="Right Arrow 52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54" name="Text Box 53"/>
          <p:cNvSpPr txBox="1"/>
          <p:nvPr/>
        </p:nvSpPr>
        <p:spPr>
          <a:xfrm>
            <a:off x="6449060" y="4423410"/>
            <a:ext cx="52641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libc viene caricata ad un indirizo noto a tempo di esecuzione dal loader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PLT e GOT sono ad un offset noto a tempo di compilazione del segmento associato al binario 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2961</Words>
  <Application>WPS Presentation</Application>
  <PresentationFormat>Widescreen</PresentationFormat>
  <Paragraphs>417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Calibri Light</vt:lpstr>
      <vt:lpstr>Calibri</vt:lpstr>
      <vt:lpstr>Microsoft YaHei</vt:lpstr>
      <vt:lpstr>Arial Unicode MS</vt:lpstr>
      <vt:lpstr>AurulentSansMono Nerd Font</vt:lpstr>
      <vt:lpstr>Office Theme</vt:lpstr>
      <vt:lpstr>Tecniche di attacco avanzate</vt:lpstr>
      <vt:lpstr>Recap: Prologo chiamata funzione</vt:lpstr>
      <vt:lpstr>Recap: Epilogo chiamata funzione</vt:lpstr>
      <vt:lpstr>Recap: Buffer Overflow</vt:lpstr>
      <vt:lpstr>Difesa: NX</vt:lpstr>
      <vt:lpstr>Difesa: ASLR</vt:lpstr>
      <vt:lpstr>Difesa: Canarini</vt:lpstr>
      <vt:lpstr>GOT e PLT (Prima chiamata)</vt:lpstr>
      <vt:lpstr>GOT e PLT (Seconda chiamata)</vt:lpstr>
      <vt:lpstr>GOT e PLT (Esempio)</vt:lpstr>
      <vt:lpstr>GOT e PLT (Esempio cont.)</vt:lpstr>
      <vt:lpstr>Attacco: Code Reuse</vt:lpstr>
      <vt:lpstr>Attacco: ROP-Chain</vt:lpstr>
      <vt:lpstr>Attacco: ROP-Chain</vt:lpstr>
      <vt:lpstr>Attacco: ret2libc</vt:lpstr>
      <vt:lpstr>Attacco: ret2libc</vt:lpstr>
      <vt:lpstr>Risolviamo un po' di esercizi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federico</dc:creator>
  <cp:lastModifiedBy>federico</cp:lastModifiedBy>
  <cp:revision>53</cp:revision>
  <dcterms:created xsi:type="dcterms:W3CDTF">2022-03-24T10:51:06Z</dcterms:created>
  <dcterms:modified xsi:type="dcterms:W3CDTF">2022-03-24T10:51:06Z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