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3" r:id="rId3"/>
    <p:sldId id="402" r:id="rId4"/>
    <p:sldId id="403" r:id="rId5"/>
    <p:sldId id="404" r:id="rId6"/>
    <p:sldId id="405" r:id="rId7"/>
    <p:sldId id="406" r:id="rId8"/>
    <p:sldId id="408" r:id="rId9"/>
    <p:sldId id="409" r:id="rId10"/>
    <p:sldId id="410" r:id="rId11"/>
    <p:sldId id="411" r:id="rId12"/>
    <p:sldId id="41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AD2E-1A89-4E7B-85F5-2B88A17F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70887-6EB3-465C-A3FC-5F3B8598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FCCFF-5009-46EC-9195-04877BEE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C9CB5-AA6A-4CD7-8AA5-030623A1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62197-7D78-4ADC-9734-6BD5C97F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52CD-7A44-4EA0-886D-5E4A70D6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DC6C5-5EAE-4C37-BAAB-4D191929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54687-7D32-47B7-9F69-6B253787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4DC1-1C5F-4C48-9E37-6CAED4F3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DB89A-4BB0-4E3A-A043-25238E70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2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9334FC-A4A3-4BF8-ACB2-30C8A23C3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B12B8-E0A0-488A-9028-34AFF7E5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DD2E6-E639-485F-A59F-8199353A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A9F0A-654A-4473-A618-7F86E683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3FBB9-4EB0-4A47-A465-A3B1CD3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9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5403" y="201910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19403" y="1085503"/>
            <a:ext cx="10753195" cy="5472608"/>
          </a:xfrm>
        </p:spPr>
        <p:txBody>
          <a:bodyPr/>
          <a:lstStyle>
            <a:lvl1pPr marL="304800" indent="-304800" latinLnBrk="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 latinLnBrk="0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 latinLnBrk="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 latinLnBrk="0">
              <a:spcAft>
                <a:spcPts val="300"/>
              </a:spcAft>
              <a:buSzPct val="96000"/>
              <a:defRPr sz="1100"/>
            </a:lvl4pPr>
            <a:lvl5pPr marL="990600" indent="-180975" latinLnBrk="0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3119669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3119670" y="869479"/>
            <a:ext cx="3119669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096000" y="869479"/>
            <a:ext cx="3119669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9094922" y="869479"/>
            <a:ext cx="3119669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9ABC7-F42F-4E8C-A432-C1114013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FA9EA-252B-4718-B1C2-437D0371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F3A1D-F1E2-4C8C-98C9-17357EC4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C1D4A-19F0-42C4-B346-ECE52FEF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9A232-B81D-4409-B79C-343A003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E050B-F5E1-4DB7-AAF7-2D1088BF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09F8A-70BD-4619-8109-FBF198D3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BFFC8-BA33-450E-A26F-C20030CF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4D884-C68E-4536-8FB8-7582E0B9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44E1-8D9C-4F5A-B65D-A50699ED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7110E-F6EC-4720-8033-4555DB9B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BB527-2C66-4DD2-95D1-AF451D99F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92B38-94DD-4C57-8CFF-061990EA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8F76-1FEC-4219-B39B-BB3CF0C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922EA-6C13-48F8-9A3E-0EF1FE1E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D6F66-999C-438E-BEF1-F12C931F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1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0840-86EF-4106-91C2-C9CBB74A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C1E09-6682-4F9E-8705-38B6A8BC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DB38E-5A29-4C4B-BB22-01CD692A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2A8887-C7A5-448F-98FA-DF77E394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3C80A9-30FC-4A37-9375-40B12822B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FD196-14AF-437C-91EC-7B825892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D2295-73C9-49AB-8AB4-03197A13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BEE27D-9272-4614-8A25-5464DDA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7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48005-56EF-47A0-90B0-F763942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32875-87CB-49D9-82B4-AAB14B2B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38DC54-1B9C-4BC5-9E6F-2300D94A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26558-4FE3-476F-BF07-474E25A8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B8D70D-F8B1-41B4-8DD7-A8E66EE3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5346C-8F24-41DC-BF72-F374653E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B93EC-FD44-4D6F-9655-024041CE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DB6E8-6AB8-48ED-8331-BD3A05CF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B8774-2D71-4EA9-8893-DBFBD16C3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EE101-D576-4819-8DE2-4538DB2D4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5601C-3070-4712-881B-A5CD2D3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29A33-26EE-4875-A86E-07810130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3C8E8-6F3B-46E1-83D7-2B1DB71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FC76C-E208-425B-AF85-B41052E0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477B7D-F914-45DF-9BDA-9AE3D5A6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88F76-E3E6-41BF-BA52-A258284A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30956-8C96-4206-B90E-75F27D2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4796F-F9CE-4EBE-A11D-678DC9E2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E7D1F-276A-4A54-BAF5-5A39FA1C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35462-4F8E-4CC9-BAF1-A73CD763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D137E-DCCA-4287-A5AC-78933241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ECF65-8599-48B5-97CF-B181535C8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0B2D-45AA-4270-A344-FCA04574F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CA7C8-F551-46F6-BF43-FD51182C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DB020-DCA1-4B3B-A632-262686BD7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E04F-C46E-43D4-8273-5F60B18A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E22A-BCB3-4E94-8722-A6E4B6F80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632"/>
            <a:ext cx="9144000" cy="2387600"/>
          </a:xfrm>
        </p:spPr>
        <p:txBody>
          <a:bodyPr/>
          <a:lstStyle/>
          <a:p>
            <a:r>
              <a:rPr lang="ko-KR" altLang="en-US" dirty="0"/>
              <a:t>기타 용어 및 키에 대한</a:t>
            </a:r>
            <a:br>
              <a:rPr lang="en-US" altLang="ko-KR" dirty="0"/>
            </a:b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20899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436" y="201910"/>
            <a:ext cx="7560840" cy="54868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1880990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미국 </a:t>
                      </a:r>
                      <a:r>
                        <a:rPr lang="ko-KR" altLang="en-US" sz="1000" dirty="0" err="1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921550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축구아는</a:t>
                      </a:r>
                      <a:r>
                        <a:rPr lang="ko-KR" altLang="en-US" sz="1000" dirty="0"/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99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1775520" y="123066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+mn-ea"/>
              </a:rPr>
              <a:t>고객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6816080" y="1196753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+mn-ea"/>
              </a:rPr>
              <a:t>도서</a:t>
            </a:r>
          </a:p>
        </p:txBody>
      </p:sp>
      <p:sp>
        <p:nvSpPr>
          <p:cNvPr id="14" name="TextBox 23"/>
          <p:cNvSpPr txBox="1"/>
          <p:nvPr/>
        </p:nvSpPr>
        <p:spPr>
          <a:xfrm>
            <a:off x="4731433" y="352539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+mn-ea"/>
              </a:rPr>
              <a:t>주문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66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21996" y="1484785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9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1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84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528" y="2949328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기본키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8088" y="2949328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기본키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1864" y="590165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기본키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6240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5892" y="3381376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외래키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6780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60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64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7284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01941" y="346824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참조 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5411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2495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2315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84240" y="3309368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참조 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7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</a:rPr>
              <a:t>릴레이션 간의 참조 관계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700808"/>
            <a:ext cx="8064896" cy="936104"/>
          </a:xfrm>
        </p:spPr>
        <p:txBody>
          <a:bodyPr/>
          <a:lstStyle/>
          <a:p>
            <a:pPr latinLnBrk="0"/>
            <a:r>
              <a:rPr lang="ko-KR" altLang="en-US" dirty="0" err="1"/>
              <a:t>외래키</a:t>
            </a:r>
            <a:r>
              <a:rPr lang="ko-KR" altLang="en-US" dirty="0"/>
              <a:t> 사용 시 참조하는 </a:t>
            </a:r>
            <a:r>
              <a:rPr lang="ko-KR" altLang="en-US" dirty="0" err="1"/>
              <a:t>릴레이션과</a:t>
            </a:r>
            <a:r>
              <a:rPr lang="ko-KR" altLang="en-US" dirty="0"/>
              <a:t> 참조되는 </a:t>
            </a:r>
            <a:r>
              <a:rPr lang="ko-KR" altLang="en-US" dirty="0" err="1"/>
              <a:t>릴레이션이</a:t>
            </a:r>
            <a:r>
              <a:rPr lang="ko-KR" altLang="en-US" dirty="0"/>
              <a:t> 꼭 다른 </a:t>
            </a:r>
            <a:r>
              <a:rPr lang="ko-KR" altLang="en-US" dirty="0" err="1"/>
              <a:t>릴레이션일</a:t>
            </a:r>
            <a:r>
              <a:rPr lang="ko-KR" altLang="en-US" dirty="0"/>
              <a:t> 필요는 없음</a:t>
            </a:r>
            <a:r>
              <a:rPr lang="en-US" altLang="ko-KR" dirty="0"/>
              <a:t>. </a:t>
            </a:r>
            <a:r>
              <a:rPr lang="ko-KR" altLang="en-US" dirty="0"/>
              <a:t>즉 자기 자신의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참조할 수도 있음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35760" y="3717032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tx1"/>
                          </a:solidFill>
                        </a:rPr>
                        <a:t>선수번호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영국 </a:t>
                      </a:r>
                      <a:r>
                        <a:rPr lang="ko-KR" altLang="en-US" sz="1200" dirty="0" err="1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미국 </a:t>
                      </a:r>
                      <a:r>
                        <a:rPr lang="ko-KR" altLang="en-US" sz="1200" dirty="0" err="1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35760" y="342900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기본키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128" y="342900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외래키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5807968" y="2420888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3570" y="321297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참조 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1744" y="51606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2-10 </a:t>
            </a:r>
            <a:r>
              <a:rPr lang="ko-KR" altLang="en-US" sz="1400" b="1" dirty="0" err="1">
                <a:latin typeface="+mn-ea"/>
              </a:rPr>
              <a:t>멘토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릴레이션</a:t>
            </a:r>
            <a:r>
              <a:rPr lang="ko-KR" altLang="en-US" sz="1400" b="1" dirty="0">
                <a:latin typeface="+mn-ea"/>
              </a:rPr>
              <a:t> 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외래키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60645" y="2162077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43276" y="23337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29160" y="23337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4456788" y="34582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593375" y="46463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4392557" y="4754365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latin typeface="+mn-ea"/>
              </a:rPr>
              <a:t>후보키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투플을</a:t>
            </a:r>
            <a:r>
              <a:rPr lang="ko-KR" altLang="en-US" sz="1200" dirty="0">
                <a:latin typeface="+mn-ea"/>
              </a:rPr>
              <a:t> 식별할 수 있는 속성의 최소 집합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672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</a:rPr>
              <a:t>키의 포함 관계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요약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E1BEA49-99BF-4A8B-967A-1D895667B029}"/>
              </a:ext>
            </a:extLst>
          </p:cNvPr>
          <p:cNvSpPr txBox="1"/>
          <p:nvPr/>
        </p:nvSpPr>
        <p:spPr>
          <a:xfrm>
            <a:off x="5464696" y="125268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속성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 err="1">
                <a:latin typeface="+mn-ea"/>
                <a:ea typeface="+mn-ea"/>
              </a:rPr>
              <a:t>애트리뷰트</a:t>
            </a:r>
            <a:r>
              <a:rPr lang="en-US" altLang="ko-KR" sz="1200" b="1" dirty="0">
                <a:latin typeface="+mn-ea"/>
                <a:ea typeface="+mn-ea"/>
              </a:rPr>
              <a:t>), </a:t>
            </a:r>
          </a:p>
          <a:p>
            <a:r>
              <a:rPr lang="ko-KR" altLang="en-US" sz="1200" b="1" dirty="0">
                <a:latin typeface="+mn-ea"/>
                <a:ea typeface="+mn-ea"/>
              </a:rPr>
              <a:t>열</a:t>
            </a:r>
            <a:r>
              <a:rPr lang="en-US" altLang="ko-KR" sz="1200" b="1" dirty="0">
                <a:latin typeface="+mn-ea"/>
                <a:ea typeface="+mn-ea"/>
              </a:rPr>
              <a:t>(column) </a:t>
            </a:r>
            <a:r>
              <a:rPr lang="ko-KR" altLang="en-US" sz="1200" b="1" dirty="0">
                <a:latin typeface="+mn-ea"/>
                <a:ea typeface="+mn-ea"/>
              </a:rPr>
              <a:t>이라고도 함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09DA334-80EF-4473-89D2-F7CD598EF1B2}"/>
              </a:ext>
            </a:extLst>
          </p:cNvPr>
          <p:cNvSpPr/>
          <p:nvPr/>
        </p:nvSpPr>
        <p:spPr>
          <a:xfrm rot="5400000">
            <a:off x="6377336" y="266300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265A7-6771-4542-AAB9-146FE24F0A53}"/>
              </a:ext>
            </a:extLst>
          </p:cNvPr>
          <p:cNvSpPr txBox="1"/>
          <p:nvPr/>
        </p:nvSpPr>
        <p:spPr>
          <a:xfrm>
            <a:off x="1839496" y="2763115"/>
            <a:ext cx="189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>
                <a:latin typeface="+mn-ea"/>
                <a:ea typeface="+mn-ea"/>
              </a:rPr>
              <a:t>투플</a:t>
            </a:r>
            <a:r>
              <a:rPr lang="en-US" altLang="ko-KR" sz="1200" b="1" dirty="0">
                <a:latin typeface="+mn-ea"/>
                <a:ea typeface="+mn-ea"/>
              </a:rPr>
              <a:t>(tuple), </a:t>
            </a:r>
          </a:p>
          <a:p>
            <a:pPr algn="r"/>
            <a:r>
              <a:rPr lang="ko-KR" altLang="en-US" sz="1200" b="1" dirty="0">
                <a:latin typeface="+mn-ea"/>
                <a:ea typeface="+mn-ea"/>
              </a:rPr>
              <a:t>행</a:t>
            </a:r>
            <a:r>
              <a:rPr lang="en-US" altLang="ko-KR" sz="1200" b="1" dirty="0">
                <a:latin typeface="+mn-ea"/>
                <a:ea typeface="+mn-ea"/>
              </a:rPr>
              <a:t>(row) </a:t>
            </a:r>
            <a:r>
              <a:rPr lang="ko-KR" altLang="en-US" sz="1200" b="1" dirty="0">
                <a:latin typeface="+mn-ea"/>
                <a:ea typeface="+mn-ea"/>
              </a:rPr>
              <a:t>이라고도 함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40F317B8-FD9C-4508-8A74-46AB45C15CF1}"/>
              </a:ext>
            </a:extLst>
          </p:cNvPr>
          <p:cNvSpPr/>
          <p:nvPr/>
        </p:nvSpPr>
        <p:spPr>
          <a:xfrm rot="10800000">
            <a:off x="3824687" y="25375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F06F921-514F-4C5C-9F98-9772CD7A02C8}"/>
              </a:ext>
            </a:extLst>
          </p:cNvPr>
          <p:cNvCxnSpPr/>
          <p:nvPr/>
        </p:nvCxnSpPr>
        <p:spPr>
          <a:xfrm>
            <a:off x="3824687" y="285508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72AA0D-30B4-4DFA-8863-F499E8A8A385}"/>
              </a:ext>
            </a:extLst>
          </p:cNvPr>
          <p:cNvCxnSpPr/>
          <p:nvPr/>
        </p:nvCxnSpPr>
        <p:spPr>
          <a:xfrm>
            <a:off x="3824687" y="31725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249953-3574-4CDE-9678-0ABBD496D081}"/>
              </a:ext>
            </a:extLst>
          </p:cNvPr>
          <p:cNvCxnSpPr/>
          <p:nvPr/>
        </p:nvCxnSpPr>
        <p:spPr>
          <a:xfrm>
            <a:off x="3824687" y="3490107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DB26F22-7F6E-43C5-B83F-9CB16689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24668"/>
              </p:ext>
            </p:extLst>
          </p:nvPr>
        </p:nvGraphicFramePr>
        <p:xfrm>
          <a:off x="4096544" y="2129902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FB17310-EEA4-496E-968A-9EBD2968A193}"/>
              </a:ext>
            </a:extLst>
          </p:cNvPr>
          <p:cNvSpPr txBox="1"/>
          <p:nvPr/>
        </p:nvSpPr>
        <p:spPr>
          <a:xfrm>
            <a:off x="4024536" y="179598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도서</a:t>
            </a:r>
          </a:p>
        </p:txBody>
      </p:sp>
    </p:spTree>
    <p:extLst>
      <p:ext uri="{BB962C8B-B14F-4D97-AF65-F5344CB8AC3E}">
        <p14:creationId xmlns:p14="http://schemas.microsoft.com/office/powerpoint/2010/main" val="39132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특정 </a:t>
            </a:r>
            <a:r>
              <a:rPr lang="ko-KR" altLang="en-US" dirty="0" err="1"/>
              <a:t>투플을</a:t>
            </a:r>
            <a:r>
              <a:rPr lang="ko-KR" altLang="en-US" dirty="0"/>
              <a:t> 식별할 때 사용하는 속성 혹은 속성의 집합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릴레이션은</a:t>
            </a:r>
            <a:r>
              <a:rPr lang="ko-KR" altLang="en-US" dirty="0"/>
              <a:t> 중복된 </a:t>
            </a:r>
            <a:r>
              <a:rPr lang="ko-KR" altLang="en-US" dirty="0" err="1"/>
              <a:t>투플을</a:t>
            </a:r>
            <a:r>
              <a:rPr lang="ko-KR" altLang="en-US" dirty="0"/>
              <a:t> 허용하지 않음 → 각각의 </a:t>
            </a:r>
            <a:r>
              <a:rPr lang="ko-KR" altLang="en-US" dirty="0" err="1"/>
              <a:t>투플에</a:t>
            </a:r>
            <a:r>
              <a:rPr lang="ko-KR" altLang="en-US" dirty="0"/>
              <a:t> 포함된 속성들 중 어느 하나</a:t>
            </a:r>
            <a:r>
              <a:rPr lang="en-US" altLang="ko-KR" dirty="0"/>
              <a:t>(</a:t>
            </a:r>
            <a:r>
              <a:rPr lang="ko-KR" altLang="en-US" dirty="0"/>
              <a:t>혹은 하나 이상</a:t>
            </a:r>
            <a:r>
              <a:rPr lang="en-US" altLang="ko-KR" dirty="0"/>
              <a:t>)</a:t>
            </a:r>
            <a:r>
              <a:rPr lang="ko-KR" altLang="en-US" dirty="0"/>
              <a:t>는 값이 달라야 함</a:t>
            </a:r>
            <a:r>
              <a:rPr lang="en-US" altLang="ko-KR" dirty="0"/>
              <a:t>. </a:t>
            </a:r>
            <a:r>
              <a:rPr lang="ko-KR" altLang="en-US" dirty="0"/>
              <a:t>즉 키가 되는 속성</a:t>
            </a:r>
            <a:r>
              <a:rPr lang="en-US" altLang="ko-KR" dirty="0"/>
              <a:t>(</a:t>
            </a:r>
            <a:r>
              <a:rPr lang="ko-KR" altLang="en-US" dirty="0"/>
              <a:t>혹은 속성의 집합</a:t>
            </a:r>
            <a:r>
              <a:rPr lang="en-US" altLang="ko-KR" dirty="0"/>
              <a:t>)</a:t>
            </a:r>
            <a:r>
              <a:rPr lang="ko-KR" altLang="en-US" dirty="0"/>
              <a:t>은 반드시 값이 달라서 투플들을 서로 구별할 수 있어야 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키는 </a:t>
            </a:r>
            <a:r>
              <a:rPr lang="ko-KR" altLang="en-US" dirty="0" err="1"/>
              <a:t>릴레이션</a:t>
            </a:r>
            <a:r>
              <a:rPr lang="ko-KR" altLang="en-US" dirty="0"/>
              <a:t> 간의 관계를 맺는 데도 사용됨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2-6 </a:t>
            </a:r>
            <a:r>
              <a:rPr lang="ko-KR" altLang="en-US" sz="1400" b="1" dirty="0">
                <a:ea typeface="맑은 고딕" panose="020B0503020000020004" pitchFamily="50" charset="-127"/>
              </a:rPr>
              <a:t>자동차 한 대당 키는 단 하나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3789040"/>
            <a:ext cx="2363556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01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축구아는</a:t>
                      </a:r>
                      <a:r>
                        <a:rPr lang="ko-KR" altLang="en-US" sz="1200" dirty="0"/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01892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영국 </a:t>
                      </a:r>
                      <a:r>
                        <a:rPr lang="ko-KR" altLang="en-US" sz="1200" dirty="0" err="1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서울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대한민국 강원도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미국 </a:t>
                      </a:r>
                      <a:r>
                        <a:rPr lang="ko-KR" altLang="en-US" sz="1200" dirty="0" err="1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7569" y="10527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고객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701892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9182" y="26559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9182" y="45186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주문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ea typeface="맑은 고딕" panose="020B0503020000020004" pitchFamily="50" charset="-127"/>
              </a:rPr>
              <a:t>마당서점 데이터베이스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772816"/>
            <a:ext cx="8064896" cy="4392488"/>
          </a:xfrm>
        </p:spPr>
        <p:txBody>
          <a:bodyPr/>
          <a:lstStyle/>
          <a:p>
            <a:r>
              <a:rPr lang="ko-KR" altLang="en-US" dirty="0" err="1"/>
              <a:t>투플을</a:t>
            </a:r>
            <a:r>
              <a:rPr lang="ko-KR" altLang="en-US" dirty="0"/>
              <a:t> 유일하게 식별할 수 있는 하나의 속성 혹은 속성의 집합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400" b="0" dirty="0"/>
              <a:t>     </a:t>
            </a:r>
            <a:r>
              <a:rPr lang="ko-KR" altLang="en-US" sz="1400" b="0" dirty="0" err="1"/>
              <a:t>투플을</a:t>
            </a:r>
            <a:r>
              <a:rPr lang="ko-KR" altLang="en-US" sz="1400" b="0" dirty="0"/>
              <a:t> 유일하게 식별할 수 있는 값이면 모두 </a:t>
            </a:r>
            <a:r>
              <a:rPr lang="ko-KR" altLang="en-US" sz="1400" b="0" dirty="0" err="1"/>
              <a:t>슈퍼키가</a:t>
            </a:r>
            <a:r>
              <a:rPr lang="ko-KR" altLang="en-US" sz="1400" b="0" dirty="0"/>
              <a:t> 될 수 있음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600" b="0" dirty="0"/>
              <a:t> </a:t>
            </a:r>
          </a:p>
          <a:p>
            <a:pPr marL="0" indent="0">
              <a:buNone/>
            </a:pPr>
            <a:r>
              <a:rPr lang="en-US" altLang="ko-KR" sz="1400" dirty="0"/>
              <a:t>     (</a:t>
            </a:r>
            <a:r>
              <a:rPr lang="ko-KR" altLang="en-US" sz="1400" dirty="0"/>
              <a:t>고객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예</a:t>
            </a:r>
            <a:r>
              <a:rPr lang="en-US" altLang="ko-KR" sz="1400" dirty="0"/>
              <a:t>) </a:t>
            </a:r>
          </a:p>
          <a:p>
            <a:pPr lvl="1"/>
            <a:r>
              <a:rPr lang="ko-KR" altLang="en-US" dirty="0">
                <a:latin typeface="+mn-ea"/>
              </a:rPr>
              <a:t>고객번호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고객별로 유일한 값이 부여되어 있기 때문에 </a:t>
            </a:r>
            <a:r>
              <a:rPr lang="ko-KR" altLang="en-US" dirty="0" err="1">
                <a:latin typeface="+mn-ea"/>
              </a:rPr>
              <a:t>투플을</a:t>
            </a:r>
            <a:r>
              <a:rPr lang="ko-KR" altLang="en-US" dirty="0">
                <a:latin typeface="+mn-ea"/>
              </a:rPr>
              <a:t> 식별할 수 있음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동명이인이 있을 경우 </a:t>
            </a:r>
            <a:r>
              <a:rPr lang="ko-KR" altLang="en-US" dirty="0" err="1">
                <a:latin typeface="+mn-ea"/>
              </a:rPr>
              <a:t>투플을</a:t>
            </a:r>
            <a:r>
              <a:rPr lang="ko-KR" altLang="en-US" dirty="0">
                <a:latin typeface="+mn-ea"/>
              </a:rPr>
              <a:t> 유일하게 식별할 수 없음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주민번호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개인별로 유일한 값이 부여되어 있기 때문에 </a:t>
            </a:r>
            <a:r>
              <a:rPr lang="ko-KR" altLang="en-US" dirty="0" err="1">
                <a:latin typeface="+mn-ea"/>
              </a:rPr>
              <a:t>투플을</a:t>
            </a:r>
            <a:r>
              <a:rPr lang="ko-KR" altLang="en-US" dirty="0">
                <a:latin typeface="+mn-ea"/>
              </a:rPr>
              <a:t> 식별할 수 있음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주소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가족끼리는 같은 정보를 사용하므로 </a:t>
            </a:r>
            <a:r>
              <a:rPr lang="ko-KR" altLang="en-US" dirty="0" err="1">
                <a:latin typeface="+mn-ea"/>
              </a:rPr>
              <a:t>투플을</a:t>
            </a:r>
            <a:r>
              <a:rPr lang="ko-KR" altLang="en-US" dirty="0">
                <a:latin typeface="+mn-ea"/>
              </a:rPr>
              <a:t> 식별할 수 없음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핸드폰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사람이 여러 개의 핸드폰을 사용할 수 있고 반대로 핸드폰을 사용하지 않는 사람이 있을 수 있기  </a:t>
            </a:r>
            <a:endParaRPr lang="en-US" altLang="ko-KR" dirty="0">
              <a:latin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>
                <a:latin typeface="+mn-ea"/>
              </a:rPr>
              <a:t>때문에 </a:t>
            </a:r>
            <a:r>
              <a:rPr lang="ko-KR" altLang="en-US" dirty="0" err="1">
                <a:latin typeface="+mn-ea"/>
              </a:rPr>
              <a:t>투플을</a:t>
            </a:r>
            <a:r>
              <a:rPr lang="ko-KR" altLang="en-US" dirty="0">
                <a:latin typeface="+mn-ea"/>
              </a:rPr>
              <a:t> 식별할 수 없음</a:t>
            </a:r>
            <a:endParaRPr lang="en-US" altLang="ko-KR" dirty="0">
              <a:latin typeface="+mn-ea"/>
            </a:endParaRPr>
          </a:p>
          <a:p>
            <a:pPr lvl="1">
              <a:buNone/>
            </a:pPr>
            <a:endParaRPr lang="en-US" altLang="ko-KR" sz="1600" dirty="0">
              <a:latin typeface="+mn-ea"/>
            </a:endParaRPr>
          </a:p>
          <a:p>
            <a:r>
              <a:rPr lang="ko-KR" altLang="en-US" dirty="0"/>
              <a:t>고객 </a:t>
            </a:r>
            <a:r>
              <a:rPr lang="ko-KR" altLang="en-US" dirty="0" err="1"/>
              <a:t>릴레이션은</a:t>
            </a:r>
            <a:r>
              <a:rPr lang="ko-KR" altLang="en-US" dirty="0"/>
              <a:t> 고객번호와 주민번호를 포함한 모든 속성의 집합이 </a:t>
            </a:r>
            <a:r>
              <a:rPr lang="ko-KR" altLang="en-US" dirty="0" err="1"/>
              <a:t>슈퍼키가</a:t>
            </a:r>
            <a:r>
              <a:rPr lang="ko-KR" altLang="en-US" dirty="0"/>
              <a:t> 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sz="1200" b="0" dirty="0"/>
              <a:t>EX)  (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), (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), (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), (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핸드폰</a:t>
            </a:r>
            <a:r>
              <a:rPr lang="en-US" altLang="ko-KR" sz="1200" b="0" dirty="0"/>
              <a:t>),</a:t>
            </a:r>
          </a:p>
          <a:p>
            <a:pPr>
              <a:buNone/>
            </a:pPr>
            <a:r>
              <a:rPr lang="en-US" altLang="ko-KR" sz="1200" b="0" dirty="0"/>
              <a:t>	      (</a:t>
            </a:r>
            <a:r>
              <a:rPr lang="ko-KR" altLang="en-US" sz="1200" b="0" dirty="0"/>
              <a:t>고객번호</a:t>
            </a:r>
            <a:r>
              <a:rPr lang="en-US" altLang="ko-KR" sz="1200" b="0" dirty="0"/>
              <a:t>), (</a:t>
            </a:r>
            <a:r>
              <a:rPr lang="ko-KR" altLang="en-US" sz="1200" b="0" dirty="0"/>
              <a:t>고객번호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), (</a:t>
            </a:r>
            <a:r>
              <a:rPr lang="ko-KR" altLang="en-US" sz="1200" b="0" dirty="0"/>
              <a:t>고객번호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핸드폰</a:t>
            </a:r>
            <a:r>
              <a:rPr lang="en-US" altLang="ko-KR" sz="1200" b="0" dirty="0"/>
              <a:t>) </a:t>
            </a:r>
            <a:r>
              <a:rPr lang="ko-KR" altLang="en-US" sz="1200" b="0" dirty="0"/>
              <a:t>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슈퍼키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772816"/>
            <a:ext cx="8064896" cy="288032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투플을</a:t>
            </a:r>
            <a:r>
              <a:rPr lang="ko-KR" altLang="en-US" dirty="0"/>
              <a:t> 유일하게 식별할 수 있는 속성의 최소 집합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/>
              <a:t>       </a:t>
            </a:r>
            <a:r>
              <a:rPr lang="en-US" altLang="ko-KR" sz="1400" dirty="0"/>
              <a:t>(</a:t>
            </a:r>
            <a:r>
              <a:rPr lang="ko-KR" altLang="en-US" sz="1400" dirty="0"/>
              <a:t>주문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예</a:t>
            </a:r>
            <a:r>
              <a:rPr lang="en-US" altLang="ko-KR" sz="1400" dirty="0"/>
              <a:t>) </a:t>
            </a:r>
          </a:p>
          <a:p>
            <a:pPr lvl="1" algn="just"/>
            <a:r>
              <a:rPr lang="ko-KR" altLang="en-US" dirty="0">
                <a:latin typeface="+mn-ea"/>
              </a:rPr>
              <a:t>고객번호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명의 고객이 여러 권의 도서를 구입할 수 있으므로 </a:t>
            </a:r>
            <a:r>
              <a:rPr lang="ko-KR" altLang="en-US" dirty="0" err="1">
                <a:latin typeface="+mn-ea"/>
              </a:rPr>
              <a:t>후보키가</a:t>
            </a:r>
            <a:r>
              <a:rPr lang="ko-KR" altLang="en-US" dirty="0">
                <a:latin typeface="+mn-ea"/>
              </a:rPr>
              <a:t> 될 수 없고</a:t>
            </a:r>
            <a:r>
              <a:rPr lang="en-US" altLang="ko-KR" dirty="0">
                <a:latin typeface="+mn-ea"/>
              </a:rPr>
              <a:t>,                                 </a:t>
            </a:r>
          </a:p>
          <a:p>
            <a:pPr marL="266700" lvl="1" indent="0" algn="just">
              <a:buNone/>
            </a:pPr>
            <a:r>
              <a:rPr lang="en-US" altLang="ko-KR" dirty="0">
                <a:latin typeface="+mn-ea"/>
              </a:rPr>
              <a:t>                 </a:t>
            </a:r>
            <a:r>
              <a:rPr lang="ko-KR" altLang="en-US" dirty="0">
                <a:latin typeface="+mn-ea"/>
              </a:rPr>
              <a:t>고객번호가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인 박지성 고객은 세 번의 주문 기록이 있으므로 투플을 유일하게 식별할 수 없음</a:t>
            </a:r>
            <a:r>
              <a:rPr lang="en-US" altLang="ko-KR" dirty="0">
                <a:latin typeface="+mn-ea"/>
              </a:rPr>
              <a:t>  </a:t>
            </a:r>
          </a:p>
          <a:p>
            <a:pPr lvl="1" algn="just"/>
            <a:r>
              <a:rPr lang="ko-KR" altLang="en-US" dirty="0">
                <a:latin typeface="+mn-ea"/>
              </a:rPr>
              <a:t>도서번호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도서번호가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인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축구아는</a:t>
            </a:r>
            <a:r>
              <a:rPr lang="ko-KR" altLang="en-US" dirty="0">
                <a:latin typeface="+mn-ea"/>
              </a:rPr>
              <a:t> 여자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는 두 번의 주문 기록이 있으므로 투플을 유일하게 식별할 수 없음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r>
              <a:rPr lang="ko-KR" altLang="en-US" dirty="0"/>
              <a:t>주문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후보키는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속성을 합한 </a:t>
            </a:r>
            <a:r>
              <a:rPr lang="en-US" altLang="ko-KR" dirty="0"/>
              <a:t>(</a:t>
            </a:r>
            <a:r>
              <a:rPr lang="ko-KR" altLang="en-US" dirty="0"/>
              <a:t>고객번호</a:t>
            </a:r>
            <a:r>
              <a:rPr lang="en-US" altLang="ko-KR" dirty="0"/>
              <a:t>, </a:t>
            </a:r>
            <a:r>
              <a:rPr lang="ko-KR" altLang="en-US" dirty="0"/>
              <a:t>도서번호</a:t>
            </a:r>
            <a:r>
              <a:rPr lang="en-US" altLang="ko-KR" dirty="0"/>
              <a:t>)</a:t>
            </a:r>
            <a:r>
              <a:rPr lang="ko-KR" altLang="en-US" dirty="0"/>
              <a:t>가 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이상의 속성으로 이루어진 키를 </a:t>
            </a:r>
            <a:r>
              <a:rPr lang="ko-KR" altLang="en-US" dirty="0" err="1"/>
              <a:t>복합키</a:t>
            </a:r>
            <a:r>
              <a:rPr lang="en-US" altLang="ko-KR" dirty="0"/>
              <a:t>(composite key)</a:t>
            </a:r>
            <a:r>
              <a:rPr lang="ko-KR" altLang="en-US" dirty="0"/>
              <a:t>라고 함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후보키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700808"/>
            <a:ext cx="8064896" cy="4896544"/>
          </a:xfrm>
        </p:spPr>
        <p:txBody>
          <a:bodyPr/>
          <a:lstStyle/>
          <a:p>
            <a:r>
              <a:rPr lang="ko-KR" altLang="en-US" dirty="0"/>
              <a:t>여러 후보키 중 하나를 선정하여 대표로 삼는 키</a:t>
            </a:r>
            <a:endParaRPr lang="en-US" altLang="ko-KR" dirty="0"/>
          </a:p>
          <a:p>
            <a:r>
              <a:rPr lang="ko-KR" altLang="en-US" dirty="0" err="1"/>
              <a:t>후보키가</a:t>
            </a:r>
            <a:r>
              <a:rPr lang="ko-KR" altLang="en-US" dirty="0"/>
              <a:t> 하나뿐이라면 그 </a:t>
            </a:r>
            <a:r>
              <a:rPr lang="ko-KR" altLang="en-US" dirty="0" err="1"/>
              <a:t>후보키를</a:t>
            </a:r>
            <a:r>
              <a:rPr lang="ko-KR" altLang="en-US" dirty="0"/>
              <a:t>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사용하면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여러 개라면 </a:t>
            </a:r>
            <a:r>
              <a:rPr lang="ko-KR" altLang="en-US" dirty="0" err="1"/>
              <a:t>릴레이션의</a:t>
            </a:r>
            <a:r>
              <a:rPr lang="ko-KR" altLang="en-US" dirty="0"/>
              <a:t> 특성을 반영하여 하나를 선택하면 됨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 err="1"/>
              <a:t>기본키</a:t>
            </a:r>
            <a:r>
              <a:rPr lang="ko-KR" altLang="en-US" dirty="0"/>
              <a:t> 선정 시 고려사항</a:t>
            </a:r>
            <a:endParaRPr lang="en-US" altLang="ko-KR" sz="800" dirty="0"/>
          </a:p>
          <a:p>
            <a:pPr lvl="1"/>
            <a:r>
              <a:rPr lang="ko-KR" altLang="en-US" dirty="0" err="1">
                <a:latin typeface="+mn-ea"/>
              </a:rPr>
              <a:t>릴레이션</a:t>
            </a:r>
            <a:r>
              <a:rPr lang="ko-KR" altLang="en-US" dirty="0">
                <a:latin typeface="+mn-ea"/>
              </a:rPr>
              <a:t> 내 </a:t>
            </a:r>
            <a:r>
              <a:rPr lang="ko-KR" altLang="en-US" dirty="0" err="1">
                <a:latin typeface="+mn-ea"/>
              </a:rPr>
              <a:t>투플을</a:t>
            </a:r>
            <a:r>
              <a:rPr lang="ko-KR" altLang="en-US" dirty="0">
                <a:latin typeface="+mn-ea"/>
              </a:rPr>
              <a:t> 식별할 수 있는 고유한 값을 가져야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값은 허용하지 않음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키 값의 변동이 일어나지 않아야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최대한 적은 수의 속성을 가진 것이라야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향후 키를 사용하는 데 있어서 문제 발생 소지가 없어야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릴레이션</a:t>
            </a:r>
            <a:r>
              <a:rPr lang="ko-KR" altLang="en-US" dirty="0"/>
              <a:t> 스키마를 표현할 때 </a:t>
            </a:r>
            <a:r>
              <a:rPr lang="ko-KR" altLang="en-US" dirty="0" err="1"/>
              <a:t>기본키는</a:t>
            </a:r>
            <a:r>
              <a:rPr lang="ko-KR" altLang="en-US" dirty="0"/>
              <a:t> 밑줄을 그어 표시함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이름</a:t>
            </a:r>
            <a:r>
              <a:rPr lang="en-US" altLang="ko-KR" sz="1400" b="0" dirty="0"/>
              <a:t>(</a:t>
            </a:r>
            <a:r>
              <a:rPr lang="ko-KR" altLang="en-US" sz="1400" b="0" u="sng" dirty="0"/>
              <a:t>속성</a:t>
            </a:r>
            <a:r>
              <a:rPr lang="en-US" altLang="ko-KR" sz="1400" b="0" u="sng" dirty="0"/>
              <a:t>1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속성</a:t>
            </a:r>
            <a:r>
              <a:rPr lang="en-US" altLang="ko-KR" sz="1400" b="0" dirty="0"/>
              <a:t>2, …. </a:t>
            </a:r>
            <a:r>
              <a:rPr lang="ko-KR" altLang="en-US" sz="1400" b="0" dirty="0"/>
              <a:t>속성</a:t>
            </a:r>
            <a:r>
              <a:rPr lang="en-US" altLang="ko-KR" sz="1400" b="0" dirty="0"/>
              <a:t>N)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sz="1200" b="0" dirty="0"/>
              <a:t>EX) </a:t>
            </a:r>
            <a:r>
              <a:rPr lang="ko-KR" altLang="en-US" sz="1200" b="0" dirty="0"/>
              <a:t>고객</a:t>
            </a:r>
            <a:r>
              <a:rPr lang="en-US" altLang="ko-KR" sz="1200" b="0" dirty="0"/>
              <a:t>(</a:t>
            </a:r>
            <a:r>
              <a:rPr lang="ko-KR" altLang="en-US" sz="1200" b="0" u="sng" dirty="0"/>
              <a:t>고객번호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주민번호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핸드폰</a:t>
            </a:r>
            <a:r>
              <a:rPr lang="en-US" altLang="ko-KR" sz="1200" b="0" dirty="0"/>
              <a:t>)</a:t>
            </a:r>
          </a:p>
          <a:p>
            <a:pPr>
              <a:buNone/>
            </a:pPr>
            <a:r>
              <a:rPr lang="en-US" altLang="ko-KR" sz="1200" b="0" dirty="0"/>
              <a:t>           </a:t>
            </a:r>
            <a:r>
              <a:rPr lang="ko-KR" altLang="en-US" sz="1200" b="0" dirty="0"/>
              <a:t>도서</a:t>
            </a:r>
            <a:r>
              <a:rPr lang="en-US" altLang="ko-KR" sz="1200" b="0" dirty="0"/>
              <a:t>(</a:t>
            </a:r>
            <a:r>
              <a:rPr lang="ko-KR" altLang="en-US" sz="1200" b="0" u="sng" dirty="0"/>
              <a:t>도서번호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도서이름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출판사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가격</a:t>
            </a:r>
            <a:r>
              <a:rPr lang="en-US" altLang="ko-KR" sz="1200" b="0" dirty="0"/>
              <a:t>)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기본키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700808"/>
            <a:ext cx="8064896" cy="1584176"/>
          </a:xfrm>
        </p:spPr>
        <p:txBody>
          <a:bodyPr/>
          <a:lstStyle/>
          <a:p>
            <a:r>
              <a:rPr lang="ko-KR" altLang="en-US" dirty="0" err="1"/>
              <a:t>기본키로</a:t>
            </a:r>
            <a:r>
              <a:rPr lang="ko-KR" altLang="en-US" dirty="0"/>
              <a:t> 선정되지 않은 </a:t>
            </a:r>
            <a:r>
              <a:rPr lang="ko-KR" altLang="en-US" dirty="0" err="1"/>
              <a:t>후보키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고객 </a:t>
            </a:r>
            <a:r>
              <a:rPr lang="ko-KR" altLang="en-US" dirty="0" err="1"/>
              <a:t>릴레이션의</a:t>
            </a:r>
            <a:r>
              <a:rPr lang="ko-KR" altLang="en-US" dirty="0"/>
              <a:t> 경우 고객번호와 주민번호 중 고객번호를 </a:t>
            </a:r>
            <a:r>
              <a:rPr lang="ko-KR" altLang="en-US" dirty="0" err="1"/>
              <a:t>기본키로</a:t>
            </a:r>
            <a:r>
              <a:rPr lang="ko-KR" altLang="en-US" dirty="0"/>
              <a:t> 정하면 주민번호가 대체키가 됨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대체키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700808"/>
            <a:ext cx="8064896" cy="3960440"/>
          </a:xfrm>
        </p:spPr>
        <p:txBody>
          <a:bodyPr/>
          <a:lstStyle/>
          <a:p>
            <a:r>
              <a:rPr lang="ko-KR" altLang="en-US" dirty="0"/>
              <a:t>다른 릴레이션의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참조하는 속성을 말함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다른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참조하여 관계 데이터 모델의 특징인 </a:t>
            </a:r>
            <a:r>
              <a:rPr lang="ko-KR" altLang="en-US" dirty="0" err="1"/>
              <a:t>릴레이션</a:t>
            </a:r>
            <a:r>
              <a:rPr lang="ko-KR" altLang="en-US" dirty="0"/>
              <a:t> 간의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표현함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 err="1"/>
              <a:t>외래키의</a:t>
            </a:r>
            <a:r>
              <a:rPr lang="ko-KR" altLang="en-US" dirty="0"/>
              <a:t> 특징</a:t>
            </a:r>
            <a:endParaRPr lang="en-US" altLang="ko-KR" sz="800" b="0" dirty="0"/>
          </a:p>
          <a:p>
            <a:pPr lvl="1"/>
            <a:r>
              <a:rPr lang="ko-KR" altLang="en-US" dirty="0">
                <a:latin typeface="+mn-ea"/>
              </a:rPr>
              <a:t>관계 데이터 모델의 </a:t>
            </a:r>
            <a:r>
              <a:rPr lang="ko-KR" altLang="en-US" dirty="0" err="1">
                <a:latin typeface="+mn-ea"/>
              </a:rPr>
              <a:t>릴레이션</a:t>
            </a:r>
            <a:r>
              <a:rPr lang="ko-KR" altLang="en-US" dirty="0">
                <a:latin typeface="+mn-ea"/>
              </a:rPr>
              <a:t> 간의 관계를 표현함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릴레이션의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기본키를</a:t>
            </a:r>
            <a:r>
              <a:rPr lang="ko-KR" altLang="en-US" dirty="0">
                <a:latin typeface="+mn-ea"/>
              </a:rPr>
              <a:t> 참조하는 속성임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참조하고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외래키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참조되는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기본키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양쪽 </a:t>
            </a:r>
            <a:r>
              <a:rPr lang="ko-KR" altLang="en-US" dirty="0" err="1">
                <a:latin typeface="+mn-ea"/>
              </a:rPr>
              <a:t>릴레이션의</a:t>
            </a:r>
            <a:r>
              <a:rPr lang="ko-KR" altLang="en-US" dirty="0">
                <a:latin typeface="+mn-ea"/>
              </a:rPr>
              <a:t> 도메인은 서로 같아야 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참조되는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기본키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값이 변경되면 참조하는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외래키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값도 변경됨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값과 중복 값 등이 허용됨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자기 자신의 </a:t>
            </a:r>
            <a:r>
              <a:rPr lang="ko-KR" altLang="en-US" dirty="0" err="1">
                <a:latin typeface="+mn-ea"/>
              </a:rPr>
              <a:t>기본키를</a:t>
            </a:r>
            <a:r>
              <a:rPr lang="ko-KR" altLang="en-US" dirty="0">
                <a:latin typeface="+mn-ea"/>
              </a:rPr>
              <a:t> 참조하는 </a:t>
            </a:r>
            <a:r>
              <a:rPr lang="ko-KR" altLang="en-US" dirty="0" err="1">
                <a:latin typeface="+mn-ea"/>
              </a:rPr>
              <a:t>외래키도</a:t>
            </a:r>
            <a:r>
              <a:rPr lang="ko-KR" altLang="en-US" dirty="0">
                <a:latin typeface="+mn-ea"/>
              </a:rPr>
              <a:t> 가능함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외래키가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기본키의</a:t>
            </a:r>
            <a:r>
              <a:rPr lang="ko-KR" altLang="en-US" dirty="0">
                <a:latin typeface="+mn-ea"/>
              </a:rPr>
              <a:t> 일부가 될 수 있음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919536" y="1139504"/>
            <a:ext cx="8064896" cy="4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chemeClr val="tx2"/>
                </a:solidFill>
              </a:rPr>
              <a:t>외래키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917</Words>
  <Application>Microsoft Office PowerPoint</Application>
  <PresentationFormat>와이드스크린</PresentationFormat>
  <Paragraphs>326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기타 용어 및 키에 대한 정리</vt:lpstr>
      <vt:lpstr>PowerPoint 프레젠테이션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  <vt:lpstr>1. 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기타 용어 및 키에 대한 정리</dc:title>
  <dc:creator>8147</dc:creator>
  <cp:lastModifiedBy>8147</cp:lastModifiedBy>
  <cp:revision>1</cp:revision>
  <dcterms:created xsi:type="dcterms:W3CDTF">2021-05-16T04:00:26Z</dcterms:created>
  <dcterms:modified xsi:type="dcterms:W3CDTF">2021-05-16T04:04:24Z</dcterms:modified>
</cp:coreProperties>
</file>