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B\Desktop\&#45936;&#51060;&#53552;&#48516;&#4943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B\Desktop\&#45936;&#51060;&#53552;&#48516;&#4943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B\Desktop\&#45936;&#51060;&#53552;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/>
              <a:t>총합의 구간별 비율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Sheet1!$P$7:$P$14</c:f>
              <c:strCache>
                <c:ptCount val="8"/>
                <c:pt idx="0">
                  <c:v>0~40</c:v>
                </c:pt>
                <c:pt idx="1">
                  <c:v>41~70</c:v>
                </c:pt>
                <c:pt idx="2">
                  <c:v>71~100</c:v>
                </c:pt>
                <c:pt idx="3">
                  <c:v>101~130</c:v>
                </c:pt>
                <c:pt idx="4">
                  <c:v>131~160</c:v>
                </c:pt>
                <c:pt idx="5">
                  <c:v>161~190</c:v>
                </c:pt>
                <c:pt idx="6">
                  <c:v>191~220</c:v>
                </c:pt>
                <c:pt idx="7">
                  <c:v>221~250</c:v>
                </c:pt>
              </c:strCache>
            </c:strRef>
          </c:cat>
          <c:val>
            <c:numRef>
              <c:f>Sheet1!$R$8:$R$14</c:f>
              <c:numCache>
                <c:formatCode>0.0%</c:formatCode>
                <c:ptCount val="7"/>
                <c:pt idx="0">
                  <c:v>1.2684989429175475E-2</c:v>
                </c:pt>
                <c:pt idx="1">
                  <c:v>0.10570824524312897</c:v>
                </c:pt>
                <c:pt idx="2">
                  <c:v>0.28964059196617337</c:v>
                </c:pt>
                <c:pt idx="3">
                  <c:v>0.33509513742071884</c:v>
                </c:pt>
                <c:pt idx="4">
                  <c:v>0.21141649048625794</c:v>
                </c:pt>
                <c:pt idx="5">
                  <c:v>4.3340380549682873E-2</c:v>
                </c:pt>
                <c:pt idx="6">
                  <c:v>2.1141649048625794E-3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8E-4E75-9909-4797E660F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axId val="46635856"/>
        <c:axId val="46637936"/>
      </c:barChart>
      <c:catAx>
        <c:axId val="4663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637936"/>
        <c:crosses val="autoZero"/>
        <c:auto val="1"/>
        <c:lblAlgn val="ctr"/>
        <c:lblOffset val="100"/>
        <c:noMultiLvlLbl val="0"/>
      </c:catAx>
      <c:valAx>
        <c:axId val="4663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63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1"/>
              <a:t>(</a:t>
            </a:r>
            <a:r>
              <a:rPr lang="ko-KR" altLang="en-US" sz="1800" b="1"/>
              <a:t>홀수</a:t>
            </a:r>
            <a:r>
              <a:rPr lang="ko-KR" altLang="en-US" sz="1800" b="1" baseline="0"/>
              <a:t> </a:t>
            </a:r>
            <a:r>
              <a:rPr lang="en-US" altLang="ko-KR" sz="1800" b="1" baseline="0"/>
              <a:t>: </a:t>
            </a:r>
            <a:r>
              <a:rPr lang="ko-KR" altLang="en-US" sz="1800" b="1" baseline="0"/>
              <a:t>짝수</a:t>
            </a:r>
            <a:r>
              <a:rPr lang="en-US" altLang="ko-KR" sz="1800" b="1" baseline="0"/>
              <a:t>)</a:t>
            </a:r>
            <a:r>
              <a:rPr lang="ko-KR" altLang="en-US" sz="1800" b="1" baseline="0"/>
              <a:t> 비율</a:t>
            </a:r>
            <a:endParaRPr lang="ko-KR" altLang="en-US" sz="1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Sheet1!$P$22:$P$28</c:f>
              <c:strCache>
                <c:ptCount val="7"/>
                <c:pt idx="0">
                  <c:v>0 : 6</c:v>
                </c:pt>
                <c:pt idx="1">
                  <c:v>1 : 5</c:v>
                </c:pt>
                <c:pt idx="2">
                  <c:v>2 : 4</c:v>
                </c:pt>
                <c:pt idx="3">
                  <c:v>3 : 3</c:v>
                </c:pt>
                <c:pt idx="4">
                  <c:v>4 : 2</c:v>
                </c:pt>
                <c:pt idx="5">
                  <c:v>5 : 1</c:v>
                </c:pt>
                <c:pt idx="6">
                  <c:v>6 : 0</c:v>
                </c:pt>
              </c:strCache>
            </c:strRef>
          </c:cat>
          <c:val>
            <c:numRef>
              <c:f>Sheet1!$R$22:$R$28</c:f>
              <c:numCache>
                <c:formatCode>0.0%</c:formatCode>
                <c:ptCount val="7"/>
                <c:pt idx="0">
                  <c:v>1.1627906976744186E-2</c:v>
                </c:pt>
                <c:pt idx="1">
                  <c:v>6.765327695560254E-2</c:v>
                </c:pt>
                <c:pt idx="2">
                  <c:v>0.22410147991543342</c:v>
                </c:pt>
                <c:pt idx="3">
                  <c:v>0.34778012684989429</c:v>
                </c:pt>
                <c:pt idx="4">
                  <c:v>0.25158562367864695</c:v>
                </c:pt>
                <c:pt idx="5">
                  <c:v>7.9281183932346719E-2</c:v>
                </c:pt>
                <c:pt idx="6">
                  <c:v>1.7970401691331923E-2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4-4E4E-B9F6-66D4F609C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overlap val="-7"/>
        <c:axId val="1968662256"/>
        <c:axId val="1968661424"/>
      </c:barChart>
      <c:catAx>
        <c:axId val="19686622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661424"/>
        <c:crosses val="autoZero"/>
        <c:auto val="1"/>
        <c:lblAlgn val="ctr"/>
        <c:lblOffset val="100"/>
        <c:noMultiLvlLbl val="0"/>
      </c:catAx>
      <c:valAx>
        <c:axId val="196866142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66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/>
              <a:t>구간별 분포 비율</a:t>
            </a:r>
            <a:endParaRPr lang="en-US" altLang="ko-KR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Sheet1!$Q$36:$Q$44</c:f>
              <c:strCache>
                <c:ptCount val="9"/>
                <c:pt idx="0">
                  <c:v>1:5</c:v>
                </c:pt>
                <c:pt idx="1">
                  <c:v>3:3</c:v>
                </c:pt>
                <c:pt idx="2">
                  <c:v>2:4</c:v>
                </c:pt>
                <c:pt idx="3">
                  <c:v>1:1:4</c:v>
                </c:pt>
                <c:pt idx="4">
                  <c:v>1:2:3</c:v>
                </c:pt>
                <c:pt idx="5">
                  <c:v>2:2:2</c:v>
                </c:pt>
                <c:pt idx="6">
                  <c:v>1:1:1:3</c:v>
                </c:pt>
                <c:pt idx="7">
                  <c:v>1:1:2:2</c:v>
                </c:pt>
                <c:pt idx="8">
                  <c:v>1:1:1:1:2</c:v>
                </c:pt>
              </c:strCache>
            </c:strRef>
          </c:cat>
          <c:val>
            <c:numRef>
              <c:f>Sheet1!$S$36:$S$44</c:f>
              <c:numCache>
                <c:formatCode>0.0%</c:formatCode>
                <c:ptCount val="9"/>
                <c:pt idx="0">
                  <c:v>3.1712473572938688E-3</c:v>
                </c:pt>
                <c:pt idx="1">
                  <c:v>9.5137420718816069E-3</c:v>
                </c:pt>
                <c:pt idx="2">
                  <c:v>1.9027484143763214E-2</c:v>
                </c:pt>
                <c:pt idx="3">
                  <c:v>3.5940803382663845E-2</c:v>
                </c:pt>
                <c:pt idx="4">
                  <c:v>0.23467230443974629</c:v>
                </c:pt>
                <c:pt idx="5">
                  <c:v>5.8139534883720929E-2</c:v>
                </c:pt>
                <c:pt idx="6">
                  <c:v>0.14270613107822411</c:v>
                </c:pt>
                <c:pt idx="7">
                  <c:v>0.38794926004228331</c:v>
                </c:pt>
                <c:pt idx="8">
                  <c:v>0.10887949260042283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C-4BEC-B943-48A2829C8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3"/>
        <c:axId val="208197232"/>
        <c:axId val="208199312"/>
      </c:barChart>
      <c:catAx>
        <c:axId val="20819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199312"/>
        <c:crosses val="autoZero"/>
        <c:auto val="1"/>
        <c:lblAlgn val="ctr"/>
        <c:lblOffset val="100"/>
        <c:noMultiLvlLbl val="0"/>
      </c:catAx>
      <c:valAx>
        <c:axId val="208199312"/>
        <c:scaling>
          <c:orientation val="minMax"/>
          <c:max val="0.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19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8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4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4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6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3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5B7F-3B01-4E01-B05F-409450A10E4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1067-D4ED-4376-A49E-FA5219E3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131" y="261257"/>
            <a:ext cx="3016029" cy="63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540" y="215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총합의 구간별 비율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35" y="3842946"/>
            <a:ext cx="4055131" cy="2557852"/>
          </a:xfrm>
          <a:prstGeom prst="rect">
            <a:avLst/>
          </a:prstGeom>
        </p:spPr>
      </p:pic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528672"/>
              </p:ext>
            </p:extLst>
          </p:nvPr>
        </p:nvGraphicFramePr>
        <p:xfrm>
          <a:off x="6677598" y="826230"/>
          <a:ext cx="4979432" cy="290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37" y="1729645"/>
            <a:ext cx="3971085" cy="2688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4148" y="4662289"/>
            <a:ext cx="27077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1~45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중간값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22.5</a:t>
            </a:r>
          </a:p>
          <a:p>
            <a:r>
              <a:rPr lang="ko-KR" altLang="en-US" sz="1400" dirty="0" smtClean="0"/>
              <a:t>총합의 </a:t>
            </a:r>
            <a:r>
              <a:rPr lang="ko-KR" altLang="en-US" sz="1400" dirty="0" err="1" smtClean="0"/>
              <a:t>기대값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22.5 X 6 = 135</a:t>
            </a:r>
          </a:p>
          <a:p>
            <a:r>
              <a:rPr lang="ko-KR" altLang="en-US" sz="1400" dirty="0" smtClean="0"/>
              <a:t>실제 데이터 평균 </a:t>
            </a:r>
            <a:r>
              <a:rPr lang="en-US" altLang="ko-KR" sz="1400" dirty="0" smtClean="0"/>
              <a:t>= 138</a:t>
            </a:r>
          </a:p>
          <a:p>
            <a:r>
              <a:rPr lang="ko-KR" altLang="en-US" sz="1400" dirty="0" smtClean="0"/>
              <a:t>실제 데이터 표준편차 </a:t>
            </a:r>
            <a:r>
              <a:rPr lang="en-US" altLang="ko-KR" sz="1400" dirty="0" smtClean="0"/>
              <a:t>= 30</a:t>
            </a:r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계급의 크기 </a:t>
            </a:r>
            <a:r>
              <a:rPr lang="en-US" altLang="ko-KR" sz="1400" dirty="0" smtClean="0"/>
              <a:t>: 30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5196229" y="3074079"/>
            <a:ext cx="1241893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97378" y="319347"/>
            <a:ext cx="10515600" cy="815282"/>
          </a:xfrm>
        </p:spPr>
        <p:txBody>
          <a:bodyPr/>
          <a:lstStyle/>
          <a:p>
            <a:r>
              <a:rPr lang="ko-KR" altLang="en-US" dirty="0" smtClean="0"/>
              <a:t>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짝수의 비율</a:t>
            </a:r>
            <a:endParaRPr lang="ko-KR" altLang="en-US" dirty="0"/>
          </a:p>
        </p:txBody>
      </p:sp>
      <p:pic>
        <p:nvPicPr>
          <p:cNvPr id="5" name="_x186058328" descr="DRW00001c0c27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96" y="1481772"/>
            <a:ext cx="1769665" cy="10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94809" y="180538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기대값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8" name="원형 화살표 7"/>
          <p:cNvSpPr/>
          <p:nvPr/>
        </p:nvSpPr>
        <p:spPr>
          <a:xfrm rot="1477858">
            <a:off x="4512431" y="1803044"/>
            <a:ext cx="1718024" cy="1421476"/>
          </a:xfrm>
          <a:prstGeom prst="circularArrow">
            <a:avLst>
              <a:gd name="adj1" fmla="val 13147"/>
              <a:gd name="adj2" fmla="val 830656"/>
              <a:gd name="adj3" fmla="val 19752797"/>
              <a:gd name="adj4" fmla="val 14580086"/>
              <a:gd name="adj5" fmla="val 16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751369"/>
              </p:ext>
            </p:extLst>
          </p:nvPr>
        </p:nvGraphicFramePr>
        <p:xfrm>
          <a:off x="6960637" y="2174720"/>
          <a:ext cx="4818171" cy="348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78" y="2848732"/>
            <a:ext cx="4240433" cy="24396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754" y="2848732"/>
            <a:ext cx="1049329" cy="24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4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78716" y="404579"/>
            <a:ext cx="10515600" cy="815282"/>
          </a:xfrm>
        </p:spPr>
        <p:txBody>
          <a:bodyPr/>
          <a:lstStyle/>
          <a:p>
            <a:r>
              <a:rPr lang="ko-KR" altLang="en-US" dirty="0" smtClean="0"/>
              <a:t>구간별 분포 비율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74" y="2795227"/>
            <a:ext cx="3940038" cy="2854002"/>
          </a:xfrm>
          <a:prstGeom prst="rect">
            <a:avLst/>
          </a:prstGeom>
        </p:spPr>
      </p:pic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013241"/>
              </p:ext>
            </p:extLst>
          </p:nvPr>
        </p:nvGraphicFramePr>
        <p:xfrm>
          <a:off x="5633879" y="1770026"/>
          <a:ext cx="6057377" cy="3634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064420" y="1530213"/>
            <a:ext cx="3927770" cy="634483"/>
            <a:chOff x="702170" y="1306285"/>
            <a:chExt cx="3927770" cy="634483"/>
          </a:xfrm>
        </p:grpSpPr>
        <p:sp>
          <p:nvSpPr>
            <p:cNvPr id="3" name="타원 2"/>
            <p:cNvSpPr/>
            <p:nvPr/>
          </p:nvSpPr>
          <p:spPr>
            <a:xfrm>
              <a:off x="745224" y="1306287"/>
              <a:ext cx="625151" cy="634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4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38326" y="1306286"/>
              <a:ext cx="625151" cy="634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0B0F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타원 13"/>
            <p:cNvSpPr/>
            <p:nvPr/>
          </p:nvSpPr>
          <p:spPr>
            <a:xfrm>
              <a:off x="2334868" y="1306286"/>
              <a:ext cx="625151" cy="634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E8124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타원 14"/>
            <p:cNvSpPr/>
            <p:nvPr/>
          </p:nvSpPr>
          <p:spPr>
            <a:xfrm>
              <a:off x="3127970" y="1306285"/>
              <a:ext cx="625151" cy="634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21072" y="1306285"/>
              <a:ext cx="625151" cy="634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170" y="1457521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1~10</a:t>
              </a:r>
              <a:endParaRPr lang="ko-KR" alt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9475" y="1457521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11~20</a:t>
              </a:r>
              <a:endParaRPr lang="ko-KR" alt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44298" y="1462118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21~30</a:t>
              </a:r>
              <a:endParaRPr lang="ko-KR" alt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9120" y="1462118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31~40</a:t>
              </a:r>
              <a:endParaRPr lang="ko-KR" alt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23309" y="1452788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41~45</a:t>
              </a:r>
              <a:endParaRPr lang="ko-KR" altLang="en-US" sz="16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62726" y="2256025"/>
            <a:ext cx="4931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각 구간에 포함되는 숫자의 개수를 구해서 비율로 나타내기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085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78716" y="404579"/>
            <a:ext cx="10515600" cy="815282"/>
          </a:xfrm>
        </p:spPr>
        <p:txBody>
          <a:bodyPr/>
          <a:lstStyle/>
          <a:p>
            <a:r>
              <a:rPr lang="ko-KR" altLang="en-US" dirty="0" smtClean="0"/>
              <a:t>기간별 </a:t>
            </a:r>
            <a:r>
              <a:rPr lang="ko-KR" altLang="en-US" dirty="0" err="1" smtClean="0"/>
              <a:t>미출현</a:t>
            </a:r>
            <a:r>
              <a:rPr lang="ko-KR" altLang="en-US" dirty="0" smtClean="0"/>
              <a:t> 번호 개수</a:t>
            </a:r>
            <a:endParaRPr lang="ko-KR" altLang="en-US" dirty="0"/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8" y="1550296"/>
            <a:ext cx="5760000" cy="270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83" y="2444621"/>
            <a:ext cx="5760000" cy="270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98228" y="3338946"/>
            <a:ext cx="5760000" cy="27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5186" y="2559733"/>
            <a:ext cx="116808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+15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69363" y="3985787"/>
            <a:ext cx="214604" cy="264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05665" y="4102621"/>
            <a:ext cx="214604" cy="264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17476" y="4111952"/>
            <a:ext cx="214604" cy="264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05665" y="4514111"/>
            <a:ext cx="214604" cy="264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88328" y="4889442"/>
            <a:ext cx="214604" cy="264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05665" y="4889442"/>
            <a:ext cx="214604" cy="264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332232" y="5255443"/>
            <a:ext cx="214604" cy="264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130139" y="2654377"/>
            <a:ext cx="116808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+10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8186" y="3509779"/>
            <a:ext cx="990012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+5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82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78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총합의 구간별 비율</vt:lpstr>
      <vt:lpstr>홀수, 짝수의 비율</vt:lpstr>
      <vt:lpstr>구간별 분포 비율</vt:lpstr>
      <vt:lpstr>기간별 미출현 번호 개수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홀수, 짝수의 비율</dc:title>
  <dc:creator>KB</dc:creator>
  <cp:lastModifiedBy>KB</cp:lastModifiedBy>
  <cp:revision>9</cp:revision>
  <dcterms:created xsi:type="dcterms:W3CDTF">2021-01-20T05:08:57Z</dcterms:created>
  <dcterms:modified xsi:type="dcterms:W3CDTF">2021-01-20T07:02:17Z</dcterms:modified>
</cp:coreProperties>
</file>