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1" r:id="rId4"/>
    <p:sldId id="272" r:id="rId5"/>
    <p:sldId id="287" r:id="rId6"/>
    <p:sldId id="285" r:id="rId7"/>
    <p:sldId id="262" r:id="rId8"/>
    <p:sldId id="277" r:id="rId9"/>
    <p:sldId id="281" r:id="rId10"/>
    <p:sldId id="283" r:id="rId11"/>
    <p:sldId id="284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DBEA"/>
    <a:srgbClr val="FBF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32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55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mtClean="0"/>
              <a:t>중복</a:t>
            </a:r>
            <a:endParaRPr lang="ko-KR" altLang="en-US" dirty="0"/>
          </a:p>
        </c:rich>
      </c:tx>
      <c:layout>
        <c:manualLayout>
          <c:xMode val="edge"/>
          <c:yMode val="edge"/>
          <c:x val="2.8749999999999967E-2"/>
          <c:y val="8.9062494521254032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Sheet1!$A$2:$A$7</c:f>
              <c:strCache>
                <c:ptCount val="6"/>
                <c:pt idx="0">
                  <c:v>920회</c:v>
                </c:pt>
                <c:pt idx="1">
                  <c:v>919회</c:v>
                </c:pt>
                <c:pt idx="2">
                  <c:v>918회</c:v>
                </c:pt>
                <c:pt idx="3">
                  <c:v>917회</c:v>
                </c:pt>
                <c:pt idx="4">
                  <c:v>916회</c:v>
                </c:pt>
                <c:pt idx="5">
                  <c:v>915회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6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7181851" y="5924551"/>
            <a:ext cx="5010151" cy="494494"/>
          </a:xfrm>
          <a:prstGeom prst="rect">
            <a:avLst/>
          </a:prstGeom>
          <a:solidFill>
            <a:schemeClr val="bg2">
              <a:alpha val="48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latin typeface="+mj-ea"/>
                <a:ea typeface="+mj-ea"/>
              </a:rPr>
              <a:t>곽상우  노진우  허선용  박상우</a:t>
            </a:r>
            <a:endParaRPr lang="ko-KR" altLang="en-US" sz="2400" b="1" kern="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81851" y="5924553"/>
            <a:ext cx="5010151" cy="568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228978" y="2309053"/>
            <a:ext cx="6321900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=""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=""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LOTTO PROGRAM </a:t>
              </a:r>
              <a:r>
                <a:rPr lang="ko-KR" altLang="en-US" sz="3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만들기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153568" y="1870195"/>
            <a:ext cx="4591461" cy="713081"/>
            <a:chOff x="4400139" y="1420518"/>
            <a:chExt cx="4591461" cy="713081"/>
          </a:xfrm>
        </p:grpSpPr>
        <p:sp>
          <p:nvSpPr>
            <p:cNvPr id="13" name="도넛 12"/>
            <p:cNvSpPr/>
            <p:nvPr/>
          </p:nvSpPr>
          <p:spPr>
            <a:xfrm>
              <a:off x="4400139" y="1420518"/>
              <a:ext cx="762000" cy="713079"/>
            </a:xfrm>
            <a:prstGeom prst="donut">
              <a:avLst/>
            </a:prstGeom>
            <a:solidFill>
              <a:srgbClr val="C000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도넛 34"/>
            <p:cNvSpPr/>
            <p:nvPr/>
          </p:nvSpPr>
          <p:spPr>
            <a:xfrm>
              <a:off x="5162139" y="1420520"/>
              <a:ext cx="762000" cy="713079"/>
            </a:xfrm>
            <a:prstGeom prst="donut">
              <a:avLst/>
            </a:prstGeom>
            <a:solidFill>
              <a:srgbClr val="FFC0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도넛 35"/>
            <p:cNvSpPr/>
            <p:nvPr/>
          </p:nvSpPr>
          <p:spPr>
            <a:xfrm>
              <a:off x="5924139" y="1420520"/>
              <a:ext cx="762000" cy="713079"/>
            </a:xfrm>
            <a:prstGeom prst="donut">
              <a:avLst/>
            </a:prstGeom>
            <a:solidFill>
              <a:srgbClr val="FFFF0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도넛 36"/>
            <p:cNvSpPr/>
            <p:nvPr/>
          </p:nvSpPr>
          <p:spPr>
            <a:xfrm>
              <a:off x="7458075" y="1420520"/>
              <a:ext cx="762000" cy="713079"/>
            </a:xfrm>
            <a:prstGeom prst="donut">
              <a:avLst/>
            </a:prstGeom>
            <a:solidFill>
              <a:srgbClr val="0070C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도넛 37"/>
            <p:cNvSpPr/>
            <p:nvPr/>
          </p:nvSpPr>
          <p:spPr>
            <a:xfrm>
              <a:off x="6696075" y="1420520"/>
              <a:ext cx="762000" cy="713079"/>
            </a:xfrm>
            <a:prstGeom prst="donut">
              <a:avLst/>
            </a:prstGeom>
            <a:solidFill>
              <a:srgbClr val="00B050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도넛 38"/>
            <p:cNvSpPr/>
            <p:nvPr/>
          </p:nvSpPr>
          <p:spPr>
            <a:xfrm>
              <a:off x="8229600" y="1420520"/>
              <a:ext cx="762000" cy="713079"/>
            </a:xfrm>
            <a:prstGeom prst="donu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468726"/>
            <a:ext cx="12192002" cy="3534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제작과</a:t>
            </a:r>
            <a:r>
              <a:rPr lang="ko-KR" altLang="en-US" sz="2400" b="1" kern="0" dirty="0">
                <a:solidFill>
                  <a:prstClr val="white"/>
                </a:solidFill>
              </a:rPr>
              <a:t>정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3" name="직사각형 2"/>
          <p:cNvSpPr/>
          <p:nvPr/>
        </p:nvSpPr>
        <p:spPr>
          <a:xfrm>
            <a:off x="546623" y="1267987"/>
            <a:ext cx="1988457" cy="927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당첨 이력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6623" y="2416164"/>
            <a:ext cx="1988457" cy="92726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조건값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622" y="3591821"/>
            <a:ext cx="1988457" cy="927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결과값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99" y="1267987"/>
            <a:ext cx="43719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68" y="171599"/>
            <a:ext cx="466725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10688" y="4922334"/>
            <a:ext cx="537358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2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로또배열에서 홀수가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나올 분포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당첨 </a:t>
            </a:r>
            <a:r>
              <a:rPr lang="ko-KR" altLang="en-US" dirty="0"/>
              <a:t>이력모두를 사용해 홀수가 나온 분포를 확인 </a:t>
            </a:r>
          </a:p>
          <a:p>
            <a:r>
              <a:rPr lang="ko-KR" altLang="en-US" dirty="0"/>
              <a:t>각각의 홀수갯수가 나왔던 확률을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제작과</a:t>
            </a:r>
            <a:r>
              <a:rPr lang="ko-KR" altLang="en-US" sz="2400" b="1" kern="0" dirty="0">
                <a:solidFill>
                  <a:prstClr val="white"/>
                </a:solidFill>
              </a:rPr>
              <a:t>정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3" name="직사각형 2"/>
          <p:cNvSpPr/>
          <p:nvPr/>
        </p:nvSpPr>
        <p:spPr>
          <a:xfrm>
            <a:off x="546623" y="1267987"/>
            <a:ext cx="1988457" cy="927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당첨 이력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6623" y="2416164"/>
            <a:ext cx="1988457" cy="927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조건값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622" y="3591821"/>
            <a:ext cx="1988457" cy="92726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결과값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405" y="1267987"/>
            <a:ext cx="13620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86021" y="1793274"/>
            <a:ext cx="22493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난수 배열 발생</a:t>
            </a:r>
            <a:endParaRPr lang="en-US" altLang="ko-KR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21611" y="2513352"/>
            <a:ext cx="9781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조건</a:t>
            </a:r>
            <a:r>
              <a:rPr lang="en-US" altLang="ko-KR" sz="2400" b="1" dirty="0" smtClean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5447" y="3953352"/>
            <a:ext cx="52373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연속으로 배열발생 시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중복배열 배제</a:t>
            </a:r>
            <a:endParaRPr lang="en-US" altLang="ko-KR" sz="2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821611" y="3233352"/>
            <a:ext cx="9781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조건</a:t>
            </a:r>
            <a:r>
              <a:rPr lang="en-US" altLang="ko-KR" sz="2400" b="1" dirty="0"/>
              <a:t>2</a:t>
            </a:r>
            <a:endParaRPr lang="en-US" altLang="ko-KR" sz="2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30290" y="1073352"/>
            <a:ext cx="19607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조건</a:t>
            </a:r>
            <a:r>
              <a:rPr lang="en-US" altLang="ko-KR" sz="2400" b="1" dirty="0" smtClean="0"/>
              <a:t>1,2 </a:t>
            </a:r>
            <a:r>
              <a:rPr lang="ko-KR" altLang="en-US" sz="2400" b="1" dirty="0" smtClean="0"/>
              <a:t>발생</a:t>
            </a:r>
            <a:endParaRPr lang="en-US" altLang="ko-KR" sz="24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394409" y="4672800"/>
            <a:ext cx="18325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결과값 출력</a:t>
            </a:r>
            <a:endParaRPr lang="en-US" altLang="ko-KR" sz="2400" b="1" dirty="0" smtClean="0"/>
          </a:p>
        </p:txBody>
      </p:sp>
      <p:cxnSp>
        <p:nvCxnSpPr>
          <p:cNvPr id="4" name="직선 화살표 연결선 3"/>
          <p:cNvCxnSpPr>
            <a:stCxn id="20" idx="2"/>
            <a:endCxn id="12" idx="0"/>
          </p:cNvCxnSpPr>
          <p:nvPr/>
        </p:nvCxnSpPr>
        <p:spPr>
          <a:xfrm>
            <a:off x="6310687" y="1535017"/>
            <a:ext cx="1" cy="2582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310687" y="2254939"/>
            <a:ext cx="1" cy="2582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310687" y="2975017"/>
            <a:ext cx="1" cy="2582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310687" y="3695017"/>
            <a:ext cx="1" cy="2582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310687" y="4414543"/>
            <a:ext cx="1" cy="2582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3"/>
          </p:cNvCxnSpPr>
          <p:nvPr/>
        </p:nvCxnSpPr>
        <p:spPr>
          <a:xfrm flipV="1">
            <a:off x="6799764" y="3464184"/>
            <a:ext cx="2518407" cy="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799764" y="2744184"/>
            <a:ext cx="2518407" cy="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3"/>
          </p:cNvCxnSpPr>
          <p:nvPr/>
        </p:nvCxnSpPr>
        <p:spPr>
          <a:xfrm flipV="1">
            <a:off x="9052778" y="4184184"/>
            <a:ext cx="265393" cy="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318171" y="2024107"/>
            <a:ext cx="0" cy="216007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3"/>
          </p:cNvCxnSpPr>
          <p:nvPr/>
        </p:nvCxnSpPr>
        <p:spPr>
          <a:xfrm>
            <a:off x="7435355" y="2024107"/>
            <a:ext cx="1882816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피드백 개선사항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81" y="1933575"/>
            <a:ext cx="37719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8481" y="2224087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 smtClean="0"/>
              <a:t>1</a:t>
            </a:r>
            <a:endParaRPr lang="ko-KR" altLang="en-US" sz="50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62" y="4765675"/>
            <a:ext cx="28941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62" y="2095499"/>
            <a:ext cx="2894176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81" y="4598987"/>
            <a:ext cx="377956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104062" y="2224087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 smtClean="0"/>
              <a:t>2</a:t>
            </a:r>
            <a:endParaRPr lang="ko-KR" altLang="en-US" sz="5000" b="1" dirty="0"/>
          </a:p>
        </p:txBody>
      </p:sp>
      <p:sp>
        <p:nvSpPr>
          <p:cNvPr id="32" name="직사각형 31"/>
          <p:cNvSpPr/>
          <p:nvPr/>
        </p:nvSpPr>
        <p:spPr>
          <a:xfrm>
            <a:off x="1378481" y="4727574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 smtClean="0"/>
              <a:t>3</a:t>
            </a:r>
            <a:endParaRPr lang="ko-KR" altLang="en-US" sz="5000" b="1" dirty="0"/>
          </a:p>
        </p:txBody>
      </p:sp>
      <p:sp>
        <p:nvSpPr>
          <p:cNvPr id="33" name="직사각형 32"/>
          <p:cNvSpPr/>
          <p:nvPr/>
        </p:nvSpPr>
        <p:spPr>
          <a:xfrm>
            <a:off x="7104062" y="4727574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 smtClean="0"/>
              <a:t>4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1743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6298" y="1008743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prstClr val="white"/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41" name="직사각형 40"/>
          <p:cNvSpPr/>
          <p:nvPr/>
        </p:nvSpPr>
        <p:spPr>
          <a:xfrm>
            <a:off x="654198" y="6055019"/>
            <a:ext cx="10984455" cy="2594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24226" y="2132150"/>
            <a:ext cx="10092647" cy="4197359"/>
            <a:chOff x="624226" y="2132150"/>
            <a:chExt cx="10092647" cy="4197359"/>
          </a:xfrm>
        </p:grpSpPr>
        <p:grpSp>
          <p:nvGrpSpPr>
            <p:cNvPr id="7" name="그룹 6"/>
            <p:cNvGrpSpPr/>
            <p:nvPr/>
          </p:nvGrpSpPr>
          <p:grpSpPr>
            <a:xfrm>
              <a:off x="3797930" y="2149107"/>
              <a:ext cx="1924260" cy="2951390"/>
              <a:chOff x="3797930" y="2149107"/>
              <a:chExt cx="1924260" cy="295139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="" xmlns:a16="http://schemas.microsoft.com/office/drawing/2014/main" id="{147A4B6B-F401-43EE-8FDD-3DB7009BF7A5}"/>
                  </a:ext>
                </a:extLst>
              </p:cNvPr>
              <p:cNvGrpSpPr/>
              <p:nvPr/>
            </p:nvGrpSpPr>
            <p:grpSpPr>
              <a:xfrm>
                <a:off x="3797930" y="2149107"/>
                <a:ext cx="1924260" cy="2951390"/>
                <a:chOff x="1743389" y="1904476"/>
                <a:chExt cx="1924260" cy="2951390"/>
              </a:xfrm>
            </p:grpSpPr>
            <p:sp>
              <p:nvSpPr>
                <p:cNvPr id="26" name="사각형: 둥근 모서리 28">
                  <a:extLst>
                    <a:ext uri="{FF2B5EF4-FFF2-40B4-BE49-F238E27FC236}">
                      <a16:creationId xmlns="" xmlns:a16="http://schemas.microsoft.com/office/drawing/2014/main" id="{59EFF2FB-B642-4E74-834F-C6A43CFED4E9}"/>
                    </a:ext>
                  </a:extLst>
                </p:cNvPr>
                <p:cNvSpPr/>
                <p:nvPr/>
              </p:nvSpPr>
              <p:spPr>
                <a:xfrm>
                  <a:off x="1889091" y="2002134"/>
                  <a:ext cx="1778558" cy="2853732"/>
                </a:xfrm>
                <a:prstGeom prst="roundRect">
                  <a:avLst>
                    <a:gd name="adj" fmla="val 6497"/>
                  </a:avLst>
                </a:prstGeom>
                <a:solidFill>
                  <a:schemeClr val="bg1"/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tx1"/>
                      </a:solidFill>
                      <a:latin typeface="+mn-ea"/>
                    </a:rPr>
                    <a:t>알고리즘</a:t>
                  </a:r>
                  <a:endParaRPr lang="en-US" altLang="ko-KR" sz="2000" b="1" dirty="0" smtClean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tx1"/>
                      </a:solidFill>
                      <a:latin typeface="+mn-ea"/>
                    </a:rPr>
                    <a:t>선정과</a:t>
                  </a:r>
                  <a:r>
                    <a:rPr lang="ko-KR" altLang="en-US" sz="2000" b="1" dirty="0">
                      <a:solidFill>
                        <a:schemeClr val="tx1"/>
                      </a:solidFill>
                      <a:latin typeface="+mn-ea"/>
                    </a:rPr>
                    <a:t>정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="" xmlns:a16="http://schemas.microsoft.com/office/drawing/2014/main" id="{3D1879EB-CA7A-4EBC-B75C-B1EDE68FD266}"/>
                    </a:ext>
                  </a:extLst>
                </p:cNvPr>
                <p:cNvSpPr/>
                <p:nvPr/>
              </p:nvSpPr>
              <p:spPr>
                <a:xfrm>
                  <a:off x="1743389" y="2072473"/>
                  <a:ext cx="291403" cy="1075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="" xmlns:a16="http://schemas.microsoft.com/office/drawing/2014/main" id="{CC9222D0-8E2A-4EDA-8357-D8D0E10A3EC9}"/>
                    </a:ext>
                  </a:extLst>
                </p:cNvPr>
                <p:cNvSpPr/>
                <p:nvPr/>
              </p:nvSpPr>
              <p:spPr>
                <a:xfrm>
                  <a:off x="1791432" y="1904476"/>
                  <a:ext cx="195315" cy="195315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9" name="Freeform 6">
                <a:extLst>
                  <a:ext uri="{FF2B5EF4-FFF2-40B4-BE49-F238E27FC236}">
                    <a16:creationId xmlns="" xmlns:a16="http://schemas.microsoft.com/office/drawing/2014/main" id="{8F84DF04-B657-4165-AC0C-BF5893668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209" y="2682425"/>
                <a:ext cx="291403" cy="25835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262462" y="2149107"/>
              <a:ext cx="1924260" cy="2951390"/>
              <a:chOff x="6262462" y="2149107"/>
              <a:chExt cx="1924260" cy="295139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="" xmlns:a16="http://schemas.microsoft.com/office/drawing/2014/main" id="{147A4B6B-F401-43EE-8FDD-3DB7009BF7A5}"/>
                  </a:ext>
                </a:extLst>
              </p:cNvPr>
              <p:cNvGrpSpPr/>
              <p:nvPr/>
            </p:nvGrpSpPr>
            <p:grpSpPr>
              <a:xfrm>
                <a:off x="6262462" y="2149107"/>
                <a:ext cx="1924260" cy="2951390"/>
                <a:chOff x="1743389" y="1904476"/>
                <a:chExt cx="1924260" cy="2951390"/>
              </a:xfrm>
            </p:grpSpPr>
            <p:sp>
              <p:nvSpPr>
                <p:cNvPr id="31" name="사각형: 둥근 모서리 28">
                  <a:extLst>
                    <a:ext uri="{FF2B5EF4-FFF2-40B4-BE49-F238E27FC236}">
                      <a16:creationId xmlns="" xmlns:a16="http://schemas.microsoft.com/office/drawing/2014/main" id="{59EFF2FB-B642-4E74-834F-C6A43CFED4E9}"/>
                    </a:ext>
                  </a:extLst>
                </p:cNvPr>
                <p:cNvSpPr/>
                <p:nvPr/>
              </p:nvSpPr>
              <p:spPr>
                <a:xfrm>
                  <a:off x="1889091" y="2002134"/>
                  <a:ext cx="1778558" cy="2853732"/>
                </a:xfrm>
                <a:prstGeom prst="roundRect">
                  <a:avLst>
                    <a:gd name="adj" fmla="val 6497"/>
                  </a:avLst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tx1"/>
                      </a:solidFill>
                    </a:rPr>
                    <a:t>제작과정</a:t>
                  </a:r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="" xmlns:a16="http://schemas.microsoft.com/office/drawing/2014/main" id="{3D1879EB-CA7A-4EBC-B75C-B1EDE68FD266}"/>
                    </a:ext>
                  </a:extLst>
                </p:cNvPr>
                <p:cNvSpPr/>
                <p:nvPr/>
              </p:nvSpPr>
              <p:spPr>
                <a:xfrm>
                  <a:off x="1743389" y="2072473"/>
                  <a:ext cx="291403" cy="1075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="" xmlns:a16="http://schemas.microsoft.com/office/drawing/2014/main" id="{CC9222D0-8E2A-4EDA-8357-D8D0E10A3EC9}"/>
                    </a:ext>
                  </a:extLst>
                </p:cNvPr>
                <p:cNvSpPr/>
                <p:nvPr/>
              </p:nvSpPr>
              <p:spPr>
                <a:xfrm>
                  <a:off x="1791432" y="1904476"/>
                  <a:ext cx="195315" cy="195315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4" name="Freeform 6">
                <a:extLst>
                  <a:ext uri="{FF2B5EF4-FFF2-40B4-BE49-F238E27FC236}">
                    <a16:creationId xmlns="" xmlns:a16="http://schemas.microsoft.com/office/drawing/2014/main" id="{8F84DF04-B657-4165-AC0C-BF5893668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1741" y="2682425"/>
                <a:ext cx="291403" cy="25835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24226" y="2132150"/>
              <a:ext cx="2681473" cy="4197359"/>
              <a:chOff x="624226" y="2132150"/>
              <a:chExt cx="2681473" cy="419735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381439" y="2132150"/>
                <a:ext cx="1924260" cy="2951390"/>
                <a:chOff x="1381439" y="2132150"/>
                <a:chExt cx="1924260" cy="2951390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="" xmlns:a16="http://schemas.microsoft.com/office/drawing/2014/main" id="{0404516F-58B3-4113-BB90-CF997B6A9887}"/>
                    </a:ext>
                  </a:extLst>
                </p:cNvPr>
                <p:cNvGrpSpPr/>
                <p:nvPr/>
              </p:nvGrpSpPr>
              <p:grpSpPr>
                <a:xfrm>
                  <a:off x="1381439" y="2132150"/>
                  <a:ext cx="1924260" cy="2951390"/>
                  <a:chOff x="1743389" y="1904476"/>
                  <a:chExt cx="1924260" cy="2951390"/>
                </a:xfrm>
              </p:grpSpPr>
              <p:sp>
                <p:nvSpPr>
                  <p:cNvPr id="21" name="사각형: 둥근 모서리 3">
                    <a:extLst>
                      <a:ext uri="{FF2B5EF4-FFF2-40B4-BE49-F238E27FC236}">
                        <a16:creationId xmlns="" xmlns:a16="http://schemas.microsoft.com/office/drawing/2014/main" id="{5A61B28A-C541-439A-A78A-17BE387F7FA4}"/>
                      </a:ext>
                    </a:extLst>
                  </p:cNvPr>
                  <p:cNvSpPr/>
                  <p:nvPr/>
                </p:nvSpPr>
                <p:spPr>
                  <a:xfrm>
                    <a:off x="1889091" y="2002134"/>
                    <a:ext cx="1778558" cy="2853732"/>
                  </a:xfrm>
                  <a:prstGeom prst="roundRect">
                    <a:avLst>
                      <a:gd name="adj" fmla="val 6497"/>
                    </a:avLst>
                  </a:prstGeom>
                  <a:solidFill>
                    <a:schemeClr val="bg1"/>
                  </a:solidFill>
                  <a:ln w="57150">
                    <a:solidFill>
                      <a:srgbClr val="00ABB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en-US" altLang="ko-KR" sz="800" b="1" dirty="0">
                      <a:solidFill>
                        <a:prstClr val="white">
                          <a:lumMod val="50000"/>
                        </a:prst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2000" b="1" dirty="0" smtClean="0">
                        <a:solidFill>
                          <a:schemeClr val="tx1"/>
                        </a:solidFill>
                        <a:latin typeface="+mn-ea"/>
                      </a:rPr>
                      <a:t>개요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="" xmlns:a16="http://schemas.microsoft.com/office/drawing/2014/main" id="{889E707F-D37D-42C6-9425-788D6CD571F6}"/>
                      </a:ext>
                    </a:extLst>
                  </p:cNvPr>
                  <p:cNvSpPr/>
                  <p:nvPr/>
                </p:nvSpPr>
                <p:spPr>
                  <a:xfrm>
                    <a:off x="1743389" y="2072473"/>
                    <a:ext cx="291403" cy="1075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타원 22">
                    <a:extLst>
                      <a:ext uri="{FF2B5EF4-FFF2-40B4-BE49-F238E27FC236}">
                        <a16:creationId xmlns="" xmlns:a16="http://schemas.microsoft.com/office/drawing/2014/main" id="{363B63E0-062C-435F-90B1-A730F510A1B7}"/>
                      </a:ext>
                    </a:extLst>
                  </p:cNvPr>
                  <p:cNvSpPr/>
                  <p:nvPr/>
                </p:nvSpPr>
                <p:spPr>
                  <a:xfrm>
                    <a:off x="1791432" y="1904476"/>
                    <a:ext cx="195315" cy="195315"/>
                  </a:xfrm>
                  <a:prstGeom prst="ellipse">
                    <a:avLst/>
                  </a:prstGeom>
                  <a:solidFill>
                    <a:srgbClr val="00AB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4" name="Freeform 6">
                  <a:extLst>
                    <a:ext uri="{FF2B5EF4-FFF2-40B4-BE49-F238E27FC236}">
                      <a16:creationId xmlns="" xmlns:a16="http://schemas.microsoft.com/office/drawing/2014/main" id="{B0268199-E2F8-4972-9789-7077C7B39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720" y="2665468"/>
                  <a:ext cx="291403" cy="258358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2050" name="Picture 2" descr="C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226" y="4555573"/>
                <a:ext cx="1869035" cy="1773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8792613" y="2132150"/>
              <a:ext cx="1924260" cy="2951390"/>
              <a:chOff x="8792613" y="2132150"/>
              <a:chExt cx="1924260" cy="295139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="" xmlns:a16="http://schemas.microsoft.com/office/drawing/2014/main" id="{147A4B6B-F401-43EE-8FDD-3DB7009BF7A5}"/>
                  </a:ext>
                </a:extLst>
              </p:cNvPr>
              <p:cNvGrpSpPr/>
              <p:nvPr/>
            </p:nvGrpSpPr>
            <p:grpSpPr>
              <a:xfrm>
                <a:off x="8792613" y="2132150"/>
                <a:ext cx="1924260" cy="2951390"/>
                <a:chOff x="1743389" y="1904476"/>
                <a:chExt cx="1924260" cy="2951390"/>
              </a:xfrm>
            </p:grpSpPr>
            <p:sp>
              <p:nvSpPr>
                <p:cNvPr id="36" name="사각형: 둥근 모서리 28">
                  <a:extLst>
                    <a:ext uri="{FF2B5EF4-FFF2-40B4-BE49-F238E27FC236}">
                      <a16:creationId xmlns="" xmlns:a16="http://schemas.microsoft.com/office/drawing/2014/main" id="{59EFF2FB-B642-4E74-834F-C6A43CFED4E9}"/>
                    </a:ext>
                  </a:extLst>
                </p:cNvPr>
                <p:cNvSpPr/>
                <p:nvPr/>
              </p:nvSpPr>
              <p:spPr>
                <a:xfrm>
                  <a:off x="1889091" y="2002134"/>
                  <a:ext cx="1778558" cy="2853732"/>
                </a:xfrm>
                <a:prstGeom prst="roundRect">
                  <a:avLst>
                    <a:gd name="adj" fmla="val 6497"/>
                  </a:avLst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200" b="1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b="1" dirty="0" smtClean="0">
                      <a:solidFill>
                        <a:schemeClr val="tx1"/>
                      </a:solidFill>
                    </a:rPr>
                    <a:t>결</a:t>
                  </a:r>
                  <a:r>
                    <a:rPr lang="ko-KR" altLang="en-US" sz="2000" b="1" dirty="0">
                      <a:solidFill>
                        <a:schemeClr val="tx1"/>
                      </a:solidFill>
                    </a:rPr>
                    <a:t>과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="" xmlns:a16="http://schemas.microsoft.com/office/drawing/2014/main" id="{3D1879EB-CA7A-4EBC-B75C-B1EDE68FD266}"/>
                    </a:ext>
                  </a:extLst>
                </p:cNvPr>
                <p:cNvSpPr/>
                <p:nvPr/>
              </p:nvSpPr>
              <p:spPr>
                <a:xfrm>
                  <a:off x="1743389" y="2072473"/>
                  <a:ext cx="291403" cy="1075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="" xmlns:a16="http://schemas.microsoft.com/office/drawing/2014/main" id="{CC9222D0-8E2A-4EDA-8357-D8D0E10A3EC9}"/>
                    </a:ext>
                  </a:extLst>
                </p:cNvPr>
                <p:cNvSpPr/>
                <p:nvPr/>
              </p:nvSpPr>
              <p:spPr>
                <a:xfrm>
                  <a:off x="1791432" y="1904476"/>
                  <a:ext cx="195315" cy="195315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3" name="Freeform 6">
                <a:extLst>
                  <a:ext uri="{FF2B5EF4-FFF2-40B4-BE49-F238E27FC236}">
                    <a16:creationId xmlns="" xmlns:a16="http://schemas.microsoft.com/office/drawing/2014/main" id="{8F84DF04-B657-4165-AC0C-BF5893668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1892" y="2682425"/>
                <a:ext cx="291403" cy="25835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5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3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개요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18064" y="2189479"/>
            <a:ext cx="4096206" cy="3832130"/>
            <a:chOff x="1218064" y="2189479"/>
            <a:chExt cx="4096206" cy="3832130"/>
          </a:xfrm>
        </p:grpSpPr>
        <p:sp>
          <p:nvSpPr>
            <p:cNvPr id="35" name="자유형 34"/>
            <p:cNvSpPr/>
            <p:nvPr/>
          </p:nvSpPr>
          <p:spPr>
            <a:xfrm>
              <a:off x="1218064" y="2189479"/>
              <a:ext cx="4096206" cy="1050562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3470" h="1935892">
                  <a:moveTo>
                    <a:pt x="0" y="0"/>
                  </a:moveTo>
                  <a:lnTo>
                    <a:pt x="1696995" y="8238"/>
                  </a:lnTo>
                  <a:lnTo>
                    <a:pt x="1705233" y="1491049"/>
                  </a:lnTo>
                  <a:lnTo>
                    <a:pt x="1713470" y="1894703"/>
                  </a:lnTo>
                  <a:lnTo>
                    <a:pt x="922638" y="1935892"/>
                  </a:lnTo>
                  <a:lnTo>
                    <a:pt x="32952" y="1927655"/>
                  </a:lnTo>
                  <a:lnTo>
                    <a:pt x="65903" y="89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로또배열의 총합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ex:)1,2,3,4,5,6 -&gt; 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2" name="Picture 4" descr="C:\Program Files\Microsoft Office\MEDIA\CAGCAT10\j0293236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937" y="3825709"/>
              <a:ext cx="572467" cy="422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자유형 29"/>
            <p:cNvSpPr/>
            <p:nvPr/>
          </p:nvSpPr>
          <p:spPr>
            <a:xfrm>
              <a:off x="1218064" y="3589512"/>
              <a:ext cx="4096206" cy="1050562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3470" h="1935892">
                  <a:moveTo>
                    <a:pt x="0" y="0"/>
                  </a:moveTo>
                  <a:lnTo>
                    <a:pt x="1696995" y="8238"/>
                  </a:lnTo>
                  <a:lnTo>
                    <a:pt x="1705233" y="1491049"/>
                  </a:lnTo>
                  <a:lnTo>
                    <a:pt x="1713470" y="1894703"/>
                  </a:lnTo>
                  <a:lnTo>
                    <a:pt x="922638" y="1935892"/>
                  </a:lnTo>
                  <a:lnTo>
                    <a:pt x="32952" y="1927655"/>
                  </a:lnTo>
                  <a:lnTo>
                    <a:pt x="65903" y="89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로또배열의 홀수갯수 분포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ex:)1,2,3,4,5,6 -&gt;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218064" y="4971047"/>
              <a:ext cx="4096206" cy="1050562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3470" h="1935892">
                  <a:moveTo>
                    <a:pt x="0" y="0"/>
                  </a:moveTo>
                  <a:lnTo>
                    <a:pt x="1696995" y="8238"/>
                  </a:lnTo>
                  <a:lnTo>
                    <a:pt x="1705233" y="1491049"/>
                  </a:lnTo>
                  <a:lnTo>
                    <a:pt x="1713470" y="1894703"/>
                  </a:lnTo>
                  <a:lnTo>
                    <a:pt x="922638" y="1935892"/>
                  </a:lnTo>
                  <a:lnTo>
                    <a:pt x="32952" y="1927655"/>
                  </a:lnTo>
                  <a:lnTo>
                    <a:pt x="65903" y="89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이전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당첨번호의 이월가능성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검토 중 보류함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199911" y="2026961"/>
            <a:ext cx="2614482" cy="3602770"/>
            <a:chOff x="8199911" y="2026961"/>
            <a:chExt cx="2614482" cy="3602770"/>
          </a:xfrm>
        </p:grpSpPr>
        <p:sp>
          <p:nvSpPr>
            <p:cNvPr id="59" name="자유형 58"/>
            <p:cNvSpPr/>
            <p:nvPr/>
          </p:nvSpPr>
          <p:spPr>
            <a:xfrm>
              <a:off x="8299793" y="2709324"/>
              <a:ext cx="2514600" cy="2920407"/>
            </a:xfrm>
            <a:custGeom>
              <a:avLst/>
              <a:gdLst>
                <a:gd name="connsiteX0" fmla="*/ 0 w 2514600"/>
                <a:gd name="connsiteY0" fmla="*/ 50800 h 2819400"/>
                <a:gd name="connsiteX1" fmla="*/ 1765300 w 2514600"/>
                <a:gd name="connsiteY1" fmla="*/ 63500 h 2819400"/>
                <a:gd name="connsiteX2" fmla="*/ 2501900 w 2514600"/>
                <a:gd name="connsiteY2" fmla="*/ 50800 h 2819400"/>
                <a:gd name="connsiteX3" fmla="*/ 2514600 w 2514600"/>
                <a:gd name="connsiteY3" fmla="*/ 927100 h 2819400"/>
                <a:gd name="connsiteX4" fmla="*/ 2451100 w 2514600"/>
                <a:gd name="connsiteY4" fmla="*/ 2552700 h 2819400"/>
                <a:gd name="connsiteX5" fmla="*/ 2082800 w 2514600"/>
                <a:gd name="connsiteY5" fmla="*/ 2819400 h 2819400"/>
                <a:gd name="connsiteX6" fmla="*/ 215900 w 2514600"/>
                <a:gd name="connsiteY6" fmla="*/ 2819400 h 2819400"/>
                <a:gd name="connsiteX7" fmla="*/ 228600 w 2514600"/>
                <a:gd name="connsiteY7" fmla="*/ 2286000 h 2819400"/>
                <a:gd name="connsiteX8" fmla="*/ 76200 w 2514600"/>
                <a:gd name="connsiteY8" fmla="*/ 1498600 h 2819400"/>
                <a:gd name="connsiteX9" fmla="*/ 88900 w 2514600"/>
                <a:gd name="connsiteY9" fmla="*/ 571500 h 2819400"/>
                <a:gd name="connsiteX10" fmla="*/ 0 w 2514600"/>
                <a:gd name="connsiteY10" fmla="*/ 0 h 2819400"/>
                <a:gd name="connsiteX11" fmla="*/ 0 w 2514600"/>
                <a:gd name="connsiteY11" fmla="*/ 50800 h 2819400"/>
                <a:gd name="connsiteX0" fmla="*/ 0 w 2514600"/>
                <a:gd name="connsiteY0" fmla="*/ 0 h 2768600"/>
                <a:gd name="connsiteX1" fmla="*/ 1765300 w 2514600"/>
                <a:gd name="connsiteY1" fmla="*/ 12700 h 2768600"/>
                <a:gd name="connsiteX2" fmla="*/ 2501900 w 2514600"/>
                <a:gd name="connsiteY2" fmla="*/ 0 h 2768600"/>
                <a:gd name="connsiteX3" fmla="*/ 2514600 w 2514600"/>
                <a:gd name="connsiteY3" fmla="*/ 876300 h 2768600"/>
                <a:gd name="connsiteX4" fmla="*/ 2451100 w 2514600"/>
                <a:gd name="connsiteY4" fmla="*/ 2501900 h 2768600"/>
                <a:gd name="connsiteX5" fmla="*/ 2082800 w 2514600"/>
                <a:gd name="connsiteY5" fmla="*/ 2768600 h 2768600"/>
                <a:gd name="connsiteX6" fmla="*/ 215900 w 2514600"/>
                <a:gd name="connsiteY6" fmla="*/ 2768600 h 2768600"/>
                <a:gd name="connsiteX7" fmla="*/ 228600 w 2514600"/>
                <a:gd name="connsiteY7" fmla="*/ 2235200 h 2768600"/>
                <a:gd name="connsiteX8" fmla="*/ 76200 w 2514600"/>
                <a:gd name="connsiteY8" fmla="*/ 1447800 h 2768600"/>
                <a:gd name="connsiteX9" fmla="*/ 88900 w 2514600"/>
                <a:gd name="connsiteY9" fmla="*/ 520700 h 2768600"/>
                <a:gd name="connsiteX10" fmla="*/ 19050 w 2514600"/>
                <a:gd name="connsiteY10" fmla="*/ 44450 h 2768600"/>
                <a:gd name="connsiteX11" fmla="*/ 0 w 2514600"/>
                <a:gd name="connsiteY11" fmla="*/ 0 h 2768600"/>
                <a:gd name="connsiteX0" fmla="*/ 0 w 2514600"/>
                <a:gd name="connsiteY0" fmla="*/ 0 h 2768600"/>
                <a:gd name="connsiteX1" fmla="*/ 1765300 w 2514600"/>
                <a:gd name="connsiteY1" fmla="*/ 12700 h 2768600"/>
                <a:gd name="connsiteX2" fmla="*/ 2501900 w 2514600"/>
                <a:gd name="connsiteY2" fmla="*/ 0 h 2768600"/>
                <a:gd name="connsiteX3" fmla="*/ 2514600 w 2514600"/>
                <a:gd name="connsiteY3" fmla="*/ 876300 h 2768600"/>
                <a:gd name="connsiteX4" fmla="*/ 2451100 w 2514600"/>
                <a:gd name="connsiteY4" fmla="*/ 2501900 h 2768600"/>
                <a:gd name="connsiteX5" fmla="*/ 2082800 w 2514600"/>
                <a:gd name="connsiteY5" fmla="*/ 2768600 h 2768600"/>
                <a:gd name="connsiteX6" fmla="*/ 215900 w 2514600"/>
                <a:gd name="connsiteY6" fmla="*/ 2768600 h 2768600"/>
                <a:gd name="connsiteX7" fmla="*/ 88900 w 2514600"/>
                <a:gd name="connsiteY7" fmla="*/ 2298700 h 2768600"/>
                <a:gd name="connsiteX8" fmla="*/ 76200 w 2514600"/>
                <a:gd name="connsiteY8" fmla="*/ 1447800 h 2768600"/>
                <a:gd name="connsiteX9" fmla="*/ 88900 w 2514600"/>
                <a:gd name="connsiteY9" fmla="*/ 520700 h 2768600"/>
                <a:gd name="connsiteX10" fmla="*/ 19050 w 2514600"/>
                <a:gd name="connsiteY10" fmla="*/ 44450 h 2768600"/>
                <a:gd name="connsiteX11" fmla="*/ 0 w 2514600"/>
                <a:gd name="connsiteY11" fmla="*/ 0 h 2768600"/>
                <a:gd name="connsiteX0" fmla="*/ 0 w 2514600"/>
                <a:gd name="connsiteY0" fmla="*/ 0 h 2768600"/>
                <a:gd name="connsiteX1" fmla="*/ 1765300 w 2514600"/>
                <a:gd name="connsiteY1" fmla="*/ 12700 h 2768600"/>
                <a:gd name="connsiteX2" fmla="*/ 2501900 w 2514600"/>
                <a:gd name="connsiteY2" fmla="*/ 0 h 2768600"/>
                <a:gd name="connsiteX3" fmla="*/ 2514600 w 2514600"/>
                <a:gd name="connsiteY3" fmla="*/ 876300 h 2768600"/>
                <a:gd name="connsiteX4" fmla="*/ 2451100 w 2514600"/>
                <a:gd name="connsiteY4" fmla="*/ 2501900 h 2768600"/>
                <a:gd name="connsiteX5" fmla="*/ 2082800 w 2514600"/>
                <a:gd name="connsiteY5" fmla="*/ 2768600 h 2768600"/>
                <a:gd name="connsiteX6" fmla="*/ 88900 w 2514600"/>
                <a:gd name="connsiteY6" fmla="*/ 2768600 h 2768600"/>
                <a:gd name="connsiteX7" fmla="*/ 88900 w 2514600"/>
                <a:gd name="connsiteY7" fmla="*/ 2298700 h 2768600"/>
                <a:gd name="connsiteX8" fmla="*/ 76200 w 2514600"/>
                <a:gd name="connsiteY8" fmla="*/ 1447800 h 2768600"/>
                <a:gd name="connsiteX9" fmla="*/ 88900 w 2514600"/>
                <a:gd name="connsiteY9" fmla="*/ 520700 h 2768600"/>
                <a:gd name="connsiteX10" fmla="*/ 19050 w 2514600"/>
                <a:gd name="connsiteY10" fmla="*/ 44450 h 2768600"/>
                <a:gd name="connsiteX11" fmla="*/ 0 w 2514600"/>
                <a:gd name="connsiteY11" fmla="*/ 0 h 2768600"/>
                <a:gd name="connsiteX0" fmla="*/ 0 w 2514600"/>
                <a:gd name="connsiteY0" fmla="*/ 0 h 2773251"/>
                <a:gd name="connsiteX1" fmla="*/ 1765300 w 2514600"/>
                <a:gd name="connsiteY1" fmla="*/ 12700 h 2773251"/>
                <a:gd name="connsiteX2" fmla="*/ 2501900 w 2514600"/>
                <a:gd name="connsiteY2" fmla="*/ 0 h 2773251"/>
                <a:gd name="connsiteX3" fmla="*/ 2514600 w 2514600"/>
                <a:gd name="connsiteY3" fmla="*/ 876300 h 2773251"/>
                <a:gd name="connsiteX4" fmla="*/ 2482850 w 2514600"/>
                <a:gd name="connsiteY4" fmla="*/ 2773251 h 2773251"/>
                <a:gd name="connsiteX5" fmla="*/ 2082800 w 2514600"/>
                <a:gd name="connsiteY5" fmla="*/ 2768600 h 2773251"/>
                <a:gd name="connsiteX6" fmla="*/ 88900 w 2514600"/>
                <a:gd name="connsiteY6" fmla="*/ 2768600 h 2773251"/>
                <a:gd name="connsiteX7" fmla="*/ 88900 w 2514600"/>
                <a:gd name="connsiteY7" fmla="*/ 2298700 h 2773251"/>
                <a:gd name="connsiteX8" fmla="*/ 76200 w 2514600"/>
                <a:gd name="connsiteY8" fmla="*/ 1447800 h 2773251"/>
                <a:gd name="connsiteX9" fmla="*/ 88900 w 2514600"/>
                <a:gd name="connsiteY9" fmla="*/ 520700 h 2773251"/>
                <a:gd name="connsiteX10" fmla="*/ 19050 w 2514600"/>
                <a:gd name="connsiteY10" fmla="*/ 44450 h 2773251"/>
                <a:gd name="connsiteX11" fmla="*/ 0 w 2514600"/>
                <a:gd name="connsiteY11" fmla="*/ 0 h 277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4600" h="2773251">
                  <a:moveTo>
                    <a:pt x="0" y="0"/>
                  </a:moveTo>
                  <a:lnTo>
                    <a:pt x="1765300" y="12700"/>
                  </a:lnTo>
                  <a:lnTo>
                    <a:pt x="2501900" y="0"/>
                  </a:lnTo>
                  <a:lnTo>
                    <a:pt x="2514600" y="876300"/>
                  </a:lnTo>
                  <a:lnTo>
                    <a:pt x="2482850" y="2773251"/>
                  </a:lnTo>
                  <a:lnTo>
                    <a:pt x="2082800" y="2768600"/>
                  </a:lnTo>
                  <a:lnTo>
                    <a:pt x="88900" y="2768600"/>
                  </a:lnTo>
                  <a:lnTo>
                    <a:pt x="88900" y="2298700"/>
                  </a:lnTo>
                  <a:lnTo>
                    <a:pt x="76200" y="1447800"/>
                  </a:lnTo>
                  <a:lnTo>
                    <a:pt x="88900" y="520700"/>
                  </a:lnTo>
                  <a:lnTo>
                    <a:pt x="19050" y="44450"/>
                  </a:lnTo>
                  <a:lnTo>
                    <a:pt x="0" y="0"/>
                  </a:lnTo>
                  <a:close/>
                </a:path>
              </a:pathLst>
            </a:custGeom>
            <a:pattFill prst="dk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8199911" y="2026961"/>
              <a:ext cx="2514600" cy="3472139"/>
              <a:chOff x="8199911" y="2026961"/>
              <a:chExt cx="2514600" cy="3472139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8199911" y="2247562"/>
                <a:ext cx="2514600" cy="3251538"/>
                <a:chOff x="8320283" y="3625631"/>
                <a:chExt cx="2514600" cy="3087697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78" name="자유형 77"/>
                <p:cNvSpPr/>
                <p:nvPr/>
              </p:nvSpPr>
              <p:spPr>
                <a:xfrm>
                  <a:off x="8320283" y="3625631"/>
                  <a:ext cx="2514600" cy="3087697"/>
                </a:xfrm>
                <a:custGeom>
                  <a:avLst/>
                  <a:gdLst>
                    <a:gd name="connsiteX0" fmla="*/ 0 w 2514600"/>
                    <a:gd name="connsiteY0" fmla="*/ 50800 h 2819400"/>
                    <a:gd name="connsiteX1" fmla="*/ 1765300 w 2514600"/>
                    <a:gd name="connsiteY1" fmla="*/ 63500 h 2819400"/>
                    <a:gd name="connsiteX2" fmla="*/ 2501900 w 2514600"/>
                    <a:gd name="connsiteY2" fmla="*/ 50800 h 2819400"/>
                    <a:gd name="connsiteX3" fmla="*/ 2514600 w 2514600"/>
                    <a:gd name="connsiteY3" fmla="*/ 927100 h 2819400"/>
                    <a:gd name="connsiteX4" fmla="*/ 2451100 w 2514600"/>
                    <a:gd name="connsiteY4" fmla="*/ 2552700 h 2819400"/>
                    <a:gd name="connsiteX5" fmla="*/ 2082800 w 2514600"/>
                    <a:gd name="connsiteY5" fmla="*/ 2819400 h 2819400"/>
                    <a:gd name="connsiteX6" fmla="*/ 215900 w 2514600"/>
                    <a:gd name="connsiteY6" fmla="*/ 2819400 h 2819400"/>
                    <a:gd name="connsiteX7" fmla="*/ 228600 w 2514600"/>
                    <a:gd name="connsiteY7" fmla="*/ 2286000 h 2819400"/>
                    <a:gd name="connsiteX8" fmla="*/ 76200 w 2514600"/>
                    <a:gd name="connsiteY8" fmla="*/ 1498600 h 2819400"/>
                    <a:gd name="connsiteX9" fmla="*/ 88900 w 2514600"/>
                    <a:gd name="connsiteY9" fmla="*/ 571500 h 2819400"/>
                    <a:gd name="connsiteX10" fmla="*/ 0 w 2514600"/>
                    <a:gd name="connsiteY10" fmla="*/ 0 h 2819400"/>
                    <a:gd name="connsiteX11" fmla="*/ 0 w 2514600"/>
                    <a:gd name="connsiteY11" fmla="*/ 50800 h 2819400"/>
                    <a:gd name="connsiteX0" fmla="*/ 0 w 2514600"/>
                    <a:gd name="connsiteY0" fmla="*/ 0 h 2768600"/>
                    <a:gd name="connsiteX1" fmla="*/ 1765300 w 2514600"/>
                    <a:gd name="connsiteY1" fmla="*/ 12700 h 2768600"/>
                    <a:gd name="connsiteX2" fmla="*/ 2501900 w 2514600"/>
                    <a:gd name="connsiteY2" fmla="*/ 0 h 2768600"/>
                    <a:gd name="connsiteX3" fmla="*/ 2514600 w 2514600"/>
                    <a:gd name="connsiteY3" fmla="*/ 876300 h 2768600"/>
                    <a:gd name="connsiteX4" fmla="*/ 2451100 w 2514600"/>
                    <a:gd name="connsiteY4" fmla="*/ 2501900 h 2768600"/>
                    <a:gd name="connsiteX5" fmla="*/ 2082800 w 2514600"/>
                    <a:gd name="connsiteY5" fmla="*/ 2768600 h 2768600"/>
                    <a:gd name="connsiteX6" fmla="*/ 215900 w 2514600"/>
                    <a:gd name="connsiteY6" fmla="*/ 2768600 h 2768600"/>
                    <a:gd name="connsiteX7" fmla="*/ 228600 w 2514600"/>
                    <a:gd name="connsiteY7" fmla="*/ 2235200 h 2768600"/>
                    <a:gd name="connsiteX8" fmla="*/ 76200 w 2514600"/>
                    <a:gd name="connsiteY8" fmla="*/ 1447800 h 2768600"/>
                    <a:gd name="connsiteX9" fmla="*/ 88900 w 2514600"/>
                    <a:gd name="connsiteY9" fmla="*/ 520700 h 2768600"/>
                    <a:gd name="connsiteX10" fmla="*/ 19050 w 2514600"/>
                    <a:gd name="connsiteY10" fmla="*/ 44450 h 2768600"/>
                    <a:gd name="connsiteX11" fmla="*/ 0 w 2514600"/>
                    <a:gd name="connsiteY11" fmla="*/ 0 h 2768600"/>
                    <a:gd name="connsiteX0" fmla="*/ 0 w 2514600"/>
                    <a:gd name="connsiteY0" fmla="*/ 0 h 2768600"/>
                    <a:gd name="connsiteX1" fmla="*/ 1765300 w 2514600"/>
                    <a:gd name="connsiteY1" fmla="*/ 12700 h 2768600"/>
                    <a:gd name="connsiteX2" fmla="*/ 2501900 w 2514600"/>
                    <a:gd name="connsiteY2" fmla="*/ 0 h 2768600"/>
                    <a:gd name="connsiteX3" fmla="*/ 2514600 w 2514600"/>
                    <a:gd name="connsiteY3" fmla="*/ 876300 h 2768600"/>
                    <a:gd name="connsiteX4" fmla="*/ 2451100 w 2514600"/>
                    <a:gd name="connsiteY4" fmla="*/ 2501900 h 2768600"/>
                    <a:gd name="connsiteX5" fmla="*/ 2082800 w 2514600"/>
                    <a:gd name="connsiteY5" fmla="*/ 2768600 h 2768600"/>
                    <a:gd name="connsiteX6" fmla="*/ 215900 w 2514600"/>
                    <a:gd name="connsiteY6" fmla="*/ 2768600 h 2768600"/>
                    <a:gd name="connsiteX7" fmla="*/ 88900 w 2514600"/>
                    <a:gd name="connsiteY7" fmla="*/ 2298700 h 2768600"/>
                    <a:gd name="connsiteX8" fmla="*/ 76200 w 2514600"/>
                    <a:gd name="connsiteY8" fmla="*/ 1447800 h 2768600"/>
                    <a:gd name="connsiteX9" fmla="*/ 88900 w 2514600"/>
                    <a:gd name="connsiteY9" fmla="*/ 520700 h 2768600"/>
                    <a:gd name="connsiteX10" fmla="*/ 19050 w 2514600"/>
                    <a:gd name="connsiteY10" fmla="*/ 44450 h 2768600"/>
                    <a:gd name="connsiteX11" fmla="*/ 0 w 2514600"/>
                    <a:gd name="connsiteY11" fmla="*/ 0 h 2768600"/>
                    <a:gd name="connsiteX0" fmla="*/ 0 w 2514600"/>
                    <a:gd name="connsiteY0" fmla="*/ 0 h 2768600"/>
                    <a:gd name="connsiteX1" fmla="*/ 1765300 w 2514600"/>
                    <a:gd name="connsiteY1" fmla="*/ 12700 h 2768600"/>
                    <a:gd name="connsiteX2" fmla="*/ 2501900 w 2514600"/>
                    <a:gd name="connsiteY2" fmla="*/ 0 h 2768600"/>
                    <a:gd name="connsiteX3" fmla="*/ 2514600 w 2514600"/>
                    <a:gd name="connsiteY3" fmla="*/ 876300 h 2768600"/>
                    <a:gd name="connsiteX4" fmla="*/ 2451100 w 2514600"/>
                    <a:gd name="connsiteY4" fmla="*/ 2501900 h 2768600"/>
                    <a:gd name="connsiteX5" fmla="*/ 2082800 w 2514600"/>
                    <a:gd name="connsiteY5" fmla="*/ 2768600 h 2768600"/>
                    <a:gd name="connsiteX6" fmla="*/ 88900 w 2514600"/>
                    <a:gd name="connsiteY6" fmla="*/ 2768600 h 2768600"/>
                    <a:gd name="connsiteX7" fmla="*/ 88900 w 2514600"/>
                    <a:gd name="connsiteY7" fmla="*/ 2298700 h 2768600"/>
                    <a:gd name="connsiteX8" fmla="*/ 76200 w 2514600"/>
                    <a:gd name="connsiteY8" fmla="*/ 1447800 h 2768600"/>
                    <a:gd name="connsiteX9" fmla="*/ 88900 w 2514600"/>
                    <a:gd name="connsiteY9" fmla="*/ 520700 h 2768600"/>
                    <a:gd name="connsiteX10" fmla="*/ 19050 w 2514600"/>
                    <a:gd name="connsiteY10" fmla="*/ 44450 h 2768600"/>
                    <a:gd name="connsiteX11" fmla="*/ 0 w 2514600"/>
                    <a:gd name="connsiteY11" fmla="*/ 0 h 276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14600" h="2768600">
                      <a:moveTo>
                        <a:pt x="0" y="0"/>
                      </a:moveTo>
                      <a:lnTo>
                        <a:pt x="1765300" y="12700"/>
                      </a:lnTo>
                      <a:lnTo>
                        <a:pt x="2501900" y="0"/>
                      </a:lnTo>
                      <a:lnTo>
                        <a:pt x="2514600" y="876300"/>
                      </a:lnTo>
                      <a:lnTo>
                        <a:pt x="2451100" y="2501900"/>
                      </a:lnTo>
                      <a:lnTo>
                        <a:pt x="2082800" y="2768600"/>
                      </a:lnTo>
                      <a:lnTo>
                        <a:pt x="88900" y="2768600"/>
                      </a:lnTo>
                      <a:lnTo>
                        <a:pt x="88900" y="2298700"/>
                      </a:lnTo>
                      <a:lnTo>
                        <a:pt x="76200" y="1447800"/>
                      </a:lnTo>
                      <a:lnTo>
                        <a:pt x="88900" y="520700"/>
                      </a:lnTo>
                      <a:lnTo>
                        <a:pt x="19050" y="444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LOTTO PROGRAM</a:t>
                  </a:r>
                </a:p>
              </p:txBody>
            </p:sp>
            <p:sp>
              <p:nvSpPr>
                <p:cNvPr id="79" name="자유형 78"/>
                <p:cNvSpPr/>
                <p:nvPr/>
              </p:nvSpPr>
              <p:spPr>
                <a:xfrm>
                  <a:off x="10379044" y="6385916"/>
                  <a:ext cx="387350" cy="308910"/>
                </a:xfrm>
                <a:custGeom>
                  <a:avLst/>
                  <a:gdLst>
                    <a:gd name="connsiteX0" fmla="*/ 0 w 374650"/>
                    <a:gd name="connsiteY0" fmla="*/ 374650 h 374650"/>
                    <a:gd name="connsiteX1" fmla="*/ 374650 w 374650"/>
                    <a:gd name="connsiteY1" fmla="*/ 133350 h 374650"/>
                    <a:gd name="connsiteX2" fmla="*/ 0 w 374650"/>
                    <a:gd name="connsiteY2" fmla="*/ 0 h 374650"/>
                    <a:gd name="connsiteX3" fmla="*/ 0 w 374650"/>
                    <a:gd name="connsiteY3" fmla="*/ 374650 h 374650"/>
                    <a:gd name="connsiteX0" fmla="*/ 0 w 374650"/>
                    <a:gd name="connsiteY0" fmla="*/ 387350 h 387350"/>
                    <a:gd name="connsiteX1" fmla="*/ 374650 w 374650"/>
                    <a:gd name="connsiteY1" fmla="*/ 133350 h 387350"/>
                    <a:gd name="connsiteX2" fmla="*/ 0 w 374650"/>
                    <a:gd name="connsiteY2" fmla="*/ 0 h 387350"/>
                    <a:gd name="connsiteX3" fmla="*/ 0 w 374650"/>
                    <a:gd name="connsiteY3" fmla="*/ 387350 h 387350"/>
                    <a:gd name="connsiteX0" fmla="*/ 50800 w 425450"/>
                    <a:gd name="connsiteY0" fmla="*/ 260350 h 260350"/>
                    <a:gd name="connsiteX1" fmla="*/ 425450 w 425450"/>
                    <a:gd name="connsiteY1" fmla="*/ 6350 h 260350"/>
                    <a:gd name="connsiteX2" fmla="*/ 0 w 425450"/>
                    <a:gd name="connsiteY2" fmla="*/ 0 h 260350"/>
                    <a:gd name="connsiteX3" fmla="*/ 50800 w 425450"/>
                    <a:gd name="connsiteY3" fmla="*/ 260350 h 260350"/>
                    <a:gd name="connsiteX0" fmla="*/ 12700 w 387350"/>
                    <a:gd name="connsiteY0" fmla="*/ 266700 h 266700"/>
                    <a:gd name="connsiteX1" fmla="*/ 387350 w 387350"/>
                    <a:gd name="connsiteY1" fmla="*/ 12700 h 266700"/>
                    <a:gd name="connsiteX2" fmla="*/ 0 w 387350"/>
                    <a:gd name="connsiteY2" fmla="*/ 0 h 266700"/>
                    <a:gd name="connsiteX3" fmla="*/ 12700 w 387350"/>
                    <a:gd name="connsiteY3" fmla="*/ 266700 h 266700"/>
                    <a:gd name="connsiteX0" fmla="*/ 19050 w 387350"/>
                    <a:gd name="connsiteY0" fmla="*/ 308910 h 308910"/>
                    <a:gd name="connsiteX1" fmla="*/ 387350 w 387350"/>
                    <a:gd name="connsiteY1" fmla="*/ 12700 h 308910"/>
                    <a:gd name="connsiteX2" fmla="*/ 0 w 387350"/>
                    <a:gd name="connsiteY2" fmla="*/ 0 h 308910"/>
                    <a:gd name="connsiteX3" fmla="*/ 19050 w 387350"/>
                    <a:gd name="connsiteY3" fmla="*/ 308910 h 30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08910">
                      <a:moveTo>
                        <a:pt x="19050" y="308910"/>
                      </a:moveTo>
                      <a:lnTo>
                        <a:pt x="387350" y="12700"/>
                      </a:lnTo>
                      <a:lnTo>
                        <a:pt x="0" y="0"/>
                      </a:lnTo>
                      <a:lnTo>
                        <a:pt x="19050" y="30891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"/>
              <p:cNvSpPr>
                <a:spLocks noEditPoints="1" noChangeArrowheads="1"/>
              </p:cNvSpPr>
              <p:nvPr/>
            </p:nvSpPr>
            <p:spPr bwMode="auto">
              <a:xfrm>
                <a:off x="9223848" y="2026961"/>
                <a:ext cx="466725" cy="533400"/>
              </a:xfrm>
              <a:custGeom>
                <a:avLst/>
                <a:gdLst>
                  <a:gd name="T0" fmla="*/ 5187 w 21600"/>
                  <a:gd name="T1" fmla="*/ 21600 h 21600"/>
                  <a:gd name="T2" fmla="*/ 0 w 21600"/>
                  <a:gd name="T3" fmla="*/ 17509 h 21600"/>
                  <a:gd name="T4" fmla="*/ 21600 w 21600"/>
                  <a:gd name="T5" fmla="*/ 0 h 21600"/>
                  <a:gd name="T6" fmla="*/ 0 w 21600"/>
                  <a:gd name="T7" fmla="*/ 0 h 21600"/>
                  <a:gd name="T8" fmla="*/ 10800 w 21600"/>
                  <a:gd name="T9" fmla="*/ 0 h 21600"/>
                  <a:gd name="T10" fmla="*/ 21600 w 21600"/>
                  <a:gd name="T11" fmla="*/ 0 h 21600"/>
                  <a:gd name="T12" fmla="*/ 21600 w 21600"/>
                  <a:gd name="T13" fmla="*/ 10800 h 21600"/>
                  <a:gd name="T14" fmla="*/ 21600 w 21600"/>
                  <a:gd name="T15" fmla="*/ 21600 h 21600"/>
                  <a:gd name="T16" fmla="*/ 10800 w 21600"/>
                  <a:gd name="T17" fmla="*/ 21600 h 21600"/>
                  <a:gd name="T18" fmla="*/ 0 w 21600"/>
                  <a:gd name="T19" fmla="*/ 10800 h 21600"/>
                  <a:gd name="T20" fmla="*/ 1955 w 21600"/>
                  <a:gd name="T21" fmla="*/ 12829 h 21600"/>
                  <a:gd name="T22" fmla="*/ 19814 w 21600"/>
                  <a:gd name="T23" fmla="*/ 207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9184" y="949"/>
                    </a:moveTo>
                    <a:lnTo>
                      <a:pt x="9758" y="1309"/>
                    </a:lnTo>
                    <a:lnTo>
                      <a:pt x="11544" y="1292"/>
                    </a:lnTo>
                    <a:lnTo>
                      <a:pt x="12437" y="1292"/>
                    </a:lnTo>
                    <a:lnTo>
                      <a:pt x="13414" y="1161"/>
                    </a:lnTo>
                    <a:lnTo>
                      <a:pt x="13648" y="1243"/>
                    </a:lnTo>
                    <a:lnTo>
                      <a:pt x="13542" y="1390"/>
                    </a:lnTo>
                    <a:lnTo>
                      <a:pt x="13967" y="1849"/>
                    </a:lnTo>
                    <a:lnTo>
                      <a:pt x="14562" y="2520"/>
                    </a:lnTo>
                    <a:lnTo>
                      <a:pt x="14669" y="3223"/>
                    </a:lnTo>
                    <a:lnTo>
                      <a:pt x="14796" y="3518"/>
                    </a:lnTo>
                    <a:lnTo>
                      <a:pt x="15264" y="3665"/>
                    </a:lnTo>
                    <a:lnTo>
                      <a:pt x="15753" y="3518"/>
                    </a:lnTo>
                    <a:lnTo>
                      <a:pt x="15902" y="2978"/>
                    </a:lnTo>
                    <a:lnTo>
                      <a:pt x="16008" y="2323"/>
                    </a:lnTo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591" y="10620"/>
                    </a:moveTo>
                    <a:lnTo>
                      <a:pt x="6122" y="10996"/>
                    </a:lnTo>
                    <a:lnTo>
                      <a:pt x="6696" y="11340"/>
                    </a:lnTo>
                    <a:lnTo>
                      <a:pt x="7313" y="11618"/>
                    </a:lnTo>
                    <a:lnTo>
                      <a:pt x="7972" y="11863"/>
                    </a:lnTo>
                    <a:lnTo>
                      <a:pt x="8652" y="12060"/>
                    </a:lnTo>
                    <a:lnTo>
                      <a:pt x="9396" y="12190"/>
                    </a:lnTo>
                    <a:lnTo>
                      <a:pt x="10119" y="12272"/>
                    </a:lnTo>
                    <a:lnTo>
                      <a:pt x="10906" y="12305"/>
                    </a:lnTo>
                    <a:lnTo>
                      <a:pt x="11650" y="12272"/>
                    </a:lnTo>
                    <a:lnTo>
                      <a:pt x="12373" y="12190"/>
                    </a:lnTo>
                    <a:lnTo>
                      <a:pt x="13117" y="12060"/>
                    </a:lnTo>
                    <a:lnTo>
                      <a:pt x="13797" y="11863"/>
                    </a:lnTo>
                    <a:lnTo>
                      <a:pt x="14456" y="11618"/>
                    </a:lnTo>
                    <a:lnTo>
                      <a:pt x="15073" y="11340"/>
                    </a:lnTo>
                    <a:lnTo>
                      <a:pt x="15647" y="11029"/>
                    </a:lnTo>
                    <a:lnTo>
                      <a:pt x="16178" y="10652"/>
                    </a:lnTo>
                    <a:lnTo>
                      <a:pt x="16667" y="10243"/>
                    </a:lnTo>
                    <a:lnTo>
                      <a:pt x="17071" y="9801"/>
                    </a:lnTo>
                    <a:lnTo>
                      <a:pt x="17475" y="9327"/>
                    </a:lnTo>
                    <a:lnTo>
                      <a:pt x="17815" y="8820"/>
                    </a:lnTo>
                    <a:lnTo>
                      <a:pt x="18049" y="8296"/>
                    </a:lnTo>
                    <a:lnTo>
                      <a:pt x="18262" y="7723"/>
                    </a:lnTo>
                    <a:lnTo>
                      <a:pt x="18347" y="7134"/>
                    </a:lnTo>
                    <a:lnTo>
                      <a:pt x="18389" y="6561"/>
                    </a:lnTo>
                    <a:lnTo>
                      <a:pt x="18347" y="5956"/>
                    </a:lnTo>
                    <a:lnTo>
                      <a:pt x="18262" y="5400"/>
                    </a:lnTo>
                    <a:lnTo>
                      <a:pt x="18049" y="4827"/>
                    </a:lnTo>
                    <a:lnTo>
                      <a:pt x="17815" y="4303"/>
                    </a:lnTo>
                    <a:lnTo>
                      <a:pt x="17475" y="3796"/>
                    </a:lnTo>
                    <a:lnTo>
                      <a:pt x="17114" y="3321"/>
                    </a:lnTo>
                    <a:lnTo>
                      <a:pt x="16710" y="2880"/>
                    </a:lnTo>
                    <a:lnTo>
                      <a:pt x="16221" y="2470"/>
                    </a:lnTo>
                    <a:lnTo>
                      <a:pt x="15689" y="2094"/>
                    </a:lnTo>
                    <a:lnTo>
                      <a:pt x="15115" y="1750"/>
                    </a:lnTo>
                    <a:lnTo>
                      <a:pt x="14499" y="1472"/>
                    </a:lnTo>
                    <a:lnTo>
                      <a:pt x="13797" y="1227"/>
                    </a:lnTo>
                    <a:lnTo>
                      <a:pt x="13117" y="1030"/>
                    </a:lnTo>
                    <a:lnTo>
                      <a:pt x="12415" y="883"/>
                    </a:lnTo>
                    <a:lnTo>
                      <a:pt x="11650" y="818"/>
                    </a:lnTo>
                    <a:lnTo>
                      <a:pt x="10906" y="785"/>
                    </a:lnTo>
                    <a:lnTo>
                      <a:pt x="10119" y="818"/>
                    </a:lnTo>
                    <a:lnTo>
                      <a:pt x="9396" y="883"/>
                    </a:lnTo>
                    <a:lnTo>
                      <a:pt x="8652" y="1030"/>
                    </a:lnTo>
                    <a:lnTo>
                      <a:pt x="8014" y="1227"/>
                    </a:lnTo>
                    <a:lnTo>
                      <a:pt x="7355" y="1440"/>
                    </a:lnTo>
                    <a:lnTo>
                      <a:pt x="6739" y="1750"/>
                    </a:lnTo>
                    <a:lnTo>
                      <a:pt x="6122" y="2061"/>
                    </a:lnTo>
                    <a:lnTo>
                      <a:pt x="5591" y="2438"/>
                    </a:lnTo>
                    <a:lnTo>
                      <a:pt x="5102" y="2847"/>
                    </a:lnTo>
                    <a:lnTo>
                      <a:pt x="4698" y="3289"/>
                    </a:lnTo>
                    <a:lnTo>
                      <a:pt x="4294" y="3763"/>
                    </a:lnTo>
                    <a:lnTo>
                      <a:pt x="3996" y="4270"/>
                    </a:lnTo>
                    <a:lnTo>
                      <a:pt x="3720" y="4794"/>
                    </a:lnTo>
                    <a:lnTo>
                      <a:pt x="3550" y="5367"/>
                    </a:lnTo>
                    <a:lnTo>
                      <a:pt x="3422" y="5956"/>
                    </a:lnTo>
                    <a:lnTo>
                      <a:pt x="3380" y="6561"/>
                    </a:lnTo>
                    <a:lnTo>
                      <a:pt x="3422" y="7134"/>
                    </a:lnTo>
                    <a:lnTo>
                      <a:pt x="3550" y="7690"/>
                    </a:lnTo>
                    <a:lnTo>
                      <a:pt x="3720" y="8263"/>
                    </a:lnTo>
                    <a:lnTo>
                      <a:pt x="3954" y="8787"/>
                    </a:lnTo>
                    <a:lnTo>
                      <a:pt x="4294" y="9294"/>
                    </a:lnTo>
                    <a:lnTo>
                      <a:pt x="4655" y="9769"/>
                    </a:lnTo>
                    <a:lnTo>
                      <a:pt x="5102" y="10210"/>
                    </a:lnTo>
                    <a:lnTo>
                      <a:pt x="5591" y="10620"/>
                    </a:lnTo>
                    <a:close/>
                  </a:path>
                  <a:path w="21600" h="21600" extrusionOk="0">
                    <a:moveTo>
                      <a:pt x="3401" y="6021"/>
                    </a:moveTo>
                    <a:lnTo>
                      <a:pt x="4039" y="5530"/>
                    </a:lnTo>
                    <a:lnTo>
                      <a:pt x="4294" y="4892"/>
                    </a:lnTo>
                    <a:lnTo>
                      <a:pt x="4677" y="4156"/>
                    </a:lnTo>
                    <a:lnTo>
                      <a:pt x="5166" y="3763"/>
                    </a:lnTo>
                    <a:lnTo>
                      <a:pt x="5378" y="3354"/>
                    </a:lnTo>
                    <a:lnTo>
                      <a:pt x="5293" y="2732"/>
                    </a:lnTo>
                    <a:moveTo>
                      <a:pt x="3507" y="7380"/>
                    </a:moveTo>
                    <a:lnTo>
                      <a:pt x="3890" y="7200"/>
                    </a:lnTo>
                    <a:lnTo>
                      <a:pt x="4103" y="7249"/>
                    </a:lnTo>
                    <a:lnTo>
                      <a:pt x="4400" y="7527"/>
                    </a:lnTo>
                    <a:lnTo>
                      <a:pt x="4719" y="7674"/>
                    </a:lnTo>
                    <a:lnTo>
                      <a:pt x="5293" y="7641"/>
                    </a:lnTo>
                    <a:lnTo>
                      <a:pt x="5740" y="7543"/>
                    </a:lnTo>
                    <a:lnTo>
                      <a:pt x="6144" y="7543"/>
                    </a:lnTo>
                    <a:lnTo>
                      <a:pt x="6526" y="7821"/>
                    </a:lnTo>
                    <a:lnTo>
                      <a:pt x="6569" y="8312"/>
                    </a:lnTo>
                    <a:lnTo>
                      <a:pt x="6059" y="8852"/>
                    </a:lnTo>
                    <a:lnTo>
                      <a:pt x="5803" y="8967"/>
                    </a:lnTo>
                    <a:lnTo>
                      <a:pt x="5803" y="9147"/>
                    </a:lnTo>
                    <a:lnTo>
                      <a:pt x="5421" y="9294"/>
                    </a:lnTo>
                    <a:lnTo>
                      <a:pt x="4868" y="9163"/>
                    </a:lnTo>
                    <a:lnTo>
                      <a:pt x="4337" y="9049"/>
                    </a:lnTo>
                    <a:lnTo>
                      <a:pt x="4081" y="9000"/>
                    </a:lnTo>
                    <a:moveTo>
                      <a:pt x="14988" y="11372"/>
                    </a:moveTo>
                    <a:lnTo>
                      <a:pt x="15115" y="10865"/>
                    </a:lnTo>
                    <a:lnTo>
                      <a:pt x="16072" y="10096"/>
                    </a:lnTo>
                    <a:lnTo>
                      <a:pt x="16455" y="9605"/>
                    </a:lnTo>
                    <a:lnTo>
                      <a:pt x="16455" y="8329"/>
                    </a:lnTo>
                    <a:lnTo>
                      <a:pt x="17156" y="7969"/>
                    </a:lnTo>
                    <a:lnTo>
                      <a:pt x="17879" y="7870"/>
                    </a:lnTo>
                    <a:lnTo>
                      <a:pt x="18177" y="7821"/>
                    </a:lnTo>
                    <a:moveTo>
                      <a:pt x="18368" y="6840"/>
                    </a:moveTo>
                    <a:lnTo>
                      <a:pt x="18049" y="6610"/>
                    </a:lnTo>
                    <a:lnTo>
                      <a:pt x="17411" y="6512"/>
                    </a:lnTo>
                    <a:lnTo>
                      <a:pt x="16859" y="6545"/>
                    </a:lnTo>
                    <a:lnTo>
                      <a:pt x="16603" y="6201"/>
                    </a:lnTo>
                    <a:lnTo>
                      <a:pt x="16731" y="5874"/>
                    </a:lnTo>
                    <a:lnTo>
                      <a:pt x="17241" y="5465"/>
                    </a:lnTo>
                    <a:lnTo>
                      <a:pt x="17858" y="5236"/>
                    </a:lnTo>
                    <a:lnTo>
                      <a:pt x="18007" y="5089"/>
                    </a:lnTo>
                    <a:lnTo>
                      <a:pt x="18049" y="4892"/>
                    </a:lnTo>
                    <a:moveTo>
                      <a:pt x="8100" y="1260"/>
                    </a:moveTo>
                    <a:cubicBezTo>
                      <a:pt x="8333" y="1276"/>
                      <a:pt x="8206" y="1554"/>
                      <a:pt x="8695" y="1652"/>
                    </a:cubicBezTo>
                    <a:cubicBezTo>
                      <a:pt x="9184" y="1750"/>
                      <a:pt x="10481" y="1685"/>
                      <a:pt x="10991" y="1881"/>
                    </a:cubicBezTo>
                    <a:cubicBezTo>
                      <a:pt x="11501" y="2078"/>
                      <a:pt x="11629" y="2503"/>
                      <a:pt x="11799" y="2830"/>
                    </a:cubicBezTo>
                    <a:cubicBezTo>
                      <a:pt x="11969" y="3158"/>
                      <a:pt x="11905" y="3910"/>
                      <a:pt x="12054" y="3894"/>
                    </a:cubicBezTo>
                    <a:cubicBezTo>
                      <a:pt x="12203" y="3878"/>
                      <a:pt x="12351" y="2880"/>
                      <a:pt x="12649" y="2683"/>
                    </a:cubicBezTo>
                    <a:cubicBezTo>
                      <a:pt x="12947" y="2487"/>
                      <a:pt x="13670" y="2536"/>
                      <a:pt x="13840" y="2683"/>
                    </a:cubicBezTo>
                    <a:cubicBezTo>
                      <a:pt x="14010" y="2830"/>
                      <a:pt x="13733" y="3370"/>
                      <a:pt x="13648" y="3616"/>
                    </a:cubicBezTo>
                    <a:cubicBezTo>
                      <a:pt x="13563" y="3861"/>
                      <a:pt x="13457" y="4058"/>
                      <a:pt x="13351" y="4156"/>
                    </a:cubicBezTo>
                    <a:cubicBezTo>
                      <a:pt x="13244" y="4254"/>
                      <a:pt x="13096" y="4221"/>
                      <a:pt x="12947" y="4254"/>
                    </a:cubicBezTo>
                    <a:cubicBezTo>
                      <a:pt x="12777" y="4303"/>
                      <a:pt x="12585" y="4369"/>
                      <a:pt x="12394" y="4401"/>
                    </a:cubicBezTo>
                    <a:cubicBezTo>
                      <a:pt x="12139" y="4500"/>
                      <a:pt x="12054" y="4614"/>
                      <a:pt x="11862" y="4647"/>
                    </a:cubicBezTo>
                    <a:cubicBezTo>
                      <a:pt x="11650" y="4761"/>
                      <a:pt x="11671" y="4680"/>
                      <a:pt x="11437" y="4778"/>
                    </a:cubicBezTo>
                    <a:cubicBezTo>
                      <a:pt x="11352" y="4827"/>
                      <a:pt x="11225" y="4974"/>
                      <a:pt x="11246" y="5072"/>
                    </a:cubicBezTo>
                    <a:cubicBezTo>
                      <a:pt x="11225" y="5154"/>
                      <a:pt x="11267" y="5220"/>
                      <a:pt x="11310" y="5269"/>
                    </a:cubicBezTo>
                    <a:cubicBezTo>
                      <a:pt x="11352" y="5318"/>
                      <a:pt x="11480" y="5383"/>
                      <a:pt x="11565" y="5416"/>
                    </a:cubicBezTo>
                    <a:cubicBezTo>
                      <a:pt x="11629" y="5400"/>
                      <a:pt x="11820" y="5465"/>
                      <a:pt x="11862" y="5432"/>
                    </a:cubicBezTo>
                    <a:cubicBezTo>
                      <a:pt x="11905" y="5416"/>
                      <a:pt x="11926" y="5269"/>
                      <a:pt x="11884" y="5236"/>
                    </a:cubicBezTo>
                    <a:cubicBezTo>
                      <a:pt x="11841" y="5203"/>
                      <a:pt x="11629" y="5269"/>
                      <a:pt x="11565" y="5220"/>
                    </a:cubicBezTo>
                    <a:cubicBezTo>
                      <a:pt x="11480" y="5187"/>
                      <a:pt x="11459" y="5040"/>
                      <a:pt x="11480" y="4974"/>
                    </a:cubicBezTo>
                    <a:cubicBezTo>
                      <a:pt x="11501" y="4909"/>
                      <a:pt x="11607" y="4860"/>
                      <a:pt x="11692" y="4843"/>
                    </a:cubicBezTo>
                    <a:cubicBezTo>
                      <a:pt x="11905" y="4876"/>
                      <a:pt x="11820" y="4876"/>
                      <a:pt x="12054" y="4876"/>
                    </a:cubicBezTo>
                    <a:cubicBezTo>
                      <a:pt x="12075" y="5040"/>
                      <a:pt x="12096" y="5269"/>
                      <a:pt x="12139" y="5416"/>
                    </a:cubicBezTo>
                    <a:cubicBezTo>
                      <a:pt x="12160" y="5465"/>
                      <a:pt x="12330" y="5465"/>
                      <a:pt x="12373" y="5416"/>
                    </a:cubicBezTo>
                    <a:cubicBezTo>
                      <a:pt x="12415" y="5367"/>
                      <a:pt x="12330" y="4974"/>
                      <a:pt x="12394" y="4892"/>
                    </a:cubicBezTo>
                    <a:cubicBezTo>
                      <a:pt x="12458" y="4810"/>
                      <a:pt x="12692" y="4925"/>
                      <a:pt x="12755" y="4892"/>
                    </a:cubicBezTo>
                    <a:cubicBezTo>
                      <a:pt x="12798" y="4860"/>
                      <a:pt x="12840" y="4761"/>
                      <a:pt x="12755" y="4729"/>
                    </a:cubicBezTo>
                    <a:cubicBezTo>
                      <a:pt x="12670" y="4696"/>
                      <a:pt x="12118" y="4745"/>
                      <a:pt x="12203" y="4696"/>
                    </a:cubicBezTo>
                    <a:cubicBezTo>
                      <a:pt x="12543" y="4549"/>
                      <a:pt x="12819" y="4434"/>
                      <a:pt x="13266" y="4401"/>
                    </a:cubicBezTo>
                    <a:cubicBezTo>
                      <a:pt x="13436" y="4385"/>
                      <a:pt x="13585" y="4500"/>
                      <a:pt x="13776" y="4532"/>
                    </a:cubicBezTo>
                    <a:cubicBezTo>
                      <a:pt x="13967" y="4630"/>
                      <a:pt x="13861" y="4843"/>
                      <a:pt x="13712" y="4925"/>
                    </a:cubicBezTo>
                    <a:cubicBezTo>
                      <a:pt x="13648" y="5023"/>
                      <a:pt x="13521" y="5121"/>
                      <a:pt x="13414" y="5187"/>
                    </a:cubicBezTo>
                    <a:cubicBezTo>
                      <a:pt x="13351" y="5285"/>
                      <a:pt x="13287" y="5334"/>
                      <a:pt x="13159" y="5383"/>
                    </a:cubicBezTo>
                    <a:cubicBezTo>
                      <a:pt x="13117" y="5563"/>
                      <a:pt x="12862" y="5743"/>
                      <a:pt x="12649" y="5809"/>
                    </a:cubicBezTo>
                    <a:cubicBezTo>
                      <a:pt x="12543" y="5907"/>
                      <a:pt x="12437" y="5940"/>
                      <a:pt x="12309" y="6005"/>
                    </a:cubicBezTo>
                    <a:cubicBezTo>
                      <a:pt x="12245" y="6120"/>
                      <a:pt x="12139" y="6185"/>
                      <a:pt x="12075" y="6300"/>
                    </a:cubicBezTo>
                    <a:cubicBezTo>
                      <a:pt x="12118" y="6561"/>
                      <a:pt x="12075" y="6643"/>
                      <a:pt x="12373" y="6741"/>
                    </a:cubicBezTo>
                    <a:cubicBezTo>
                      <a:pt x="12500" y="6840"/>
                      <a:pt x="12522" y="6970"/>
                      <a:pt x="12330" y="7036"/>
                    </a:cubicBezTo>
                    <a:cubicBezTo>
                      <a:pt x="12011" y="6987"/>
                      <a:pt x="12033" y="6823"/>
                      <a:pt x="11799" y="6692"/>
                    </a:cubicBezTo>
                    <a:cubicBezTo>
                      <a:pt x="11714" y="6529"/>
                      <a:pt x="11459" y="6430"/>
                      <a:pt x="11246" y="6398"/>
                    </a:cubicBezTo>
                    <a:cubicBezTo>
                      <a:pt x="11076" y="6332"/>
                      <a:pt x="11182" y="6365"/>
                      <a:pt x="10906" y="6365"/>
                    </a:cubicBezTo>
                    <a:cubicBezTo>
                      <a:pt x="10608" y="6512"/>
                      <a:pt x="10544" y="7347"/>
                      <a:pt x="11246" y="7478"/>
                    </a:cubicBezTo>
                    <a:cubicBezTo>
                      <a:pt x="12394" y="7429"/>
                      <a:pt x="13329" y="7772"/>
                      <a:pt x="13733" y="7985"/>
                    </a:cubicBezTo>
                    <a:cubicBezTo>
                      <a:pt x="13840" y="8410"/>
                      <a:pt x="13329" y="8901"/>
                      <a:pt x="12500" y="9343"/>
                    </a:cubicBezTo>
                    <a:cubicBezTo>
                      <a:pt x="11629" y="9736"/>
                      <a:pt x="11480" y="10194"/>
                      <a:pt x="11246" y="10980"/>
                    </a:cubicBezTo>
                    <a:cubicBezTo>
                      <a:pt x="10991" y="11372"/>
                      <a:pt x="10481" y="10930"/>
                      <a:pt x="10289" y="10096"/>
                    </a:cubicBezTo>
                    <a:cubicBezTo>
                      <a:pt x="10140" y="9196"/>
                      <a:pt x="9907" y="8165"/>
                      <a:pt x="10459" y="7576"/>
                    </a:cubicBezTo>
                    <a:cubicBezTo>
                      <a:pt x="9375" y="6790"/>
                      <a:pt x="9269" y="6070"/>
                      <a:pt x="9056" y="6218"/>
                    </a:cubicBezTo>
                    <a:cubicBezTo>
                      <a:pt x="9205" y="6987"/>
                      <a:pt x="8929" y="6660"/>
                      <a:pt x="8737" y="6021"/>
                    </a:cubicBezTo>
                    <a:cubicBezTo>
                      <a:pt x="8822" y="5023"/>
                      <a:pt x="8610" y="4385"/>
                      <a:pt x="8440" y="3550"/>
                    </a:cubicBezTo>
                    <a:lnTo>
                      <a:pt x="7844" y="2290"/>
                    </a:lnTo>
                    <a:lnTo>
                      <a:pt x="6654" y="1849"/>
                    </a:lnTo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1218063" y="1422400"/>
            <a:ext cx="6287638" cy="2657021"/>
            <a:chOff x="1218063" y="1422400"/>
            <a:chExt cx="6287638" cy="2657021"/>
          </a:xfrm>
        </p:grpSpPr>
        <p:sp>
          <p:nvSpPr>
            <p:cNvPr id="9" name="오른쪽 화살표 8"/>
            <p:cNvSpPr/>
            <p:nvPr/>
          </p:nvSpPr>
          <p:spPr>
            <a:xfrm>
              <a:off x="5972176" y="3366410"/>
              <a:ext cx="1533525" cy="713011"/>
            </a:xfrm>
            <a:prstGeom prst="rightArrow">
              <a:avLst/>
            </a:prstGeom>
            <a:solidFill>
              <a:schemeClr val="accent4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80" name="Picture 8" descr="C:\Program Files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3" y="2467898"/>
              <a:ext cx="921544" cy="909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자유형 32"/>
            <p:cNvSpPr/>
            <p:nvPr/>
          </p:nvSpPr>
          <p:spPr>
            <a:xfrm>
              <a:off x="1218063" y="1422400"/>
              <a:ext cx="2570165" cy="604561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3470" h="1935892">
                  <a:moveTo>
                    <a:pt x="0" y="0"/>
                  </a:moveTo>
                  <a:lnTo>
                    <a:pt x="1696995" y="8238"/>
                  </a:lnTo>
                  <a:lnTo>
                    <a:pt x="1705233" y="1491049"/>
                  </a:lnTo>
                  <a:lnTo>
                    <a:pt x="1713470" y="1894703"/>
                  </a:lnTo>
                  <a:lnTo>
                    <a:pt x="922638" y="1935892"/>
                  </a:lnTo>
                  <a:lnTo>
                    <a:pt x="32952" y="1927655"/>
                  </a:lnTo>
                  <a:lnTo>
                    <a:pt x="65903" y="89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아이디어 회의 결과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2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4613" y="1074057"/>
            <a:ext cx="11126151" cy="5428342"/>
            <a:chOff x="594610" y="1074057"/>
            <a:chExt cx="11126151" cy="542834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53" y="1647540"/>
            <a:ext cx="7351716" cy="441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5267" y="11901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로또 배열의 총합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010624" y="5733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회차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515922" y="1559502"/>
            <a:ext cx="0" cy="43990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313623" y="3577771"/>
            <a:ext cx="76284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95157" y="3346938"/>
            <a:ext cx="7184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138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2794" y="5095258"/>
            <a:ext cx="342593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1+2+3+4+5+6+</a:t>
            </a:r>
          </a:p>
          <a:p>
            <a:pPr algn="ctr"/>
            <a:r>
              <a:rPr lang="en-US" altLang="ko-KR" sz="2400" b="1" dirty="0" smtClean="0"/>
              <a:t>40+41+42+43+44+45</a:t>
            </a:r>
          </a:p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557489" y="5842484"/>
            <a:ext cx="32072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4613" y="1074057"/>
            <a:ext cx="11126151" cy="5428342"/>
            <a:chOff x="594610" y="1074057"/>
            <a:chExt cx="11126151" cy="542834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4" y="1944401"/>
            <a:ext cx="69738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995267" y="139035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로또 배열의 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30662" y="56920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홀수 개수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4320" y="5095258"/>
            <a:ext cx="30828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/>
              <a:t>로또</a:t>
            </a:r>
            <a:r>
              <a:rPr lang="ko-KR" altLang="en-US" sz="2400" b="1" dirty="0" smtClean="0"/>
              <a:t> 배열의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 홀수 </a:t>
            </a:r>
            <a:r>
              <a:rPr lang="ko-KR" altLang="en-US" sz="2400" b="1" dirty="0" err="1" smtClean="0"/>
              <a:t>갯수</a:t>
            </a:r>
            <a:r>
              <a:rPr lang="ko-KR" altLang="en-US" sz="2400" b="1" dirty="0" smtClean="0"/>
              <a:t> 분포 적용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61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4613" y="1074057"/>
            <a:ext cx="11126151" cy="5428342"/>
            <a:chOff x="594610" y="1074057"/>
            <a:chExt cx="11126151" cy="542834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차트 7">
            <a:hlinkClick r:id="rId2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9359988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06531" y="1820560"/>
            <a:ext cx="13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2   3  26</a:t>
            </a:r>
          </a:p>
          <a:p>
            <a:r>
              <a:rPr lang="en-US" altLang="ko-KR" b="1" dirty="0" smtClean="0"/>
              <a:t>33 34 43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86510" y="3256761"/>
            <a:ext cx="135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9   14  </a:t>
            </a:r>
          </a:p>
          <a:p>
            <a:r>
              <a:rPr lang="en-US" altLang="ko-KR" b="1" dirty="0" smtClean="0"/>
              <a:t>17  18</a:t>
            </a:r>
          </a:p>
          <a:p>
            <a:r>
              <a:rPr lang="en-US" altLang="ko-KR" b="1" dirty="0" smtClean="0"/>
              <a:t>42  44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8921" y="1812320"/>
            <a:ext cx="13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2   6  11</a:t>
            </a:r>
          </a:p>
          <a:p>
            <a:r>
              <a:rPr lang="en-US" altLang="ko-KR" b="1" dirty="0" smtClean="0"/>
              <a:t>13 22 37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7219" y="3261249"/>
            <a:ext cx="135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6    21  </a:t>
            </a:r>
          </a:p>
          <a:p>
            <a:r>
              <a:rPr lang="en-US" altLang="ko-KR" b="1" dirty="0" smtClean="0"/>
              <a:t>22  32</a:t>
            </a:r>
          </a:p>
          <a:p>
            <a:r>
              <a:rPr lang="en-US" altLang="ko-KR" b="1" dirty="0" smtClean="0"/>
              <a:t>35  36 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4161" y="4962469"/>
            <a:ext cx="13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1   3  23</a:t>
            </a:r>
          </a:p>
          <a:p>
            <a:r>
              <a:rPr lang="en-US" altLang="ko-KR" b="1" dirty="0" smtClean="0"/>
              <a:t>24 27 43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21771" y="4950248"/>
            <a:ext cx="135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7   11  12</a:t>
            </a:r>
          </a:p>
          <a:p>
            <a:r>
              <a:rPr lang="en-US" altLang="ko-KR" b="1" dirty="0" smtClean="0"/>
              <a:t>31 33  38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29665" y="2973860"/>
            <a:ext cx="1951132" cy="154871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60563" y="1812320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71088" y="4956497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898295" y="2113931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293711" y="5238097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17901" y="5265175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81623" y="1818328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075672" y="1805973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23028" y="2114650"/>
            <a:ext cx="395416" cy="37070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637903" y="3498138"/>
            <a:ext cx="436605" cy="4495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43912" y="3498138"/>
            <a:ext cx="436605" cy="4495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622327" y="3523440"/>
            <a:ext cx="436605" cy="4495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6138836" y="3523440"/>
            <a:ext cx="436605" cy="44955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6636" y="3556804"/>
            <a:ext cx="89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33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40169" y="3563549"/>
            <a:ext cx="89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92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1" y="16652"/>
            <a:ext cx="1682751" cy="16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제작과</a:t>
            </a:r>
            <a:r>
              <a:rPr lang="ko-KR" altLang="en-US" sz="2400" b="1" kern="0" dirty="0">
                <a:solidFill>
                  <a:prstClr val="white"/>
                </a:solidFill>
              </a:rPr>
              <a:t>정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" y="1306247"/>
            <a:ext cx="12030074" cy="229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695544"/>
            <a:ext cx="2357438" cy="300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99" y="3695544"/>
            <a:ext cx="404241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84" y="3695544"/>
            <a:ext cx="369951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318" y="3695544"/>
            <a:ext cx="3790950" cy="2983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제작과</a:t>
            </a:r>
            <a:r>
              <a:rPr lang="ko-KR" altLang="en-US" sz="2400" b="1" kern="0" dirty="0">
                <a:solidFill>
                  <a:prstClr val="white"/>
                </a:solidFill>
              </a:rPr>
              <a:t>정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1738713" y="4958700"/>
            <a:ext cx="521296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회차별 당첨번호를 홈페이지에서 다운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언어에서 쉽게 읽을 수 있게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파일로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언어상에서 읽어들여 데이터 확인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46623" y="1267987"/>
            <a:ext cx="1988457" cy="92726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당첨 이력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6623" y="2416164"/>
            <a:ext cx="1988457" cy="927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조건값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622" y="3591821"/>
            <a:ext cx="1988457" cy="927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결과값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19" y="569128"/>
            <a:ext cx="1614566" cy="38414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701" y="367084"/>
            <a:ext cx="2078991" cy="409816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161" y="569128"/>
            <a:ext cx="4600575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6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46622" y="367084"/>
            <a:ext cx="55181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제작과</a:t>
            </a:r>
            <a:r>
              <a:rPr lang="ko-KR" altLang="en-US" sz="2400" b="1" kern="0" dirty="0">
                <a:solidFill>
                  <a:prstClr val="white"/>
                </a:solidFill>
              </a:rPr>
              <a:t>정</a:t>
            </a:r>
            <a:endParaRPr lang="en-US" altLang="ko-KR" sz="2400" b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b="1" kern="0" dirty="0" smtClean="0"/>
              <a:t>LOTTO PROGRAM</a:t>
            </a:r>
            <a:endParaRPr lang="ko-KR" altLang="en-US" sz="1100" b="1" kern="0" dirty="0"/>
          </a:p>
        </p:txBody>
      </p:sp>
      <p:sp>
        <p:nvSpPr>
          <p:cNvPr id="3" name="직사각형 2"/>
          <p:cNvSpPr/>
          <p:nvPr/>
        </p:nvSpPr>
        <p:spPr>
          <a:xfrm>
            <a:off x="546623" y="1267987"/>
            <a:ext cx="1988457" cy="927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당첨 이력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6623" y="2416164"/>
            <a:ext cx="1988457" cy="92726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조건값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622" y="3591821"/>
            <a:ext cx="1988457" cy="927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결과값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68" y="190500"/>
            <a:ext cx="667702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16593" y="4636175"/>
            <a:ext cx="521008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로또배열의 총합의 분포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로또배열의 </a:t>
            </a:r>
            <a:r>
              <a:rPr lang="en-US" altLang="ko-KR" dirty="0"/>
              <a:t>(</a:t>
            </a:r>
            <a:r>
              <a:rPr lang="ko-KR" altLang="en-US" dirty="0"/>
              <a:t>최대값</a:t>
            </a:r>
            <a:r>
              <a:rPr lang="en-US" altLang="ko-KR" dirty="0"/>
              <a:t>+</a:t>
            </a:r>
            <a:r>
              <a:rPr lang="ko-KR" altLang="en-US" dirty="0"/>
              <a:t>최소값</a:t>
            </a:r>
            <a:r>
              <a:rPr lang="en-US" altLang="ko-KR" dirty="0"/>
              <a:t>)/2 = 138</a:t>
            </a:r>
            <a:r>
              <a:rPr lang="ko-KR" altLang="en-US" dirty="0"/>
              <a:t>을 기준</a:t>
            </a:r>
          </a:p>
          <a:p>
            <a:r>
              <a:rPr lang="ko-KR" altLang="en-US" dirty="0"/>
              <a:t>최근범위를 </a:t>
            </a:r>
            <a:r>
              <a:rPr lang="ko-KR" altLang="en-US" dirty="0" smtClean="0"/>
              <a:t>설정하여</a:t>
            </a:r>
            <a:r>
              <a:rPr lang="en-US" altLang="ko-KR" dirty="0" smtClean="0"/>
              <a:t>,</a:t>
            </a:r>
            <a:endParaRPr lang="ko-KR" altLang="en-US" dirty="0"/>
          </a:p>
          <a:p>
            <a:r>
              <a:rPr lang="ko-KR" altLang="en-US" dirty="0"/>
              <a:t>현재까지 나온 로또배열의 총합들의 분포를 확인</a:t>
            </a:r>
          </a:p>
          <a:p>
            <a:r>
              <a:rPr lang="en-US" altLang="ko-KR" dirty="0"/>
              <a:t>138</a:t>
            </a:r>
            <a:r>
              <a:rPr lang="ko-KR" altLang="en-US" dirty="0"/>
              <a:t>보다 높은 경우와 낮은 경우</a:t>
            </a:r>
            <a:r>
              <a:rPr lang="en-US" altLang="ko-KR" dirty="0"/>
              <a:t>, </a:t>
            </a:r>
            <a:r>
              <a:rPr lang="ko-KR" altLang="en-US" dirty="0"/>
              <a:t>같은경우</a:t>
            </a:r>
          </a:p>
          <a:p>
            <a:r>
              <a:rPr lang="en-US" altLang="ko-KR" dirty="0"/>
              <a:t>138</a:t>
            </a:r>
            <a:r>
              <a:rPr lang="ko-KR" altLang="en-US" dirty="0"/>
              <a:t>과 같거나 높이</a:t>
            </a:r>
            <a:r>
              <a:rPr lang="en-US" altLang="ko-KR" dirty="0"/>
              <a:t>, </a:t>
            </a:r>
            <a:r>
              <a:rPr lang="ko-KR" altLang="en-US" dirty="0"/>
              <a:t>낮게 나올 확률을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99" y="1267987"/>
            <a:ext cx="43719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809</TotalTime>
  <Words>264</Words>
  <Application>Microsoft Office PowerPoint</Application>
  <PresentationFormat>사용자 지정</PresentationFormat>
  <Paragraphs>101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59</cp:revision>
  <dcterms:created xsi:type="dcterms:W3CDTF">2019-05-21T05:23:09Z</dcterms:created>
  <dcterms:modified xsi:type="dcterms:W3CDTF">2020-07-28T00:03:54Z</dcterms:modified>
</cp:coreProperties>
</file>