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61" r:id="rId3"/>
    <p:sldId id="316" r:id="rId4"/>
    <p:sldId id="317" r:id="rId5"/>
    <p:sldId id="310" r:id="rId6"/>
    <p:sldId id="303" r:id="rId7"/>
    <p:sldId id="314" r:id="rId8"/>
    <p:sldId id="309" r:id="rId9"/>
    <p:sldId id="313" r:id="rId10"/>
    <p:sldId id="297" r:id="rId11"/>
    <p:sldId id="285" r:id="rId12"/>
    <p:sldId id="307" r:id="rId13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C8"/>
    <a:srgbClr val="B48B61"/>
    <a:srgbClr val="FD9401"/>
    <a:srgbClr val="FFFFFF"/>
    <a:srgbClr val="CD8B2E"/>
    <a:srgbClr val="6F7071"/>
    <a:srgbClr val="595347"/>
    <a:srgbClr val="D9D8D5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1044" y="-3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5718200" y="285690"/>
            <a:ext cx="647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서주형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송진영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이승원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이은수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  <a:cs typeface="Arial" panose="020B0604020202020204" pitchFamily="34" charset="0"/>
              </a:rPr>
              <a:t>강충만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HY수평선B" pitchFamily="18" charset="-127"/>
              <a:ea typeface="HY수평선B" pitchFamily="18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1188249" y="1551071"/>
            <a:ext cx="9815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dirty="0" err="1" smtClean="0">
                <a:solidFill>
                  <a:schemeClr val="accent5">
                    <a:lumMod val="50000"/>
                  </a:schemeClr>
                </a:solidFill>
                <a:latin typeface="Segoe UI Black" pitchFamily="34" charset="0"/>
                <a:ea typeface="HY수평선B" pitchFamily="18" charset="-127"/>
              </a:rPr>
              <a:t>로또</a:t>
            </a:r>
            <a:r>
              <a:rPr lang="ko-KR" altLang="en-US" sz="8000" b="1" dirty="0" smtClean="0">
                <a:solidFill>
                  <a:schemeClr val="accent5">
                    <a:lumMod val="50000"/>
                  </a:schemeClr>
                </a:solidFill>
                <a:latin typeface="Segoe UI Black" pitchFamily="34" charset="0"/>
                <a:ea typeface="HY수평선B" pitchFamily="18" charset="-127"/>
              </a:rPr>
              <a:t> 프로그램 만들기</a:t>
            </a:r>
            <a:endParaRPr lang="ko-KR" altLang="en-US" sz="8000" b="1" dirty="0">
              <a:solidFill>
                <a:schemeClr val="accent5">
                  <a:lumMod val="50000"/>
                </a:schemeClr>
              </a:solidFill>
              <a:latin typeface="Segoe UI Black" pitchFamily="34" charset="0"/>
              <a:ea typeface="HY수평선B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A32CC84-79CD-4C11-8FD6-38126B9BCBA1}"/>
              </a:ext>
            </a:extLst>
          </p:cNvPr>
          <p:cNvCxnSpPr>
            <a:cxnSpLocks/>
          </p:cNvCxnSpPr>
          <p:nvPr/>
        </p:nvCxnSpPr>
        <p:spPr>
          <a:xfrm>
            <a:off x="7572375" y="685800"/>
            <a:ext cx="468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5792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55ACE5-905F-450D-91EC-E3AC776BB849}"/>
              </a:ext>
            </a:extLst>
          </p:cNvPr>
          <p:cNvSpPr txBox="1"/>
          <p:nvPr/>
        </p:nvSpPr>
        <p:spPr>
          <a:xfrm>
            <a:off x="636272" y="752430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HY수평선B" pitchFamily="18" charset="-127"/>
                <a:ea typeface="HY수평선B" pitchFamily="18" charset="-127"/>
              </a:rPr>
              <a:t>실행 </a:t>
            </a:r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HY수평선B" pitchFamily="18" charset="-127"/>
                <a:ea typeface="HY수평선B" pitchFamily="18" charset="-127"/>
              </a:rPr>
              <a:t>결과 및 시연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A32CC84-79CD-4C11-8FD6-38126B9BCBA1}"/>
              </a:ext>
            </a:extLst>
          </p:cNvPr>
          <p:cNvCxnSpPr>
            <a:cxnSpLocks/>
          </p:cNvCxnSpPr>
          <p:nvPr/>
        </p:nvCxnSpPr>
        <p:spPr>
          <a:xfrm>
            <a:off x="636272" y="1332042"/>
            <a:ext cx="545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60421" y="304800"/>
            <a:ext cx="1667444" cy="383610"/>
            <a:chOff x="160421" y="304800"/>
            <a:chExt cx="1667444" cy="383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48BFED9-3247-4858-97FC-29981B727AB9}"/>
                </a:ext>
              </a:extLst>
            </p:cNvPr>
            <p:cNvSpPr txBox="1"/>
            <p:nvPr/>
          </p:nvSpPr>
          <p:spPr>
            <a:xfrm>
              <a:off x="160421" y="304800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03.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이상한 </a:t>
              </a:r>
              <a:r>
                <a:rPr lang="ko-KR" altLang="en-US" sz="1600" dirty="0" err="1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688410"/>
              <a:ext cx="1604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-19767"/>
            <a:ext cx="7823198" cy="687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6267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감사합니다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534400" y="5900737"/>
            <a:ext cx="3733800" cy="103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52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INDEX</a:t>
            </a:r>
            <a:endParaRPr lang="ko-KR" altLang="en-US" sz="4000" spc="-300" dirty="0"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79160"/>
            <a:ext cx="2679168" cy="532745"/>
            <a:chOff x="802105" y="2125381"/>
            <a:chExt cx="2679168" cy="532745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25381"/>
              <a:ext cx="186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이상한 상자</a:t>
              </a:r>
              <a:endParaRPr lang="ko-KR" altLang="en-US" sz="2800" spc="-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078315" cy="523220"/>
            <a:chOff x="802105" y="2134906"/>
            <a:chExt cx="3078315" cy="52322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268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r>
                <a:rPr lang="ko-KR" altLang="en-US" sz="2800" spc="-3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 </a:t>
              </a:r>
              <a:r>
                <a:rPr lang="ko-KR" altLang="en-US" sz="28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히스토리</a:t>
              </a:r>
              <a:endParaRPr lang="ko-KR" altLang="en-US" sz="2800" spc="-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2679168" cy="523220"/>
            <a:chOff x="802105" y="2134906"/>
            <a:chExt cx="2679168" cy="523220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104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8694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이상한 </a:t>
              </a:r>
              <a:r>
                <a:rPr lang="ko-KR" altLang="en-US" sz="28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endParaRPr lang="ko-KR" altLang="en-US" sz="2800" spc="-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286C152-90B0-48E4-9A04-F12E2640CB0A}"/>
              </a:ext>
            </a:extLst>
          </p:cNvPr>
          <p:cNvSpPr txBox="1"/>
          <p:nvPr/>
        </p:nvSpPr>
        <p:spPr>
          <a:xfrm>
            <a:off x="2470471" y="93973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로또</a:t>
            </a:r>
            <a:r>
              <a:rPr lang="ko-KR" altLang="en-US" dirty="0" smtClean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rPr>
              <a:t> 프로그램 만들기</a:t>
            </a:r>
            <a:endParaRPr lang="ko-KR" altLang="en-US" dirty="0">
              <a:solidFill>
                <a:schemeClr val="bg1"/>
              </a:solidFill>
              <a:latin typeface="HY수평선B" pitchFamily="18" charset="-127"/>
              <a:ea typeface="HY수평선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" y="0"/>
            <a:ext cx="12174281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60421" y="304800"/>
            <a:ext cx="1667444" cy="383610"/>
            <a:chOff x="160421" y="304800"/>
            <a:chExt cx="1667444" cy="383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48BFED9-3247-4858-97FC-29981B727AB9}"/>
                </a:ext>
              </a:extLst>
            </p:cNvPr>
            <p:cNvSpPr txBox="1"/>
            <p:nvPr/>
          </p:nvSpPr>
          <p:spPr>
            <a:xfrm>
              <a:off x="160421" y="304800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/>
                </a:rPr>
                <a:t>01.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/>
                </a:rPr>
                <a:t>이상한 상자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688410"/>
              <a:ext cx="1604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1827865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38654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84278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04859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27628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94873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98151" y="1416053"/>
                <a:ext cx="4249783" cy="81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5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5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5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sz="2500" dirty="0">
                  <a:latin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51" y="1416053"/>
                <a:ext cx="4249783" cy="815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252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4" grpId="0" animBg="1"/>
      <p:bldP spid="15" grpId="0" animBg="1"/>
      <p:bldP spid="2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" y="0"/>
            <a:ext cx="12174281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60421" y="304800"/>
            <a:ext cx="1667444" cy="383610"/>
            <a:chOff x="160421" y="304800"/>
            <a:chExt cx="1667444" cy="383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48BFED9-3247-4858-97FC-29981B727AB9}"/>
                </a:ext>
              </a:extLst>
            </p:cNvPr>
            <p:cNvSpPr txBox="1"/>
            <p:nvPr/>
          </p:nvSpPr>
          <p:spPr>
            <a:xfrm>
              <a:off x="160421" y="304800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/>
                </a:rPr>
                <a:t>01.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/>
                </a:rPr>
                <a:t>이상한 상자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688410"/>
              <a:ext cx="1604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1827865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38654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84278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04859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427628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94873" y="2828108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8151" y="1393371"/>
                <a:ext cx="4249783" cy="75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ko-KR" sz="30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sz="30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dirty="0" smtClean="0">
                            <a:latin typeface="Cambria Math"/>
                            <a:cs typeface="Verdana" pitchFamily="34" charset="0"/>
                          </a:rPr>
                        </m:ctrlPr>
                      </m:fPr>
                      <m:num>
                        <m:r>
                          <a:rPr lang="en-US" altLang="ko-KR" sz="3000" b="0" i="1" dirty="0" smtClean="0">
                            <a:latin typeface="Cambria Math"/>
                            <a:cs typeface="Verdana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3000" b="0" i="1" dirty="0" smtClean="0">
                            <a:latin typeface="Cambria Math"/>
                            <a:cs typeface="Verdana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sz="3000" dirty="0">
                  <a:latin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51" y="1393371"/>
                <a:ext cx="4249783" cy="754630"/>
              </a:xfrm>
              <a:prstGeom prst="rect">
                <a:avLst/>
              </a:prstGeom>
              <a:blipFill rotWithShape="1"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/>
          <p:cNvSpPr/>
          <p:nvPr/>
        </p:nvSpPr>
        <p:spPr>
          <a:xfrm>
            <a:off x="2377440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95366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534130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083172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659422" y="4831080"/>
            <a:ext cx="688912" cy="6814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Verdana" pitchFamily="34" charset="0"/>
              <a:ea typeface="맑은 고딕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35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DBDD5CB-B3CE-497E-8B7B-49BC6661C3BF}"/>
              </a:ext>
            </a:extLst>
          </p:cNvPr>
          <p:cNvGrpSpPr/>
          <p:nvPr/>
        </p:nvGrpSpPr>
        <p:grpSpPr>
          <a:xfrm>
            <a:off x="4513677" y="2579222"/>
            <a:ext cx="3164649" cy="1699555"/>
            <a:chOff x="4513677" y="2117558"/>
            <a:chExt cx="3164649" cy="16995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45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02</a:t>
              </a:r>
              <a:endParaRPr lang="ko-KR" altLang="en-US" sz="54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C7A67CC-F92B-4DF7-8973-3969389967A2}"/>
                </a:ext>
              </a:extLst>
            </p:cNvPr>
            <p:cNvSpPr txBox="1"/>
            <p:nvPr/>
          </p:nvSpPr>
          <p:spPr>
            <a:xfrm>
              <a:off x="4513677" y="3109227"/>
              <a:ext cx="31646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r>
                <a:rPr lang="ko-KR" altLang="en-US" sz="4000" spc="-300" dirty="0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 </a:t>
              </a:r>
              <a:r>
                <a:rPr lang="ko-KR" altLang="en-US" sz="4000" spc="-300" dirty="0" err="1" smtClean="0">
                  <a:solidFill>
                    <a:schemeClr val="bg1"/>
                  </a:solidFill>
                  <a:latin typeface="HY수평선B" pitchFamily="18" charset="-127"/>
                  <a:ea typeface="HY수평선B" pitchFamily="18" charset="-127"/>
                </a:rPr>
                <a:t>히스토리</a:t>
              </a:r>
              <a:endParaRPr lang="ko-KR" altLang="en-US" sz="4000" spc="-300" dirty="0">
                <a:solidFill>
                  <a:schemeClr val="bg1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367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58300" y="5080000"/>
            <a:ext cx="2933700" cy="177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36" y="-7"/>
            <a:ext cx="3496163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97" y="-7"/>
            <a:ext cx="250694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846" y="-7"/>
            <a:ext cx="2499051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"/>
            <a:ext cx="3689847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286C152-90B0-48E4-9A04-F12E2640CB0A}"/>
              </a:ext>
            </a:extLst>
          </p:cNvPr>
          <p:cNvSpPr txBox="1"/>
          <p:nvPr/>
        </p:nvSpPr>
        <p:spPr>
          <a:xfrm>
            <a:off x="0" y="6565605"/>
            <a:ext cx="32512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</a:rPr>
              <a:t>출처 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</a:rPr>
              <a:t>: https://youtu.be/5VxoEM4LGHY 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1291" y="4031405"/>
            <a:ext cx="1872629" cy="371500"/>
            <a:chOff x="3033305" y="445502"/>
            <a:chExt cx="1872629" cy="3715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E05A515-73BD-4F7C-A919-EAFE378DB41F}"/>
                </a:ext>
              </a:extLst>
            </p:cNvPr>
            <p:cNvSpPr txBox="1"/>
            <p:nvPr/>
          </p:nvSpPr>
          <p:spPr>
            <a:xfrm>
              <a:off x="3033305" y="445502"/>
              <a:ext cx="1872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02. </a:t>
              </a:r>
              <a:r>
                <a:rPr lang="ko-KR" altLang="en-US" sz="1600" dirty="0" err="1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 </a:t>
              </a:r>
              <a:r>
                <a:rPr lang="ko-KR" altLang="en-US" sz="1600" dirty="0" err="1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히스토리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D594AD39-1264-44FB-9659-790131424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53993" y="817002"/>
              <a:ext cx="175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359611" y="5642919"/>
            <a:ext cx="2092411" cy="342557"/>
          </a:xfrm>
          <a:prstGeom prst="rect">
            <a:avLst/>
          </a:prstGeom>
          <a:solidFill>
            <a:srgbClr val="FE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1" animBg="1"/>
      <p:bldP spid="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4"/>
            <a:ext cx="12192001" cy="6858007"/>
            <a:chOff x="0" y="-7"/>
            <a:chExt cx="12192001" cy="6858007"/>
          </a:xfrm>
        </p:grpSpPr>
        <p:sp>
          <p:nvSpPr>
            <p:cNvPr id="6" name="직사각형 5"/>
            <p:cNvSpPr/>
            <p:nvPr/>
          </p:nvSpPr>
          <p:spPr>
            <a:xfrm>
              <a:off x="9258300" y="5080000"/>
              <a:ext cx="2933700" cy="177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38" y="-7"/>
              <a:ext cx="3496163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8897" y="-7"/>
              <a:ext cx="2506940" cy="68580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846" y="-7"/>
              <a:ext cx="2499051" cy="6858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7"/>
              <a:ext cx="3689847" cy="6858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286C152-90B0-48E4-9A04-F12E2640CB0A}"/>
                </a:ext>
              </a:extLst>
            </p:cNvPr>
            <p:cNvSpPr txBox="1"/>
            <p:nvPr/>
          </p:nvSpPr>
          <p:spPr>
            <a:xfrm>
              <a:off x="0" y="6565605"/>
              <a:ext cx="32512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수평선B" pitchFamily="18" charset="-127"/>
                  <a:ea typeface="HY수평선B" pitchFamily="18" charset="-127"/>
                </a:rPr>
                <a:t>출처 </a:t>
              </a:r>
              <a:r>
                <a:rPr lang="en-US" altLang="ko-KR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수평선B" pitchFamily="18" charset="-127"/>
                  <a:ea typeface="HY수평선B" pitchFamily="18" charset="-127"/>
                </a:rPr>
                <a:t>: https://youtu.be/5VxoEM4LGHY </a:t>
              </a:r>
              <a:endPara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1291" y="3334708"/>
              <a:ext cx="11330667" cy="1291767"/>
              <a:chOff x="3033305" y="-251195"/>
              <a:chExt cx="11330667" cy="129176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AE05A515-73BD-4F7C-A919-EAFE378DB41F}"/>
                  </a:ext>
                </a:extLst>
              </p:cNvPr>
              <p:cNvSpPr txBox="1"/>
              <p:nvPr/>
            </p:nvSpPr>
            <p:spPr>
              <a:xfrm>
                <a:off x="3033305" y="445502"/>
                <a:ext cx="1872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accent2"/>
                    </a:solidFill>
                    <a:latin typeface="HY수평선B" pitchFamily="18" charset="-127"/>
                    <a:ea typeface="HY수평선B" pitchFamily="18" charset="-127"/>
                  </a:rPr>
                  <a:t>02. </a:t>
                </a:r>
                <a:r>
                  <a:rPr lang="ko-KR" altLang="en-US" sz="1600" dirty="0" err="1" smtClean="0">
                    <a:solidFill>
                      <a:schemeClr val="accent2"/>
                    </a:solidFill>
                    <a:latin typeface="HY수평선B" pitchFamily="18" charset="-127"/>
                    <a:ea typeface="HY수평선B" pitchFamily="18" charset="-127"/>
                  </a:rPr>
                  <a:t>로또</a:t>
                </a:r>
                <a:r>
                  <a:rPr lang="ko-KR" altLang="en-US" sz="1600" dirty="0" smtClean="0">
                    <a:solidFill>
                      <a:schemeClr val="accent2"/>
                    </a:solidFill>
                    <a:latin typeface="HY수평선B" pitchFamily="18" charset="-127"/>
                    <a:ea typeface="HY수평선B" pitchFamily="18" charset="-127"/>
                  </a:rPr>
                  <a:t> </a:t>
                </a:r>
                <a:r>
                  <a:rPr lang="ko-KR" altLang="en-US" sz="1600" dirty="0" err="1" smtClean="0">
                    <a:solidFill>
                      <a:schemeClr val="accent2"/>
                    </a:solidFill>
                    <a:latin typeface="HY수평선B" pitchFamily="18" charset="-127"/>
                    <a:ea typeface="HY수평선B" pitchFamily="18" charset="-127"/>
                  </a:rPr>
                  <a:t>히스토리</a:t>
                </a:r>
                <a:endParaRPr lang="ko-KR" altLang="en-US" sz="1600" dirty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D594AD39-1264-44FB-9659-790131424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3993" y="817002"/>
                <a:ext cx="175613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AE05A515-73BD-4F7C-A919-EAFE378DB41F}"/>
                  </a:ext>
                </a:extLst>
              </p:cNvPr>
              <p:cNvSpPr txBox="1"/>
              <p:nvPr/>
            </p:nvSpPr>
            <p:spPr>
              <a:xfrm>
                <a:off x="8032509" y="668720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세대</a:t>
                </a:r>
                <a:endParaRPr lang="ko-KR" altLang="en-US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AE05A515-73BD-4F7C-A919-EAFE378DB41F}"/>
                  </a:ext>
                </a:extLst>
              </p:cNvPr>
              <p:cNvSpPr txBox="1"/>
              <p:nvPr/>
            </p:nvSpPr>
            <p:spPr>
              <a:xfrm>
                <a:off x="11014279" y="-251195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세대</a:t>
                </a:r>
                <a:endParaRPr lang="ko-KR" altLang="en-US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AE05A515-73BD-4F7C-A919-EAFE378DB41F}"/>
                  </a:ext>
                </a:extLst>
              </p:cNvPr>
              <p:cNvSpPr txBox="1"/>
              <p:nvPr/>
            </p:nvSpPr>
            <p:spPr>
              <a:xfrm>
                <a:off x="13584591" y="671240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r>
                  <a:rPr lang="ko-KR" altLang="en-US" b="1" dirty="0" smtClean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세대</a:t>
                </a:r>
                <a:endParaRPr lang="ko-KR" altLang="en-US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2" name="오른쪽 화살표 21"/>
          <p:cNvSpPr/>
          <p:nvPr/>
        </p:nvSpPr>
        <p:spPr>
          <a:xfrm>
            <a:off x="2567847" y="4099146"/>
            <a:ext cx="4819135" cy="27081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7386982" y="3596638"/>
            <a:ext cx="2371523" cy="27081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9820477" y="4099146"/>
            <a:ext cx="2371523" cy="270813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5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" y="781049"/>
            <a:ext cx="12192002" cy="6076951"/>
            <a:chOff x="-2" y="-1"/>
            <a:chExt cx="12192002" cy="6858001"/>
          </a:xfrm>
        </p:grpSpPr>
        <p:grpSp>
          <p:nvGrpSpPr>
            <p:cNvPr id="4" name="그룹 3"/>
            <p:cNvGrpSpPr/>
            <p:nvPr/>
          </p:nvGrpSpPr>
          <p:grpSpPr>
            <a:xfrm>
              <a:off x="-2" y="0"/>
              <a:ext cx="6219827" cy="6858000"/>
              <a:chOff x="-2" y="0"/>
              <a:chExt cx="12192002" cy="6858000"/>
            </a:xfrm>
          </p:grpSpPr>
          <p:sp>
            <p:nvSpPr>
              <p:cNvPr id="2" name="Rectangle 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192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ko-KR" altLang="en-US"/>
              </a:p>
            </p:txBody>
          </p:sp>
          <p:pic>
            <p:nvPicPr>
              <p:cNvPr id="1025" name="_x207774440" descr="EMB00001f9c1a6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0"/>
                <a:ext cx="12192002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0" y="0"/>
                <a:ext cx="1727200" cy="68580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7099300" y="0"/>
                <a:ext cx="3937000" cy="685800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219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1027" name="_x208353488" descr="EMB00001f9c1a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5" y="-1"/>
              <a:ext cx="5972175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 flipV="1">
            <a:off x="-9527" y="713640"/>
            <a:ext cx="5668339" cy="6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47100" y="316655"/>
            <a:ext cx="5533887" cy="371500"/>
            <a:chOff x="3033305" y="445502"/>
            <a:chExt cx="5533887" cy="3715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E05A515-73BD-4F7C-A919-EAFE378DB41F}"/>
                </a:ext>
              </a:extLst>
            </p:cNvPr>
            <p:cNvSpPr txBox="1"/>
            <p:nvPr/>
          </p:nvSpPr>
          <p:spPr>
            <a:xfrm>
              <a:off x="3033305" y="445502"/>
              <a:ext cx="5533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02.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 히스토리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–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 당첨번호 분석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(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자료조사 내용 </a:t>
              </a:r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)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D594AD39-1264-44FB-9659-790131424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53993" y="817002"/>
              <a:ext cx="17561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514726" y="394163"/>
            <a:ext cx="550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공의 빈도수 통계표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2673" y="389780"/>
            <a:ext cx="5029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상위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 숫자를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빨간으로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표시 한 엑셀 정리 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387914" y="728334"/>
            <a:ext cx="1803761" cy="60769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162673" y="2397211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7162673" y="3188044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62672" y="3583460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7162672" y="5931244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162672" y="6483179"/>
            <a:ext cx="3151099" cy="906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19825" y="2339545"/>
            <a:ext cx="5972175" cy="23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219825" y="6413157"/>
            <a:ext cx="5972175" cy="23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219825" y="3513438"/>
            <a:ext cx="5972175" cy="23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96000" y="1804086"/>
            <a:ext cx="1919416" cy="4283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가장 많이 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071542" y="3056239"/>
            <a:ext cx="444843" cy="4283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5997403" y="5931244"/>
            <a:ext cx="444843" cy="4283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60EB0AE-F497-477D-8294-D861BF07033A}"/>
              </a:ext>
            </a:extLst>
          </p:cNvPr>
          <p:cNvSpPr txBox="1"/>
          <p:nvPr/>
        </p:nvSpPr>
        <p:spPr>
          <a:xfrm>
            <a:off x="242337" y="1896049"/>
            <a:ext cx="5270520" cy="4716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Tx/>
              <a:buChar char="-"/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구현 프로세스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특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정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빈도 적용 프로세스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(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특정 숫자  확률 높이기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)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특정 숫자가 나올 확률을 높이기 위해서 앞서 발표했던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특정 숫자의 빈도를 늘려 줍니다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예를 들어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번공의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확률을 높이려면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번공을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상자안에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더 넣어주는 방법입니다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▼</a:t>
            </a:r>
            <a:endParaRPr lang="ko-KR" altLang="en-US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rPr>
              <a:t>2.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랜덤 추출 프로세스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확률을 조작해서 만들어진 가상의 상자에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기존로또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공의  범위가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에서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45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였던 것을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저희가 구현한 범위인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에서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1128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으로 조작합니다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번공의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-&gt;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1~200, 2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번공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-&gt;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201~400</a:t>
            </a: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……  6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번공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-&gt; 401~1000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....  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45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번공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-&gt;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1111~1128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로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구성했습니다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▼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rPr>
              <a:t>03.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중복 검사 프로세스 </a:t>
            </a:r>
            <a:endParaRPr lang="en-US" altLang="ko-KR" sz="1200" spc="-150" dirty="0" smtClean="0">
              <a:latin typeface="HY수평선B" pitchFamily="18" charset="-127"/>
              <a:ea typeface="HY수평선B" pitchFamily="18" charset="-127"/>
            </a:endParaRPr>
          </a:p>
          <a:p>
            <a:pPr lvl="1" algn="just">
              <a:lnSpc>
                <a:spcPct val="120000"/>
              </a:lnSpc>
            </a:pP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랜덤으로 만들어진 공을 다른 숫자로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개를 뽑습니다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    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중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복 숫자가 나오면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다시 뽑습니다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 </a:t>
            </a:r>
          </a:p>
          <a:p>
            <a:pPr lvl="1" algn="just">
              <a:lnSpc>
                <a:spcPct val="120000"/>
              </a:lnSpc>
            </a:pP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그리고 최종으로 </a:t>
            </a:r>
            <a:r>
              <a:rPr lang="ko-KR" altLang="en-US" sz="1200" spc="-150" dirty="0" err="1" smtClean="0">
                <a:latin typeface="HY수평선B" pitchFamily="18" charset="-127"/>
                <a:ea typeface="HY수평선B" pitchFamily="18" charset="-127"/>
              </a:rPr>
              <a:t>중복없이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숫자 </a:t>
            </a: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6</a:t>
            </a:r>
            <a:r>
              <a:rPr lang="ko-KR" altLang="en-US" sz="1200" spc="-150" dirty="0">
                <a:latin typeface="HY수평선B" pitchFamily="18" charset="-127"/>
                <a:ea typeface="HY수평선B" pitchFamily="18" charset="-127"/>
              </a:rPr>
              <a:t>개가 다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차면 정렬을 합니다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</a:t>
            </a:r>
            <a:endParaRPr lang="en-US" altLang="ko-KR" sz="1200" spc="-150" dirty="0">
              <a:latin typeface="HY수평선B" pitchFamily="18" charset="-127"/>
              <a:ea typeface="HY수평선B" pitchFamily="18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spc="-150" dirty="0">
                <a:latin typeface="HY수평선B" pitchFamily="18" charset="-127"/>
                <a:ea typeface="HY수평선B" pitchFamily="18" charset="-127"/>
              </a:rPr>
              <a:t>▼</a:t>
            </a:r>
          </a:p>
          <a:p>
            <a:pPr algn="just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rPr>
              <a:t>04.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정렬 프로세스 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 - 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오름차순으로 정렬했습니다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. (</a:t>
            </a:r>
            <a:r>
              <a:rPr lang="ko-KR" altLang="en-US" sz="1200" spc="-150" dirty="0" smtClean="0">
                <a:latin typeface="HY수평선B" pitchFamily="18" charset="-127"/>
                <a:ea typeface="HY수평선B" pitchFamily="18" charset="-127"/>
              </a:rPr>
              <a:t>선택정렬</a:t>
            </a:r>
            <a:r>
              <a:rPr lang="en-US" altLang="ko-KR" sz="1200" spc="-150" dirty="0" smtClean="0">
                <a:latin typeface="HY수평선B" pitchFamily="18" charset="-127"/>
                <a:ea typeface="HY수평선B" pitchFamily="18" charset="-127"/>
              </a:rPr>
              <a:t>)</a:t>
            </a:r>
            <a:endParaRPr lang="ko-KR" altLang="en-US" sz="1200" spc="-150" dirty="0"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55ACE5-905F-450D-91EC-E3AC776BB849}"/>
              </a:ext>
            </a:extLst>
          </p:cNvPr>
          <p:cNvSpPr txBox="1"/>
          <p:nvPr/>
        </p:nvSpPr>
        <p:spPr>
          <a:xfrm>
            <a:off x="636272" y="747524"/>
            <a:ext cx="3664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HY수평선B" pitchFamily="18" charset="-127"/>
                <a:ea typeface="HY수평선B" pitchFamily="18" charset="-127"/>
              </a:rPr>
              <a:t>실행 결과 소스 코드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HY수평선B" pitchFamily="18" charset="-127"/>
              <a:ea typeface="HY수평선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A32CC84-79CD-4C11-8FD6-38126B9BCBA1}"/>
              </a:ext>
            </a:extLst>
          </p:cNvPr>
          <p:cNvCxnSpPr>
            <a:cxnSpLocks/>
          </p:cNvCxnSpPr>
          <p:nvPr/>
        </p:nvCxnSpPr>
        <p:spPr>
          <a:xfrm>
            <a:off x="636272" y="1332299"/>
            <a:ext cx="5459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60421" y="304800"/>
            <a:ext cx="1667444" cy="383610"/>
            <a:chOff x="160421" y="304800"/>
            <a:chExt cx="1667444" cy="383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48BFED9-3247-4858-97FC-29981B727AB9}"/>
                </a:ext>
              </a:extLst>
            </p:cNvPr>
            <p:cNvSpPr txBox="1"/>
            <p:nvPr/>
          </p:nvSpPr>
          <p:spPr>
            <a:xfrm>
              <a:off x="160421" y="304800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03. </a:t>
              </a:r>
              <a:r>
                <a:rPr lang="ko-KR" altLang="en-US" sz="1600" dirty="0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이상한 </a:t>
              </a:r>
              <a:r>
                <a:rPr lang="ko-KR" altLang="en-US" sz="1600" dirty="0" err="1" smtClean="0">
                  <a:solidFill>
                    <a:schemeClr val="accent2"/>
                  </a:solidFill>
                  <a:latin typeface="HY수평선B" pitchFamily="18" charset="-127"/>
                  <a:ea typeface="HY수평선B" pitchFamily="18" charset="-127"/>
                </a:rPr>
                <a:t>로또</a:t>
              </a:r>
              <a:endParaRPr lang="ko-KR" altLang="en-US" sz="1600" dirty="0">
                <a:solidFill>
                  <a:schemeClr val="accent2"/>
                </a:solidFill>
                <a:latin typeface="HY수평선B" pitchFamily="18" charset="-127"/>
                <a:ea typeface="HY수평선B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8A32CC84-79CD-4C11-8FD6-38126B9BCBA1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1" y="688410"/>
              <a:ext cx="1604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4950"/>
            <a:ext cx="6095999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60EB0AE-F497-477D-8294-D861BF07033A}"/>
              </a:ext>
            </a:extLst>
          </p:cNvPr>
          <p:cNvSpPr txBox="1"/>
          <p:nvPr/>
        </p:nvSpPr>
        <p:spPr>
          <a:xfrm>
            <a:off x="242337" y="1308578"/>
            <a:ext cx="5270520" cy="6832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사용문법  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600" spc="-150" dirty="0" err="1" smtClean="0">
                <a:latin typeface="HY견고딕" pitchFamily="18" charset="-127"/>
                <a:ea typeface="HY견고딕" pitchFamily="18" charset="-127"/>
              </a:rPr>
              <a:t>반복문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(for, while), </a:t>
            </a:r>
            <a:r>
              <a:rPr lang="ko-KR" altLang="en-US" sz="1600" spc="-150" dirty="0" err="1" smtClean="0">
                <a:latin typeface="HY견고딕" pitchFamily="18" charset="-127"/>
                <a:ea typeface="HY견고딕" pitchFamily="18" charset="-127"/>
              </a:rPr>
              <a:t>조건문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spc="-150" dirty="0" err="1" smtClean="0">
                <a:latin typeface="HY견고딕" pitchFamily="18" charset="-127"/>
                <a:ea typeface="HY견고딕" pitchFamily="18" charset="-127"/>
              </a:rPr>
              <a:t>if~else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), </a:t>
            </a: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함수선언 </a:t>
            </a:r>
            <a:r>
              <a:rPr lang="ko-KR" altLang="en-US" sz="1600" spc="-150" dirty="0">
                <a:latin typeface="HY견고딕" pitchFamily="18" charset="-127"/>
                <a:ea typeface="HY견고딕" pitchFamily="18" charset="-127"/>
              </a:rPr>
              <a:t>및 호출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변수선언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spc="-150" dirty="0" err="1" smtClean="0">
                <a:latin typeface="HY견고딕" pitchFamily="18" charset="-127"/>
                <a:ea typeface="HY견고딕" pitchFamily="18" charset="-127"/>
              </a:rPr>
              <a:t>int,char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), </a:t>
            </a:r>
            <a:r>
              <a:rPr lang="ko-KR" altLang="en-US" sz="1600" spc="-150" dirty="0" smtClean="0">
                <a:latin typeface="HY견고딕" pitchFamily="18" charset="-127"/>
                <a:ea typeface="HY견고딕" pitchFamily="18" charset="-127"/>
              </a:rPr>
              <a:t>배열</a:t>
            </a:r>
            <a:r>
              <a:rPr lang="en-US" altLang="ko-KR" sz="1600" spc="-150" dirty="0" smtClean="0">
                <a:latin typeface="HY견고딕" pitchFamily="18" charset="-127"/>
                <a:ea typeface="HY견고딕" pitchFamily="18" charset="-127"/>
              </a:rPr>
              <a:t>[ ]</a:t>
            </a:r>
            <a:endParaRPr lang="ko-KR" altLang="en-US" sz="1600" spc="-15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62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295</Words>
  <Application>Microsoft Office PowerPoint</Application>
  <PresentationFormat>사용자 지정</PresentationFormat>
  <Paragraphs>74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91</cp:revision>
  <cp:lastPrinted>2020-07-27T01:38:34Z</cp:lastPrinted>
  <dcterms:created xsi:type="dcterms:W3CDTF">2020-07-12T23:40:59Z</dcterms:created>
  <dcterms:modified xsi:type="dcterms:W3CDTF">2020-07-27T05:47:59Z</dcterms:modified>
</cp:coreProperties>
</file>