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26"/>
  </p:notesMasterIdLst>
  <p:sldIdLst>
    <p:sldId id="257" r:id="rId2"/>
    <p:sldId id="258" r:id="rId3"/>
    <p:sldId id="260" r:id="rId4"/>
    <p:sldId id="303" r:id="rId5"/>
    <p:sldId id="268" r:id="rId6"/>
    <p:sldId id="269" r:id="rId7"/>
    <p:sldId id="284" r:id="rId8"/>
    <p:sldId id="305" r:id="rId9"/>
    <p:sldId id="307" r:id="rId10"/>
    <p:sldId id="316" r:id="rId11"/>
    <p:sldId id="315" r:id="rId12"/>
    <p:sldId id="317" r:id="rId13"/>
    <p:sldId id="304" r:id="rId14"/>
    <p:sldId id="27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8" r:id="rId23"/>
    <p:sldId id="319" r:id="rId24"/>
    <p:sldId id="28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5F366F7-3A38-45F2-90AE-02B1EB5EBFB4}">
  <a:tblStyle styleId="{C5F366F7-3A38-45F2-90AE-02B1EB5EB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24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513943569553804E-2"/>
          <c:y val="6.2671998031496062E-2"/>
          <c:w val="0.71017552493438318"/>
          <c:h val="0.801442667322834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빈도가 가장 높은 번호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1세대</c:v>
                </c:pt>
                <c:pt idx="1">
                  <c:v>2세대</c:v>
                </c:pt>
                <c:pt idx="2">
                  <c:v>3세대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</c:v>
                </c:pt>
                <c:pt idx="1">
                  <c:v>2.8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빈도가 가장 낮은 번호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1세대</c:v>
                </c:pt>
                <c:pt idx="1">
                  <c:v>2세대</c:v>
                </c:pt>
                <c:pt idx="2">
                  <c:v>3세대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</c:v>
                </c:pt>
                <c:pt idx="1">
                  <c:v>1.8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3189632"/>
        <c:axId val="124282560"/>
      </c:barChart>
      <c:catAx>
        <c:axId val="1331896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다음_Regular" pitchFamily="2" charset="-127"/>
                <a:ea typeface="다음_Regular" pitchFamily="2" charset="-127"/>
              </a:defRPr>
            </a:pPr>
            <a:endParaRPr lang="ko-KR"/>
          </a:p>
        </c:txPr>
        <c:crossAx val="124282560"/>
        <c:crosses val="autoZero"/>
        <c:auto val="1"/>
        <c:lblAlgn val="ctr"/>
        <c:lblOffset val="100"/>
        <c:noMultiLvlLbl val="0"/>
      </c:catAx>
      <c:valAx>
        <c:axId val="124282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다음_Regular" pitchFamily="2" charset="-127"/>
                <a:ea typeface="다음_Regular" pitchFamily="2" charset="-127"/>
              </a:defRPr>
            </a:pPr>
            <a:endParaRPr lang="ko-KR"/>
          </a:p>
        </c:txPr>
        <c:crossAx val="133189632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egendEntry>
        <c:idx val="0"/>
        <c:txPr>
          <a:bodyPr/>
          <a:lstStyle/>
          <a:p>
            <a:pPr>
              <a:defRPr sz="1200">
                <a:latin typeface="다음_Regular" pitchFamily="2" charset="-127"/>
                <a:ea typeface="다음_Regular" pitchFamily="2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200">
                <a:latin typeface="다음_Regular" pitchFamily="2" charset="-127"/>
                <a:ea typeface="다음_Regular" pitchFamily="2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66437696850393702"/>
          <c:y val="0.35681938976377953"/>
          <c:w val="0.33562303149606298"/>
          <c:h val="0.21448622047244092"/>
        </c:manualLayout>
      </c:layout>
      <c:overlay val="0"/>
      <c:txPr>
        <a:bodyPr/>
        <a:lstStyle/>
        <a:p>
          <a:pPr>
            <a:defRPr>
              <a:latin typeface="다음_Regular" pitchFamily="2" charset="-127"/>
              <a:ea typeface="다음_Regular" pitchFamily="2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1462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9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2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3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4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5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6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Squada One"/>
              <a:buNone/>
              <a:defRPr sz="3300" b="1" i="0" u="none" strike="noStrike" cap="none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9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187624" y="1203598"/>
            <a:ext cx="6634500" cy="210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>
              <a:buClr>
                <a:schemeClr val="dk1"/>
              </a:buClr>
              <a:buSzPts val="4500"/>
            </a:pPr>
            <a:r>
              <a:rPr lang="es-ES" altLang="ko-KR" dirty="0">
                <a:latin typeface="다음_Regular" pitchFamily="2" charset="-127"/>
                <a:ea typeface="다음_Regular" pitchFamily="2" charset="-127"/>
              </a:rPr>
              <a:t>ACTIVE</a:t>
            </a:r>
            <a:r>
              <a:rPr lang="es-ES" b="0" dirty="0" smtClean="0">
                <a:latin typeface="다음_Regular" pitchFamily="2" charset="-127"/>
                <a:ea typeface="다음_Regular" pitchFamily="2" charset="-127"/>
              </a:rPr>
              <a:t>  LOTTO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09752" y="343584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다음_Regular" pitchFamily="2" charset="-127"/>
                <a:ea typeface="다음_Regular" pitchFamily="2" charset="-127"/>
              </a:rPr>
              <a:t>강예영</a:t>
            </a:r>
            <a:r>
              <a:rPr lang="ko-KR" altLang="en-US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김완수 우종훈 이수민 최원석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" name="Google Shape;321;p31"/>
          <p:cNvSpPr txBox="1">
            <a:spLocks/>
          </p:cNvSpPr>
          <p:nvPr/>
        </p:nvSpPr>
        <p:spPr>
          <a:xfrm>
            <a:off x="1187624" y="1167022"/>
            <a:ext cx="6696744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Squada One"/>
              <a:buNone/>
              <a:defRPr sz="7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4500"/>
            </a:pPr>
            <a:r>
              <a:rPr lang="es-ES" altLang="ko-KR" dirty="0" smtClean="0">
                <a:solidFill>
                  <a:srgbClr val="FF0000"/>
                </a:solidFill>
                <a:latin typeface="다음_Regular" pitchFamily="2" charset="-127"/>
                <a:ea typeface="다음_Regular" pitchFamily="2" charset="-127"/>
              </a:rPr>
              <a:t>ACTIVE</a:t>
            </a:r>
            <a:endParaRPr lang="es-ES" dirty="0">
              <a:solidFill>
                <a:srgbClr val="FF0000"/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29;p42"/>
          <p:cNvSpPr txBox="1">
            <a:spLocks/>
          </p:cNvSpPr>
          <p:nvPr/>
        </p:nvSpPr>
        <p:spPr>
          <a:xfrm flipH="1">
            <a:off x="2051720" y="2283718"/>
            <a:ext cx="4536504" cy="5040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“</a:t>
            </a:r>
            <a:r>
              <a:rPr lang="ko-KR" altLang="en-US" sz="2000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추첨기에</a:t>
            </a:r>
            <a:r>
              <a:rPr lang="ko-KR" altLang="en-US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따라 잘 나오는 공이 있다</a:t>
            </a:r>
            <a:r>
              <a:rPr lang="en-US" altLang="ko-KR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.”</a:t>
            </a:r>
            <a:endParaRPr lang="ko-KR" altLang="en-US" sz="200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" name="Google Shape;429;p42"/>
          <p:cNvSpPr txBox="1">
            <a:spLocks/>
          </p:cNvSpPr>
          <p:nvPr/>
        </p:nvSpPr>
        <p:spPr>
          <a:xfrm flipH="1">
            <a:off x="1907704" y="3219822"/>
            <a:ext cx="5040560" cy="5040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잘 나왔던 공은 또 잘 나올 확</a:t>
            </a:r>
            <a:r>
              <a:rPr lang="ko-KR" altLang="en-US" sz="2000"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률</a:t>
            </a:r>
            <a:r>
              <a:rPr lang="ko-KR" altLang="en-US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이 크다</a:t>
            </a:r>
            <a:r>
              <a:rPr lang="en-US" altLang="ko-KR" sz="20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.”</a:t>
            </a:r>
            <a:endParaRPr lang="ko-KR" altLang="en-US" sz="200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Google Shape;429;p42"/>
          <p:cNvSpPr txBox="1">
            <a:spLocks/>
          </p:cNvSpPr>
          <p:nvPr/>
        </p:nvSpPr>
        <p:spPr>
          <a:xfrm flipH="1">
            <a:off x="3319100" y="987574"/>
            <a:ext cx="2001744" cy="5040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&lt;&lt; </a:t>
            </a:r>
            <a:r>
              <a:rPr lang="ko-KR" altLang="en-US" sz="28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결론 </a:t>
            </a:r>
            <a:r>
              <a:rPr lang="en-US" altLang="ko-KR" sz="28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&gt;&gt;</a:t>
            </a:r>
            <a:endParaRPr lang="ko-KR" altLang="en-US" sz="280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0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868144" y="0"/>
            <a:ext cx="2736304" cy="51435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486"/>
            <a:ext cx="1872209" cy="4680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5486"/>
            <a:ext cx="1872208" cy="46805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5485"/>
            <a:ext cx="1944216" cy="46805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Google Shape;1639;p58"/>
          <p:cNvSpPr txBox="1"/>
          <p:nvPr/>
        </p:nvSpPr>
        <p:spPr>
          <a:xfrm>
            <a:off x="868776" y="2328596"/>
            <a:ext cx="1573800" cy="4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1</a:t>
            </a:r>
            <a:r>
              <a:rPr lang="ko-KR" altLang="en-US" sz="2000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2000" dirty="0">
              <a:solidFill>
                <a:schemeClr val="accent4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7" name="Google Shape;1639;p58"/>
          <p:cNvSpPr txBox="1"/>
          <p:nvPr/>
        </p:nvSpPr>
        <p:spPr>
          <a:xfrm>
            <a:off x="3569076" y="2328595"/>
            <a:ext cx="1573800" cy="4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ko-KR" sz="2000" dirty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2</a:t>
            </a:r>
            <a:r>
              <a:rPr lang="ko-KR" altLang="en-US" sz="2000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2000" dirty="0">
              <a:solidFill>
                <a:schemeClr val="accent4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8" name="Google Shape;1639;p58"/>
          <p:cNvSpPr txBox="1"/>
          <p:nvPr/>
        </p:nvSpPr>
        <p:spPr>
          <a:xfrm>
            <a:off x="6449396" y="2328519"/>
            <a:ext cx="1573800" cy="4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ko-KR" sz="2000" dirty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3</a:t>
            </a:r>
            <a:r>
              <a:rPr lang="ko-KR" altLang="en-US" sz="2000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2000" dirty="0">
              <a:solidFill>
                <a:schemeClr val="accent4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3" name="포인트가 5개인 별 2"/>
          <p:cNvSpPr/>
          <p:nvPr/>
        </p:nvSpPr>
        <p:spPr>
          <a:xfrm rot="20718918">
            <a:off x="6089355" y="1792430"/>
            <a:ext cx="720080" cy="648072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18" y="1334172"/>
            <a:ext cx="6182588" cy="3181794"/>
          </a:xfrm>
          <a:prstGeom prst="rect">
            <a:avLst/>
          </a:prstGeom>
        </p:spPr>
      </p:pic>
      <p:sp>
        <p:nvSpPr>
          <p:cNvPr id="6" name="Google Shape;429;p42"/>
          <p:cNvSpPr txBox="1">
            <a:spLocks/>
          </p:cNvSpPr>
          <p:nvPr/>
        </p:nvSpPr>
        <p:spPr>
          <a:xfrm flipH="1">
            <a:off x="1475656" y="411510"/>
            <a:ext cx="6120680" cy="5040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&lt;&lt; Active Lotto</a:t>
            </a:r>
            <a:r>
              <a:rPr lang="ko-KR" altLang="en-US" sz="28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의 </a:t>
            </a:r>
            <a:r>
              <a:rPr lang="en-US" altLang="ko-KR" sz="28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3</a:t>
            </a:r>
            <a:r>
              <a:rPr lang="ko-KR" altLang="en-US" sz="28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가지 </a:t>
            </a:r>
            <a:r>
              <a:rPr lang="ko-KR" altLang="en-US" sz="2800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출력법</a:t>
            </a:r>
            <a:r>
              <a:rPr lang="ko-KR" altLang="en-US" sz="28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 </a:t>
            </a:r>
            <a:r>
              <a:rPr lang="en-US" altLang="ko-KR" sz="28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&gt;&gt;</a:t>
            </a:r>
            <a:endParaRPr lang="ko-KR" altLang="en-US" sz="280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8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53"/>
          <p:cNvSpPr txBox="1">
            <a:spLocks noGrp="1"/>
          </p:cNvSpPr>
          <p:nvPr>
            <p:ph type="ctrTitle"/>
          </p:nvPr>
        </p:nvSpPr>
        <p:spPr>
          <a:xfrm flipH="1">
            <a:off x="611560" y="1640105"/>
            <a:ext cx="1584175" cy="187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di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매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/>
            </a:r>
            <a:br>
              <a:rPr lang="en-US" altLang="ko-KR" dirty="0" smtClean="0">
                <a:latin typeface="다음_Regular" pitchFamily="2" charset="-127"/>
                <a:ea typeface="다음_Regular" pitchFamily="2" charset="-127"/>
              </a:rPr>
            </a:b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   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우 </a:t>
            </a:r>
            <a: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  <a:t/>
            </a:r>
            <a:b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</a:br>
            <a: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  <a:t>  </a:t>
            </a:r>
            <a:b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</a:br>
            <a: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심플한 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9" name="Google Shape;442;p44"/>
          <p:cNvSpPr txBox="1">
            <a:spLocks/>
          </p:cNvSpPr>
          <p:nvPr/>
        </p:nvSpPr>
        <p:spPr>
          <a:xfrm>
            <a:off x="2987824" y="2211710"/>
            <a:ext cx="1584176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/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3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세대 </a:t>
            </a:r>
            <a:r>
              <a:rPr lang="ko-KR" altLang="en-US" dirty="0" err="1" smtClean="0">
                <a:latin typeface="다음_Regular" pitchFamily="2" charset="-127"/>
                <a:ea typeface="다음_Regular" pitchFamily="2" charset="-127"/>
              </a:rPr>
              <a:t>로또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dirty="0" err="1" smtClean="0">
                <a:latin typeface="다음_Regular" pitchFamily="2" charset="-127"/>
                <a:ea typeface="다음_Regular" pitchFamily="2" charset="-127"/>
              </a:rPr>
              <a:t>추첨기의</a:t>
            </a:r>
            <a:endParaRPr lang="en-US" altLang="ko-KR" dirty="0" smtClean="0">
              <a:latin typeface="다음_Regular" pitchFamily="2" charset="-127"/>
              <a:ea typeface="다음_Regular" pitchFamily="2" charset="-127"/>
            </a:endParaRPr>
          </a:p>
          <a:p>
            <a:pPr marL="0" indent="0"/>
            <a:r>
              <a:rPr lang="ko-KR" altLang="en-US" dirty="0" err="1" smtClean="0">
                <a:latin typeface="다음_Regular" pitchFamily="2" charset="-127"/>
                <a:ea typeface="다음_Regular" pitchFamily="2" charset="-127"/>
              </a:rPr>
              <a:t>통계값</a:t>
            </a:r>
            <a:endParaRPr lang="en-US" altLang="ko-KR" dirty="0" smtClean="0">
              <a:latin typeface="다음_Regular" pitchFamily="2" charset="-127"/>
              <a:ea typeface="다음_Regular" pitchFamily="2" charset="-127"/>
            </a:endParaRPr>
          </a:p>
          <a:p>
            <a:pPr marL="0" indent="0"/>
            <a:endParaRPr lang="ko-KR" altLang="en-US" sz="11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" name="Google Shape;446;p44"/>
          <p:cNvSpPr txBox="1">
            <a:spLocks noGrp="1"/>
          </p:cNvSpPr>
          <p:nvPr>
            <p:ph type="subTitle" idx="6"/>
          </p:nvPr>
        </p:nvSpPr>
        <p:spPr>
          <a:xfrm>
            <a:off x="6980426" y="2211710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확률에 기반한</a:t>
            </a:r>
            <a:endParaRPr lang="en-US" altLang="ko-KR" dirty="0" smtClean="0">
              <a:latin typeface="다음_Regular" pitchFamily="2" charset="-127"/>
              <a:ea typeface="다음_Regular" pitchFamily="2" charset="-127"/>
            </a:endParaRPr>
          </a:p>
          <a:p>
            <a:pPr marL="0" indent="0"/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결과값</a:t>
            </a:r>
            <a:endParaRPr lang="en-US" altLang="ko-KR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4427984" y="2292638"/>
            <a:ext cx="648072" cy="648072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다음_Regular" pitchFamily="2" charset="-127"/>
            </a:endParaRPr>
          </a:p>
        </p:txBody>
      </p:sp>
      <p:sp>
        <p:nvSpPr>
          <p:cNvPr id="9" name="등호 8"/>
          <p:cNvSpPr/>
          <p:nvPr/>
        </p:nvSpPr>
        <p:spPr>
          <a:xfrm>
            <a:off x="6372200" y="2300636"/>
            <a:ext cx="778784" cy="678778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다음_Regular" pitchFamily="2" charset="-127"/>
            </a:endParaRPr>
          </a:p>
        </p:txBody>
      </p:sp>
      <p:sp>
        <p:nvSpPr>
          <p:cNvPr id="10" name="Google Shape;442;p44"/>
          <p:cNvSpPr txBox="1">
            <a:spLocks/>
          </p:cNvSpPr>
          <p:nvPr/>
        </p:nvSpPr>
        <p:spPr>
          <a:xfrm>
            <a:off x="5004048" y="2387997"/>
            <a:ext cx="14175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/>
            <a:r>
              <a:rPr lang="ko-KR" altLang="en-US" sz="1100" dirty="0" err="1" smtClean="0">
                <a:latin typeface="다음_Regular" pitchFamily="2" charset="-127"/>
                <a:ea typeface="다음_Regular" pitchFamily="2" charset="-127"/>
              </a:rPr>
              <a:t>로또</a:t>
            </a:r>
            <a:r>
              <a:rPr lang="ko-KR" altLang="en-US" sz="1100" dirty="0" smtClean="0">
                <a:latin typeface="다음_Regular" pitchFamily="2" charset="-127"/>
                <a:ea typeface="다음_Regular" pitchFamily="2" charset="-127"/>
              </a:rPr>
              <a:t> 번호 추출</a:t>
            </a:r>
            <a:endParaRPr lang="ko-KR" altLang="en-US" sz="1100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3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0"/>
          <p:cNvSpPr txBox="1">
            <a:spLocks noGrp="1"/>
          </p:cNvSpPr>
          <p:nvPr>
            <p:ph type="ctrTitle"/>
          </p:nvPr>
        </p:nvSpPr>
        <p:spPr>
          <a:xfrm>
            <a:off x="0" y="2467390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 smtClean="0">
                <a:latin typeface="다음_Regular" pitchFamily="2" charset="-127"/>
                <a:ea typeface="다음_Regular" pitchFamily="2" charset="-127"/>
              </a:rPr>
              <a:t>코드구현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54" name="Google Shape;1554;p50"/>
          <p:cNvSpPr txBox="1">
            <a:spLocks noGrp="1"/>
          </p:cNvSpPr>
          <p:nvPr>
            <p:ph type="subTitle" idx="1"/>
          </p:nvPr>
        </p:nvSpPr>
        <p:spPr>
          <a:xfrm>
            <a:off x="3212844" y="3222803"/>
            <a:ext cx="2655300" cy="57308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“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Hello Lotto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”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55" name="Google Shape;1555;p50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>
                <a:latin typeface="다음_Regular" pitchFamily="2" charset="-127"/>
                <a:ea typeface="다음_Regular" pitchFamily="2" charset="-127"/>
              </a:rPr>
              <a:t>03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606;p55"/>
          <p:cNvGrpSpPr/>
          <p:nvPr/>
        </p:nvGrpSpPr>
        <p:grpSpPr>
          <a:xfrm>
            <a:off x="0" y="0"/>
            <a:ext cx="9144000" cy="5143500"/>
            <a:chOff x="3804623" y="931514"/>
            <a:chExt cx="4311631" cy="3283920"/>
          </a:xfrm>
        </p:grpSpPr>
        <p:grpSp>
          <p:nvGrpSpPr>
            <p:cNvPr id="5" name="Google Shape;1607;p55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7" name="Google Shape;1608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다음_Regular" pitchFamily="2" charset="-127"/>
                  <a:ea typeface="다음_Regular" pitchFamily="2" charset="-127"/>
                </a:endParaRPr>
              </a:p>
            </p:txBody>
          </p:sp>
          <p:sp>
            <p:nvSpPr>
              <p:cNvPr id="8" name="Google Shape;1609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Google Shape;1610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다음_Regular" pitchFamily="2" charset="-127"/>
                  <a:ea typeface="다음_Regular" pitchFamily="2" charset="-127"/>
                </a:endParaRPr>
              </a:p>
            </p:txBody>
          </p:sp>
          <p:sp>
            <p:nvSpPr>
              <p:cNvPr id="10" name="Google Shape;1611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다음_Regular" pitchFamily="2" charset="-127"/>
                  <a:ea typeface="다음_Regular" pitchFamily="2" charset="-127"/>
                </a:endParaRPr>
              </a:p>
            </p:txBody>
          </p:sp>
        </p:grpSp>
        <p:cxnSp>
          <p:nvCxnSpPr>
            <p:cNvPr id="6" name="Google Shape;1612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6" y="218411"/>
            <a:ext cx="8503018" cy="38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1635646"/>
            <a:ext cx="917949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46"/>
            <a:ext cx="9144000" cy="52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051720" y="2571750"/>
            <a:ext cx="2016224" cy="4175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01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사전계획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33" name="Google Shape;333;p32"/>
          <p:cNvSpPr txBox="1">
            <a:spLocks noGrp="1"/>
          </p:cNvSpPr>
          <p:nvPr>
            <p:ph type="ctrTitle"/>
          </p:nvPr>
        </p:nvSpPr>
        <p:spPr>
          <a:xfrm>
            <a:off x="251520" y="1769566"/>
            <a:ext cx="1296144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다음_Regular" pitchFamily="2" charset="-127"/>
                <a:ea typeface="다음_Regular" pitchFamily="2" charset="-127"/>
              </a:rPr>
              <a:t>INDEX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051720" y="3003798"/>
            <a:ext cx="2016224" cy="4175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02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기능설명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051720" y="3435846"/>
            <a:ext cx="2016224" cy="4175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03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구현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051720" y="3867894"/>
            <a:ext cx="2016224" cy="4175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04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나가는 말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204984"/>
            <a:ext cx="9180512" cy="13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0"/>
            <a:ext cx="48906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0"/>
          <p:cNvSpPr txBox="1">
            <a:spLocks noGrp="1"/>
          </p:cNvSpPr>
          <p:nvPr>
            <p:ph type="ctrTitle"/>
          </p:nvPr>
        </p:nvSpPr>
        <p:spPr>
          <a:xfrm>
            <a:off x="0" y="2467390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나가는 말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54" name="Google Shape;1554;p50"/>
          <p:cNvSpPr txBox="1">
            <a:spLocks noGrp="1"/>
          </p:cNvSpPr>
          <p:nvPr>
            <p:ph type="subTitle" idx="1"/>
          </p:nvPr>
        </p:nvSpPr>
        <p:spPr>
          <a:xfrm>
            <a:off x="3212844" y="3222803"/>
            <a:ext cx="2655300" cy="57308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“그래서 직접 해보았습니다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.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”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55" name="Google Shape;1555;p50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 smtClean="0">
                <a:latin typeface="다음_Regular" pitchFamily="2" charset="-127"/>
                <a:ea typeface="다음_Regular" pitchFamily="2" charset="-127"/>
              </a:rPr>
              <a:t>04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1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75" y="267494"/>
            <a:ext cx="2576627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59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>
                <a:latin typeface="다음_Regular" pitchFamily="2" charset="-127"/>
                <a:ea typeface="다음_Regular" pitchFamily="2" charset="-127"/>
              </a:rPr>
              <a:t>THANKS</a:t>
            </a:r>
            <a:r>
              <a:rPr lang="es-ES" dirty="0"/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 smtClean="0">
                <a:latin typeface="다음_Regular" pitchFamily="2" charset="-127"/>
                <a:ea typeface="다음_Regular" pitchFamily="2" charset="-127"/>
              </a:rPr>
              <a:t>사전계획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"/>
          </p:nvPr>
        </p:nvSpPr>
        <p:spPr>
          <a:xfrm>
            <a:off x="3203848" y="3075806"/>
            <a:ext cx="2655300" cy="50107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“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가장 현실적인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”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52" name="Google Shape;352;p34"/>
          <p:cNvSpPr txBox="1">
            <a:spLocks noGrp="1"/>
          </p:cNvSpPr>
          <p:nvPr>
            <p:ph type="ctrTitle" idx="2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>
                <a:latin typeface="다음_Regular" pitchFamily="2" charset="-127"/>
                <a:ea typeface="다음_Regular" pitchFamily="2" charset="-127"/>
              </a:rPr>
              <a:t>01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>
            <a:spLocks noGrp="1"/>
          </p:cNvSpPr>
          <p:nvPr>
            <p:ph type="subTitle" idx="1"/>
          </p:nvPr>
        </p:nvSpPr>
        <p:spPr>
          <a:xfrm flipH="1">
            <a:off x="3097791" y="483518"/>
            <a:ext cx="175389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아이디어 회의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3"/>
          </p:nvPr>
        </p:nvSpPr>
        <p:spPr>
          <a:xfrm flipH="1">
            <a:off x="5034000" y="483518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latin typeface="다음_Regular" pitchFamily="2" charset="-127"/>
                <a:ea typeface="다음_Regular" pitchFamily="2" charset="-127"/>
                <a:sym typeface="Squada One"/>
              </a:rPr>
              <a:t>2. </a:t>
            </a:r>
            <a:r>
              <a:rPr lang="ko-KR" altLang="en-US" sz="1400" dirty="0" smtClean="0">
                <a:latin typeface="다음_Regular" pitchFamily="2" charset="-127"/>
                <a:ea typeface="다음_Regular" pitchFamily="2" charset="-127"/>
                <a:sym typeface="Squada One"/>
              </a:rPr>
              <a:t>사전조사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5"/>
          </p:nvPr>
        </p:nvSpPr>
        <p:spPr>
          <a:xfrm flipH="1">
            <a:off x="6939916" y="483518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3. DB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수집 및 변환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47" name="Google Shape;447;p44"/>
          <p:cNvSpPr txBox="1">
            <a:spLocks noGrp="1"/>
          </p:cNvSpPr>
          <p:nvPr>
            <p:ph type="subTitle" idx="7"/>
          </p:nvPr>
        </p:nvSpPr>
        <p:spPr>
          <a:xfrm flipH="1">
            <a:off x="3056798" y="3003798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코딩</a:t>
            </a: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 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49" name="Google Shape;449;p44"/>
          <p:cNvSpPr txBox="1">
            <a:spLocks noGrp="1"/>
          </p:cNvSpPr>
          <p:nvPr>
            <p:ph type="subTitle" idx="9"/>
          </p:nvPr>
        </p:nvSpPr>
        <p:spPr>
          <a:xfrm flipH="1">
            <a:off x="4989185" y="3003798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5.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오류개선</a:t>
            </a: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 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51" name="Google Shape;451;p44"/>
          <p:cNvSpPr txBox="1">
            <a:spLocks noGrp="1"/>
          </p:cNvSpPr>
          <p:nvPr>
            <p:ph type="subTitle" idx="14"/>
          </p:nvPr>
        </p:nvSpPr>
        <p:spPr>
          <a:xfrm flipH="1">
            <a:off x="6922785" y="3003798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6.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구현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grpSp>
        <p:nvGrpSpPr>
          <p:cNvPr id="32" name="Google Shape;6174;p67"/>
          <p:cNvGrpSpPr/>
          <p:nvPr/>
        </p:nvGrpSpPr>
        <p:grpSpPr>
          <a:xfrm>
            <a:off x="3394542" y="1355575"/>
            <a:ext cx="337178" cy="337178"/>
            <a:chOff x="-55988800" y="3982600"/>
            <a:chExt cx="319025" cy="319025"/>
          </a:xfrm>
          <a:solidFill>
            <a:schemeClr val="bg1"/>
          </a:solidFill>
        </p:grpSpPr>
        <p:sp>
          <p:nvSpPr>
            <p:cNvPr id="33" name="Google Shape;6175;p67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4" name="Google Shape;6176;p67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5" name="Google Shape;6177;p67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6" name="Google Shape;6178;p67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7" name="Google Shape;6179;p67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38" name="Google Shape;6189;p67"/>
          <p:cNvGrpSpPr/>
          <p:nvPr/>
        </p:nvGrpSpPr>
        <p:grpSpPr>
          <a:xfrm>
            <a:off x="3972864" y="1776513"/>
            <a:ext cx="297200" cy="336332"/>
            <a:chOff x="-54007925" y="3584850"/>
            <a:chExt cx="281200" cy="318225"/>
          </a:xfrm>
          <a:solidFill>
            <a:schemeClr val="bg1"/>
          </a:solidFill>
        </p:grpSpPr>
        <p:sp>
          <p:nvSpPr>
            <p:cNvPr id="39" name="Google Shape;6190;p67"/>
            <p:cNvSpPr/>
            <p:nvPr/>
          </p:nvSpPr>
          <p:spPr>
            <a:xfrm>
              <a:off x="-53943325" y="3716375"/>
              <a:ext cx="151250" cy="18950"/>
            </a:xfrm>
            <a:custGeom>
              <a:avLst/>
              <a:gdLst/>
              <a:ahLst/>
              <a:cxnLst/>
              <a:rect l="l" t="t" r="r" b="b"/>
              <a:pathLst>
                <a:path w="6050" h="758" extrusionOk="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0" name="Google Shape;6191;p67"/>
            <p:cNvSpPr/>
            <p:nvPr/>
          </p:nvSpPr>
          <p:spPr>
            <a:xfrm>
              <a:off x="-53970100" y="3679375"/>
              <a:ext cx="205575" cy="18125"/>
            </a:xfrm>
            <a:custGeom>
              <a:avLst/>
              <a:gdLst/>
              <a:ahLst/>
              <a:cxnLst/>
              <a:rect l="l" t="t" r="r" b="b"/>
              <a:pathLst>
                <a:path w="8223" h="725" extrusionOk="0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1" name="Google Shape;6192;p67"/>
            <p:cNvSpPr/>
            <p:nvPr/>
          </p:nvSpPr>
          <p:spPr>
            <a:xfrm>
              <a:off x="-53970100" y="371560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2" name="Google Shape;6193;p67"/>
            <p:cNvSpPr/>
            <p:nvPr/>
          </p:nvSpPr>
          <p:spPr>
            <a:xfrm>
              <a:off x="-54007125" y="3584850"/>
              <a:ext cx="278825" cy="74850"/>
            </a:xfrm>
            <a:custGeom>
              <a:avLst/>
              <a:gdLst/>
              <a:ahLst/>
              <a:cxnLst/>
              <a:rect l="l" t="t" r="r" b="b"/>
              <a:pathLst>
                <a:path w="11153" h="2994" extrusionOk="0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3" name="Google Shape;6194;p67"/>
            <p:cNvSpPr/>
            <p:nvPr/>
          </p:nvSpPr>
          <p:spPr>
            <a:xfrm>
              <a:off x="-54007925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4" name="Google Shape;6195;p67"/>
            <p:cNvSpPr/>
            <p:nvPr/>
          </p:nvSpPr>
          <p:spPr>
            <a:xfrm>
              <a:off x="-53745625" y="3740025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45" name="Google Shape;6264;p67"/>
          <p:cNvGrpSpPr/>
          <p:nvPr/>
        </p:nvGrpSpPr>
        <p:grpSpPr>
          <a:xfrm>
            <a:off x="3556384" y="1784440"/>
            <a:ext cx="295536" cy="336649"/>
            <a:chOff x="-52023900" y="3590075"/>
            <a:chExt cx="279625" cy="318525"/>
          </a:xfrm>
          <a:solidFill>
            <a:schemeClr val="bg1"/>
          </a:solidFill>
        </p:grpSpPr>
        <p:sp>
          <p:nvSpPr>
            <p:cNvPr id="46" name="Google Shape;6265;p67"/>
            <p:cNvSpPr/>
            <p:nvPr/>
          </p:nvSpPr>
          <p:spPr>
            <a:xfrm>
              <a:off x="-52005000" y="3611625"/>
              <a:ext cx="92175" cy="92175"/>
            </a:xfrm>
            <a:custGeom>
              <a:avLst/>
              <a:gdLst/>
              <a:ahLst/>
              <a:cxnLst/>
              <a:rect l="l" t="t" r="r" b="b"/>
              <a:pathLst>
                <a:path w="3687" h="3687" extrusionOk="0">
                  <a:moveTo>
                    <a:pt x="1104" y="1"/>
                  </a:moveTo>
                  <a:cubicBezTo>
                    <a:pt x="474" y="1"/>
                    <a:pt x="1" y="505"/>
                    <a:pt x="1" y="1104"/>
                  </a:cubicBezTo>
                  <a:cubicBezTo>
                    <a:pt x="1" y="1419"/>
                    <a:pt x="127" y="1576"/>
                    <a:pt x="285" y="1828"/>
                  </a:cubicBezTo>
                  <a:cubicBezTo>
                    <a:pt x="127" y="2112"/>
                    <a:pt x="1" y="2269"/>
                    <a:pt x="1" y="2584"/>
                  </a:cubicBezTo>
                  <a:cubicBezTo>
                    <a:pt x="1" y="3214"/>
                    <a:pt x="505" y="3687"/>
                    <a:pt x="1104" y="3687"/>
                  </a:cubicBezTo>
                  <a:cubicBezTo>
                    <a:pt x="1734" y="3655"/>
                    <a:pt x="2238" y="3183"/>
                    <a:pt x="2238" y="2553"/>
                  </a:cubicBezTo>
                  <a:lnTo>
                    <a:pt x="2238" y="2206"/>
                  </a:lnTo>
                  <a:lnTo>
                    <a:pt x="2584" y="2206"/>
                  </a:lnTo>
                  <a:cubicBezTo>
                    <a:pt x="3214" y="2206"/>
                    <a:pt x="3687" y="1671"/>
                    <a:pt x="3687" y="1104"/>
                  </a:cubicBezTo>
                  <a:cubicBezTo>
                    <a:pt x="3687" y="505"/>
                    <a:pt x="3183" y="1"/>
                    <a:pt x="2584" y="1"/>
                  </a:cubicBezTo>
                  <a:cubicBezTo>
                    <a:pt x="2269" y="1"/>
                    <a:pt x="2112" y="95"/>
                    <a:pt x="1860" y="253"/>
                  </a:cubicBezTo>
                  <a:cubicBezTo>
                    <a:pt x="1576" y="95"/>
                    <a:pt x="1419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7" name="Google Shape;6266;p67"/>
            <p:cNvSpPr/>
            <p:nvPr/>
          </p:nvSpPr>
          <p:spPr>
            <a:xfrm>
              <a:off x="-51894725" y="3614000"/>
              <a:ext cx="121325" cy="106350"/>
            </a:xfrm>
            <a:custGeom>
              <a:avLst/>
              <a:gdLst/>
              <a:ahLst/>
              <a:cxnLst/>
              <a:rect l="l" t="t" r="r" b="b"/>
              <a:pathLst>
                <a:path w="4853" h="4254" extrusionOk="0">
                  <a:moveTo>
                    <a:pt x="1576" y="0"/>
                  </a:moveTo>
                  <a:lnTo>
                    <a:pt x="1" y="441"/>
                  </a:lnTo>
                  <a:cubicBezTo>
                    <a:pt x="32" y="567"/>
                    <a:pt x="32" y="725"/>
                    <a:pt x="64" y="851"/>
                  </a:cubicBezTo>
                  <a:lnTo>
                    <a:pt x="64" y="914"/>
                  </a:lnTo>
                  <a:cubicBezTo>
                    <a:pt x="473" y="2836"/>
                    <a:pt x="2206" y="4254"/>
                    <a:pt x="4159" y="4254"/>
                  </a:cubicBezTo>
                  <a:lnTo>
                    <a:pt x="4600" y="4254"/>
                  </a:lnTo>
                  <a:lnTo>
                    <a:pt x="4852" y="2678"/>
                  </a:lnTo>
                  <a:lnTo>
                    <a:pt x="4852" y="2678"/>
                  </a:lnTo>
                  <a:cubicBezTo>
                    <a:pt x="4632" y="2741"/>
                    <a:pt x="4411" y="2773"/>
                    <a:pt x="4159" y="2773"/>
                  </a:cubicBezTo>
                  <a:cubicBezTo>
                    <a:pt x="4131" y="2774"/>
                    <a:pt x="4103" y="2774"/>
                    <a:pt x="4076" y="2774"/>
                  </a:cubicBezTo>
                  <a:cubicBezTo>
                    <a:pt x="3164" y="2774"/>
                    <a:pt x="2350" y="2276"/>
                    <a:pt x="1891" y="1481"/>
                  </a:cubicBezTo>
                  <a:cubicBezTo>
                    <a:pt x="1639" y="1009"/>
                    <a:pt x="1544" y="536"/>
                    <a:pt x="1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8" name="Google Shape;6267;p67"/>
            <p:cNvSpPr/>
            <p:nvPr/>
          </p:nvSpPr>
          <p:spPr>
            <a:xfrm>
              <a:off x="-51838000" y="3590075"/>
              <a:ext cx="76400" cy="74350"/>
            </a:xfrm>
            <a:custGeom>
              <a:avLst/>
              <a:gdLst/>
              <a:ahLst/>
              <a:cxnLst/>
              <a:rect l="l" t="t" r="r" b="b"/>
              <a:pathLst>
                <a:path w="3056" h="2974" extrusionOk="0">
                  <a:moveTo>
                    <a:pt x="2615" y="0"/>
                  </a:moveTo>
                  <a:cubicBezTo>
                    <a:pt x="2583" y="0"/>
                    <a:pt x="2552" y="4"/>
                    <a:pt x="2520" y="12"/>
                  </a:cubicBezTo>
                  <a:lnTo>
                    <a:pt x="95" y="737"/>
                  </a:lnTo>
                  <a:cubicBezTo>
                    <a:pt x="0" y="1209"/>
                    <a:pt x="63" y="1650"/>
                    <a:pt x="284" y="2029"/>
                  </a:cubicBezTo>
                  <a:cubicBezTo>
                    <a:pt x="599" y="2627"/>
                    <a:pt x="1229" y="2974"/>
                    <a:pt x="1890" y="2974"/>
                  </a:cubicBezTo>
                  <a:cubicBezTo>
                    <a:pt x="2174" y="2974"/>
                    <a:pt x="2457" y="2911"/>
                    <a:pt x="2678" y="2785"/>
                  </a:cubicBezTo>
                  <a:lnTo>
                    <a:pt x="3056" y="422"/>
                  </a:lnTo>
                  <a:cubicBezTo>
                    <a:pt x="3056" y="296"/>
                    <a:pt x="2993" y="170"/>
                    <a:pt x="2930" y="107"/>
                  </a:cubicBezTo>
                  <a:cubicBezTo>
                    <a:pt x="2812" y="36"/>
                    <a:pt x="2711" y="0"/>
                    <a:pt x="26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9" name="Google Shape;6268;p67"/>
            <p:cNvSpPr/>
            <p:nvPr/>
          </p:nvSpPr>
          <p:spPr>
            <a:xfrm>
              <a:off x="-51988450" y="366677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78" y="3718"/>
                  </a:moveTo>
                  <a:cubicBezTo>
                    <a:pt x="2868" y="3718"/>
                    <a:pt x="3025" y="3875"/>
                    <a:pt x="3025" y="4096"/>
                  </a:cubicBezTo>
                  <a:cubicBezTo>
                    <a:pt x="3025" y="4285"/>
                    <a:pt x="2868" y="4442"/>
                    <a:pt x="2678" y="4442"/>
                  </a:cubicBezTo>
                  <a:cubicBezTo>
                    <a:pt x="2489" y="4442"/>
                    <a:pt x="2332" y="4285"/>
                    <a:pt x="2332" y="4096"/>
                  </a:cubicBezTo>
                  <a:cubicBezTo>
                    <a:pt x="2332" y="3875"/>
                    <a:pt x="2489" y="3718"/>
                    <a:pt x="2678" y="3718"/>
                  </a:cubicBezTo>
                  <a:close/>
                  <a:moveTo>
                    <a:pt x="5671" y="3781"/>
                  </a:moveTo>
                  <a:cubicBezTo>
                    <a:pt x="5860" y="3781"/>
                    <a:pt x="6018" y="3938"/>
                    <a:pt x="6018" y="4127"/>
                  </a:cubicBezTo>
                  <a:cubicBezTo>
                    <a:pt x="6018" y="4316"/>
                    <a:pt x="5860" y="4474"/>
                    <a:pt x="5671" y="4474"/>
                  </a:cubicBezTo>
                  <a:cubicBezTo>
                    <a:pt x="5482" y="4474"/>
                    <a:pt x="5325" y="4316"/>
                    <a:pt x="5325" y="4127"/>
                  </a:cubicBezTo>
                  <a:cubicBezTo>
                    <a:pt x="5325" y="3938"/>
                    <a:pt x="5482" y="3781"/>
                    <a:pt x="5671" y="3781"/>
                  </a:cubicBezTo>
                  <a:close/>
                  <a:moveTo>
                    <a:pt x="4191" y="4474"/>
                  </a:moveTo>
                  <a:cubicBezTo>
                    <a:pt x="4821" y="4474"/>
                    <a:pt x="5293" y="4978"/>
                    <a:pt x="5293" y="5577"/>
                  </a:cubicBezTo>
                  <a:cubicBezTo>
                    <a:pt x="5293" y="6207"/>
                    <a:pt x="4758" y="6679"/>
                    <a:pt x="4191" y="6679"/>
                  </a:cubicBezTo>
                  <a:cubicBezTo>
                    <a:pt x="3561" y="6679"/>
                    <a:pt x="3088" y="6175"/>
                    <a:pt x="3088" y="5577"/>
                  </a:cubicBezTo>
                  <a:cubicBezTo>
                    <a:pt x="3088" y="4946"/>
                    <a:pt x="3561" y="4474"/>
                    <a:pt x="4191" y="4474"/>
                  </a:cubicBezTo>
                  <a:close/>
                  <a:moveTo>
                    <a:pt x="5195" y="7034"/>
                  </a:moveTo>
                  <a:cubicBezTo>
                    <a:pt x="5293" y="7034"/>
                    <a:pt x="5388" y="7073"/>
                    <a:pt x="5451" y="7152"/>
                  </a:cubicBezTo>
                  <a:cubicBezTo>
                    <a:pt x="5640" y="7278"/>
                    <a:pt x="5640" y="7498"/>
                    <a:pt x="5482" y="7656"/>
                  </a:cubicBezTo>
                  <a:cubicBezTo>
                    <a:pt x="5136" y="8002"/>
                    <a:pt x="4663" y="8223"/>
                    <a:pt x="4128" y="8223"/>
                  </a:cubicBezTo>
                  <a:cubicBezTo>
                    <a:pt x="3624" y="8223"/>
                    <a:pt x="3151" y="8002"/>
                    <a:pt x="2836" y="7656"/>
                  </a:cubicBezTo>
                  <a:cubicBezTo>
                    <a:pt x="2678" y="7498"/>
                    <a:pt x="2678" y="7278"/>
                    <a:pt x="2836" y="7152"/>
                  </a:cubicBezTo>
                  <a:cubicBezTo>
                    <a:pt x="2915" y="7073"/>
                    <a:pt x="3017" y="7034"/>
                    <a:pt x="3112" y="7034"/>
                  </a:cubicBezTo>
                  <a:cubicBezTo>
                    <a:pt x="3206" y="7034"/>
                    <a:pt x="3293" y="7073"/>
                    <a:pt x="3340" y="7152"/>
                  </a:cubicBezTo>
                  <a:cubicBezTo>
                    <a:pt x="3561" y="7372"/>
                    <a:pt x="3852" y="7483"/>
                    <a:pt x="4140" y="7483"/>
                  </a:cubicBezTo>
                  <a:cubicBezTo>
                    <a:pt x="4427" y="7483"/>
                    <a:pt x="4711" y="7372"/>
                    <a:pt x="4915" y="7152"/>
                  </a:cubicBezTo>
                  <a:cubicBezTo>
                    <a:pt x="4994" y="7073"/>
                    <a:pt x="5097" y="7034"/>
                    <a:pt x="5195" y="7034"/>
                  </a:cubicBezTo>
                  <a:close/>
                  <a:moveTo>
                    <a:pt x="3403" y="0"/>
                  </a:moveTo>
                  <a:cubicBezTo>
                    <a:pt x="3120" y="347"/>
                    <a:pt x="2710" y="567"/>
                    <a:pt x="2237" y="693"/>
                  </a:cubicBezTo>
                  <a:cubicBezTo>
                    <a:pt x="2080" y="1575"/>
                    <a:pt x="1355" y="2237"/>
                    <a:pt x="410" y="2237"/>
                  </a:cubicBezTo>
                  <a:cubicBezTo>
                    <a:pt x="284" y="2237"/>
                    <a:pt x="158" y="2237"/>
                    <a:pt x="32" y="2174"/>
                  </a:cubicBezTo>
                  <a:cubicBezTo>
                    <a:pt x="32" y="2300"/>
                    <a:pt x="1" y="2458"/>
                    <a:pt x="1" y="2584"/>
                  </a:cubicBezTo>
                  <a:lnTo>
                    <a:pt x="1" y="5577"/>
                  </a:lnTo>
                  <a:cubicBezTo>
                    <a:pt x="1" y="7813"/>
                    <a:pt x="1859" y="9672"/>
                    <a:pt x="4096" y="9672"/>
                  </a:cubicBezTo>
                  <a:cubicBezTo>
                    <a:pt x="6333" y="9672"/>
                    <a:pt x="8192" y="7813"/>
                    <a:pt x="8192" y="5577"/>
                  </a:cubicBezTo>
                  <a:lnTo>
                    <a:pt x="8192" y="2930"/>
                  </a:lnTo>
                  <a:lnTo>
                    <a:pt x="7845" y="2930"/>
                  </a:lnTo>
                  <a:cubicBezTo>
                    <a:pt x="5924" y="2930"/>
                    <a:pt x="4191" y="1764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0" name="Google Shape;6269;p67"/>
            <p:cNvSpPr/>
            <p:nvPr/>
          </p:nvSpPr>
          <p:spPr>
            <a:xfrm>
              <a:off x="-51893150" y="379750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90" y="1"/>
                    <a:pt x="1" y="159"/>
                    <a:pt x="1" y="348"/>
                  </a:cubicBezTo>
                  <a:cubicBezTo>
                    <a:pt x="1" y="537"/>
                    <a:pt x="190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1" name="Google Shape;6270;p67"/>
            <p:cNvSpPr/>
            <p:nvPr/>
          </p:nvSpPr>
          <p:spPr>
            <a:xfrm>
              <a:off x="-51763200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2" name="Google Shape;6271;p67"/>
            <p:cNvSpPr/>
            <p:nvPr/>
          </p:nvSpPr>
          <p:spPr>
            <a:xfrm>
              <a:off x="-52023900" y="37463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53" name="Google Shape;6283;p67"/>
          <p:cNvGrpSpPr/>
          <p:nvPr/>
        </p:nvGrpSpPr>
        <p:grpSpPr>
          <a:xfrm>
            <a:off x="3794697" y="1059582"/>
            <a:ext cx="303859" cy="336966"/>
            <a:chOff x="-57162350" y="3982000"/>
            <a:chExt cx="287500" cy="318825"/>
          </a:xfrm>
          <a:solidFill>
            <a:schemeClr val="bg1"/>
          </a:solidFill>
        </p:grpSpPr>
        <p:sp>
          <p:nvSpPr>
            <p:cNvPr id="54" name="Google Shape;6284;p67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5" name="Google Shape;6285;p67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6" name="Google Shape;6286;p67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7" name="Google Shape;6287;p67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8" name="Google Shape;6288;p67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9" name="Google Shape;6289;p67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0" name="Google Shape;6290;p67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1" name="Google Shape;6291;p67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62" name="Google Shape;6486;p67"/>
          <p:cNvGrpSpPr/>
          <p:nvPr/>
        </p:nvGrpSpPr>
        <p:grpSpPr>
          <a:xfrm>
            <a:off x="4132448" y="1375254"/>
            <a:ext cx="295536" cy="337178"/>
            <a:chOff x="-51623775" y="3584850"/>
            <a:chExt cx="279625" cy="319025"/>
          </a:xfrm>
          <a:solidFill>
            <a:schemeClr val="bg1"/>
          </a:solidFill>
        </p:grpSpPr>
        <p:sp>
          <p:nvSpPr>
            <p:cNvPr id="63" name="Google Shape;6487;p67"/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4" name="Google Shape;6488;p67"/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5" name="Google Shape;6489;p67"/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6" name="Google Shape;6490;p67"/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7" name="Google Shape;6491;p67"/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8" name="Google Shape;6492;p67"/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9" name="Google Shape;6493;p67"/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70" name="Google Shape;6494;p67"/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71" name="Google Shape;6495;p67"/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00" y="1059582"/>
            <a:ext cx="1699571" cy="124409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99" y="1930447"/>
            <a:ext cx="497287" cy="4972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99" y="754815"/>
            <a:ext cx="497287" cy="4972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00" y="1354383"/>
            <a:ext cx="497287" cy="4972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18" y="3585110"/>
            <a:ext cx="1065084" cy="10942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35" y="3558061"/>
            <a:ext cx="1121269" cy="11212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98" y="3585110"/>
            <a:ext cx="1067173" cy="10942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덧셈 기호 2"/>
          <p:cNvSpPr/>
          <p:nvPr/>
        </p:nvSpPr>
        <p:spPr>
          <a:xfrm>
            <a:off x="1709273" y="555526"/>
            <a:ext cx="1116942" cy="1060903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뺄셈 기호 3"/>
          <p:cNvSpPr/>
          <p:nvPr/>
        </p:nvSpPr>
        <p:spPr>
          <a:xfrm>
            <a:off x="179512" y="915363"/>
            <a:ext cx="1152128" cy="1152128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셈 기호 4"/>
          <p:cNvSpPr/>
          <p:nvPr/>
        </p:nvSpPr>
        <p:spPr>
          <a:xfrm>
            <a:off x="107504" y="3465849"/>
            <a:ext cx="1152128" cy="1078648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나눗셈 기호 5"/>
          <p:cNvSpPr/>
          <p:nvPr/>
        </p:nvSpPr>
        <p:spPr>
          <a:xfrm>
            <a:off x="1747392" y="3094393"/>
            <a:ext cx="1368152" cy="1368152"/>
          </a:xfrm>
          <a:prstGeom prst="mathDivid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683568" y="1974655"/>
            <a:ext cx="1440160" cy="1276958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subTitle" idx="1"/>
          </p:nvPr>
        </p:nvSpPr>
        <p:spPr>
          <a:xfrm flipH="1">
            <a:off x="2195736" y="2495022"/>
            <a:ext cx="2736304" cy="65279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기능설명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다음_Regular" pitchFamily="2" charset="-127"/>
                <a:ea typeface="다음_Regular" pitchFamily="2" charset="-127"/>
              </a:rPr>
              <a:t>02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2"/>
          </p:nvPr>
        </p:nvSpPr>
        <p:spPr>
          <a:xfrm flipH="1">
            <a:off x="5364088" y="3507854"/>
            <a:ext cx="3096344" cy="5040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“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어떻게 </a:t>
            </a:r>
            <a:r>
              <a:rPr lang="ko-KR" altLang="en-US" sz="1600" dirty="0">
                <a:latin typeface="다음_Regular" pitchFamily="2" charset="-127"/>
                <a:ea typeface="다음_Regular" pitchFamily="2" charset="-127"/>
              </a:rPr>
              <a:t>확률을 높일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것인가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”</a:t>
            </a:r>
            <a:endParaRPr sz="16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486"/>
            <a:ext cx="1872209" cy="4680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5486"/>
            <a:ext cx="1872208" cy="46805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5485"/>
            <a:ext cx="1944216" cy="468052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8"/>
          <p:cNvSpPr txBox="1"/>
          <p:nvPr/>
        </p:nvSpPr>
        <p:spPr>
          <a:xfrm>
            <a:off x="837960" y="3966524"/>
            <a:ext cx="1933840" cy="76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lvl="0" algn="ctr">
              <a:lnSpc>
                <a:spcPct val="111100"/>
              </a:lnSpc>
            </a:pP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&lt;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스마트 </a:t>
            </a:r>
            <a:r>
              <a:rPr lang="ko-KR" altLang="en-US" sz="1000" dirty="0" err="1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플레이사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할로겐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&gt;</a:t>
            </a:r>
          </a:p>
          <a:p>
            <a:pPr marL="12700" lvl="0" algn="ctr">
              <a:lnSpc>
                <a:spcPct val="111100"/>
              </a:lnSpc>
            </a:pPr>
            <a:endParaRPr lang="en-US" altLang="ko-KR" sz="1000" dirty="0" smtClean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직경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50mm</a:t>
            </a:r>
            <a:endParaRPr lang="en-US" altLang="ko-KR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무게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78g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재질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고무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1642" name="Google Shape;1642;p58"/>
          <p:cNvSpPr txBox="1"/>
          <p:nvPr/>
        </p:nvSpPr>
        <p:spPr>
          <a:xfrm>
            <a:off x="3419872" y="3966524"/>
            <a:ext cx="1884057" cy="90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lvl="0" algn="ctr">
              <a:lnSpc>
                <a:spcPct val="111100"/>
              </a:lnSpc>
            </a:pP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&lt; </a:t>
            </a:r>
            <a:r>
              <a:rPr lang="ko-KR" altLang="en-US" sz="1000" dirty="0" err="1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에디테크사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비너스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(Venus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) &gt;</a:t>
            </a:r>
          </a:p>
          <a:p>
            <a:pPr marL="12700" lvl="0" algn="ctr">
              <a:lnSpc>
                <a:spcPct val="111100"/>
              </a:lnSpc>
            </a:pPr>
            <a:endParaRPr lang="en-US" altLang="ko-KR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직경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</a:t>
            </a: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45mm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무게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4g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재질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폴리우레</a:t>
            </a: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탄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1643" name="Google Shape;1643;p58"/>
          <p:cNvSpPr txBox="1"/>
          <p:nvPr/>
        </p:nvSpPr>
        <p:spPr>
          <a:xfrm>
            <a:off x="5940152" y="3966524"/>
            <a:ext cx="2520280" cy="90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lvl="0" algn="ctr">
              <a:lnSpc>
                <a:spcPct val="111100"/>
              </a:lnSpc>
            </a:pP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&lt; </a:t>
            </a:r>
            <a:r>
              <a:rPr lang="ko-KR" altLang="en-US" sz="1000" dirty="0" err="1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에디테크사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비너스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(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Venus </a:t>
            </a:r>
            <a:r>
              <a:rPr lang="en-US" altLang="ko-KR" sz="100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RL2</a:t>
            </a:r>
            <a:r>
              <a:rPr lang="en-US" altLang="ko-KR" sz="100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.)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&gt;</a:t>
            </a:r>
            <a:endParaRPr lang="ko-KR" altLang="en-US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endParaRPr lang="ko-KR" altLang="en-US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직경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</a:t>
            </a: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약 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45mm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무게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</a:t>
            </a: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4g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재질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폴리우레탄</a:t>
            </a:r>
            <a:endParaRPr lang="ko-KR" altLang="en-US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cxnSp>
        <p:nvCxnSpPr>
          <p:cNvPr id="1644" name="Google Shape;1644;p58"/>
          <p:cNvCxnSpPr/>
          <p:nvPr/>
        </p:nvCxnSpPr>
        <p:spPr>
          <a:xfrm>
            <a:off x="2987824" y="1635646"/>
            <a:ext cx="0" cy="1527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5" name="Google Shape;1645;p58"/>
          <p:cNvCxnSpPr/>
          <p:nvPr/>
        </p:nvCxnSpPr>
        <p:spPr>
          <a:xfrm>
            <a:off x="5355030" y="2794025"/>
            <a:ext cx="0" cy="65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639;p58"/>
          <p:cNvSpPr txBox="1"/>
          <p:nvPr/>
        </p:nvSpPr>
        <p:spPr>
          <a:xfrm>
            <a:off x="3491879" y="851941"/>
            <a:ext cx="1573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2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39" name="Google Shape;1639;p58"/>
          <p:cNvSpPr txBox="1"/>
          <p:nvPr/>
        </p:nvSpPr>
        <p:spPr>
          <a:xfrm>
            <a:off x="683567" y="851942"/>
            <a:ext cx="1573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1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43" name="Google Shape;1639;p58"/>
          <p:cNvSpPr txBox="1"/>
          <p:nvPr/>
        </p:nvSpPr>
        <p:spPr>
          <a:xfrm>
            <a:off x="6156175" y="878911"/>
            <a:ext cx="1573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3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cxnSp>
        <p:nvCxnSpPr>
          <p:cNvPr id="46" name="Google Shape;1644;p58"/>
          <p:cNvCxnSpPr/>
          <p:nvPr/>
        </p:nvCxnSpPr>
        <p:spPr>
          <a:xfrm>
            <a:off x="5652120" y="1620243"/>
            <a:ext cx="0" cy="1527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38" y="1131590"/>
            <a:ext cx="1695346" cy="252028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93632"/>
            <a:ext cx="1731894" cy="24862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09" y="1093632"/>
            <a:ext cx="1711041" cy="2520280"/>
          </a:xfrm>
          <a:prstGeom prst="rect">
            <a:avLst/>
          </a:prstGeom>
        </p:spPr>
      </p:pic>
      <p:grpSp>
        <p:nvGrpSpPr>
          <p:cNvPr id="36" name="Google Shape;480;p45"/>
          <p:cNvGrpSpPr/>
          <p:nvPr/>
        </p:nvGrpSpPr>
        <p:grpSpPr>
          <a:xfrm>
            <a:off x="539552" y="744581"/>
            <a:ext cx="1728192" cy="1115473"/>
            <a:chOff x="909206" y="933413"/>
            <a:chExt cx="2007719" cy="1286829"/>
          </a:xfrm>
        </p:grpSpPr>
        <p:sp>
          <p:nvSpPr>
            <p:cNvPr id="37" name="Google Shape;481;p45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8" name="Google Shape;482;p45"/>
            <p:cNvSpPr/>
            <p:nvPr/>
          </p:nvSpPr>
          <p:spPr>
            <a:xfrm flipH="1">
              <a:off x="909236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30" name="Google Shape;480;p45"/>
          <p:cNvGrpSpPr/>
          <p:nvPr/>
        </p:nvGrpSpPr>
        <p:grpSpPr>
          <a:xfrm>
            <a:off x="3347864" y="744580"/>
            <a:ext cx="1728192" cy="1115473"/>
            <a:chOff x="909206" y="933413"/>
            <a:chExt cx="2007719" cy="1286829"/>
          </a:xfrm>
        </p:grpSpPr>
        <p:sp>
          <p:nvSpPr>
            <p:cNvPr id="31" name="Google Shape;481;p45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2" name="Google Shape;482;p45"/>
            <p:cNvSpPr/>
            <p:nvPr/>
          </p:nvSpPr>
          <p:spPr>
            <a:xfrm flipH="1">
              <a:off x="909236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40" name="Google Shape;480;p45"/>
          <p:cNvGrpSpPr/>
          <p:nvPr/>
        </p:nvGrpSpPr>
        <p:grpSpPr>
          <a:xfrm>
            <a:off x="6012160" y="771550"/>
            <a:ext cx="1728192" cy="1115473"/>
            <a:chOff x="909206" y="933413"/>
            <a:chExt cx="2007719" cy="1286829"/>
          </a:xfrm>
        </p:grpSpPr>
        <p:sp>
          <p:nvSpPr>
            <p:cNvPr id="41" name="Google Shape;481;p45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2" name="Google Shape;482;p45"/>
            <p:cNvSpPr/>
            <p:nvPr/>
          </p:nvSpPr>
          <p:spPr>
            <a:xfrm flipH="1">
              <a:off x="909236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" grpId="0"/>
      <p:bldP spid="1642" grpId="0"/>
      <p:bldP spid="16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27;p42"/>
          <p:cNvSpPr txBox="1">
            <a:spLocks/>
          </p:cNvSpPr>
          <p:nvPr/>
        </p:nvSpPr>
        <p:spPr>
          <a:xfrm flipH="1">
            <a:off x="2195736" y="2495022"/>
            <a:ext cx="2736304" cy="65279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</p:txBody>
      </p:sp>
      <p:graphicFrame>
        <p:nvGraphicFramePr>
          <p:cNvPr id="13" name="Google Shape;552;p47"/>
          <p:cNvGraphicFramePr/>
          <p:nvPr>
            <p:extLst>
              <p:ext uri="{D42A27DB-BD31-4B8C-83A1-F6EECF244321}">
                <p14:modId xmlns:p14="http://schemas.microsoft.com/office/powerpoint/2010/main" val="2843548251"/>
              </p:ext>
            </p:extLst>
          </p:nvPr>
        </p:nvGraphicFramePr>
        <p:xfrm>
          <a:off x="1259632" y="1716938"/>
          <a:ext cx="6192688" cy="2655012"/>
        </p:xfrm>
        <a:graphic>
          <a:graphicData uri="http://schemas.openxmlformats.org/drawingml/2006/table">
            <a:tbl>
              <a:tblPr>
                <a:noFill/>
                <a:tableStyleId>{C5F366F7-3A38-45F2-90AE-02B1EB5EBFB4}</a:tableStyleId>
              </a:tblPr>
              <a:tblGrid>
                <a:gridCol w="1120455"/>
                <a:gridCol w="1694293"/>
                <a:gridCol w="1689004"/>
                <a:gridCol w="1688936"/>
              </a:tblGrid>
              <a:tr h="7465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68575" marR="68575" marT="51425" marB="5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1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세대</a:t>
                      </a:r>
                      <a:endParaRPr lang="en-US" altLang="ko-KR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(1~261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회</a:t>
                      </a:r>
                      <a:r>
                        <a:rPr lang="en-US" altLang="ko-KR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)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2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세대</a:t>
                      </a:r>
                      <a:endParaRPr lang="en-US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(262~732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회</a:t>
                      </a:r>
                      <a:r>
                        <a:rPr lang="en-US" altLang="ko-KR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)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3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세대</a:t>
                      </a:r>
                      <a:endParaRPr lang="en-US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733~920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회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</a:tr>
              <a:tr h="11142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가장 많이</a:t>
                      </a:r>
                      <a:endParaRPr lang="en-US" altLang="ko-KR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나온 번호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, 37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(51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20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(93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12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(44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42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가장 적게</a:t>
                      </a:r>
                      <a:endParaRPr lang="en-US" altLang="ko-KR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나온 번호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9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(28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9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(59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20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(18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434;p43"/>
          <p:cNvSpPr txBox="1">
            <a:spLocks noGrp="1"/>
          </p:cNvSpPr>
          <p:nvPr>
            <p:ph type="ctrTitle"/>
          </p:nvPr>
        </p:nvSpPr>
        <p:spPr>
          <a:xfrm flipH="1">
            <a:off x="1547664" y="483518"/>
            <a:ext cx="54006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&lt;&lt;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세대별 가장 많이 나온 번호와 가장 적게 나온 번호 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&gt;&gt;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 </a:t>
            </a:r>
            <a:endParaRPr sz="1600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9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661636256"/>
              </p:ext>
            </p:extLst>
          </p:nvPr>
        </p:nvGraphicFramePr>
        <p:xfrm>
          <a:off x="1403648" y="55552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434;p43"/>
          <p:cNvSpPr txBox="1">
            <a:spLocks/>
          </p:cNvSpPr>
          <p:nvPr/>
        </p:nvSpPr>
        <p:spPr>
          <a:xfrm flipH="1">
            <a:off x="2051720" y="1347614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2.8%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Google Shape;434;p43"/>
          <p:cNvSpPr txBox="1">
            <a:spLocks/>
          </p:cNvSpPr>
          <p:nvPr/>
        </p:nvSpPr>
        <p:spPr>
          <a:xfrm flipH="1">
            <a:off x="2407516" y="2371501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1.5%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Google Shape;434;p43"/>
          <p:cNvSpPr txBox="1">
            <a:spLocks/>
          </p:cNvSpPr>
          <p:nvPr/>
        </p:nvSpPr>
        <p:spPr>
          <a:xfrm flipH="1">
            <a:off x="3135072" y="1374459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2.8%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Google Shape;434;p43"/>
          <p:cNvSpPr txBox="1">
            <a:spLocks/>
          </p:cNvSpPr>
          <p:nvPr/>
        </p:nvSpPr>
        <p:spPr>
          <a:xfrm flipH="1">
            <a:off x="3563888" y="2139702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.8%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" name="Google Shape;434;p43"/>
          <p:cNvSpPr txBox="1">
            <a:spLocks/>
          </p:cNvSpPr>
          <p:nvPr/>
        </p:nvSpPr>
        <p:spPr>
          <a:xfrm flipH="1">
            <a:off x="4211960" y="863582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3.4%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Google Shape;434;p43"/>
          <p:cNvSpPr txBox="1">
            <a:spLocks/>
          </p:cNvSpPr>
          <p:nvPr/>
        </p:nvSpPr>
        <p:spPr>
          <a:xfrm flipH="1">
            <a:off x="4644008" y="2427734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1.4%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4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470D51"/>
      </a:dk1>
      <a:lt1>
        <a:srgbClr val="FFFFFF"/>
      </a:lt1>
      <a:dk2>
        <a:srgbClr val="FFFFFF"/>
      </a:dk2>
      <a:lt2>
        <a:srgbClr val="FFFFFF"/>
      </a:lt2>
      <a:accent1>
        <a:srgbClr val="612789"/>
      </a:accent1>
      <a:accent2>
        <a:srgbClr val="470D51"/>
      </a:accent2>
      <a:accent3>
        <a:srgbClr val="6A1E9E"/>
      </a:accent3>
      <a:accent4>
        <a:srgbClr val="2A0047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276</Words>
  <Application>Microsoft Office PowerPoint</Application>
  <PresentationFormat>화면 슬라이드 쇼(16:9)</PresentationFormat>
  <Paragraphs>87</Paragraphs>
  <Slides>24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Elegant waves by slidesgo</vt:lpstr>
      <vt:lpstr>ACTIVE  LOTTO</vt:lpstr>
      <vt:lpstr>INDEX</vt:lpstr>
      <vt:lpstr>사전계획</vt:lpstr>
      <vt:lpstr>PowerPoint 프레젠테이션</vt:lpstr>
      <vt:lpstr>02</vt:lpstr>
      <vt:lpstr>PowerPoint 프레젠테이션</vt:lpstr>
      <vt:lpstr>PowerPoint 프레젠테이션</vt:lpstr>
      <vt:lpstr>&lt;&lt; 세대별 가장 많이 나온 번호와 가장 적게 나온 번호 &gt;&gt; </vt:lpstr>
      <vt:lpstr>PowerPoint 프레젠테이션</vt:lpstr>
      <vt:lpstr>PowerPoint 프레젠테이션</vt:lpstr>
      <vt:lpstr>PowerPoint 프레젠테이션</vt:lpstr>
      <vt:lpstr>PowerPoint 프레젠테이션</vt:lpstr>
      <vt:lpstr>매       우         심플한 </vt:lpstr>
      <vt:lpstr>코드구현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나가는 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LOTTO</dc:title>
  <dc:creator>User</dc:creator>
  <cp:lastModifiedBy>User</cp:lastModifiedBy>
  <cp:revision>80</cp:revision>
  <dcterms:modified xsi:type="dcterms:W3CDTF">2020-07-27T00:24:33Z</dcterms:modified>
</cp:coreProperties>
</file>