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8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6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5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7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9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F02F-33A9-4963-8FD6-DDDF232DB612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93C8-E4D3-4ED3-8DA7-7EEE1606C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 SQL </a:t>
            </a:r>
            <a:r>
              <a:rPr lang="ko-KR" altLang="en-US" sz="2400" dirty="0" smtClean="0"/>
              <a:t>내장 함수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2048"/>
            <a:ext cx="10515600" cy="4351338"/>
          </a:xfrm>
        </p:spPr>
        <p:txBody>
          <a:bodyPr/>
          <a:lstStyle/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내장 함수는 상수나 속성 이름을 입력 값으로 받아 단일 값을 결과로 반환함</a:t>
            </a:r>
            <a:endParaRPr lang="en-US" altLang="ko-KR" sz="1400" dirty="0" smtClean="0"/>
          </a:p>
          <a:p>
            <a:r>
              <a:rPr lang="ko-KR" altLang="en-US" sz="1400" dirty="0" smtClean="0"/>
              <a:t>모든 내장 함수는 최초에 선언될 때 유효한 입력 값을 받아야 함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79576" y="209649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ko-KR" altLang="en-US" sz="105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93249"/>
              </p:ext>
            </p:extLst>
          </p:nvPr>
        </p:nvGraphicFramePr>
        <p:xfrm>
          <a:off x="1073361" y="2036760"/>
          <a:ext cx="7789037" cy="4330808"/>
        </p:xfrm>
        <a:graphic>
          <a:graphicData uri="http://schemas.openxmlformats.org/drawingml/2006/table">
            <a:tbl>
              <a:tblPr/>
              <a:tblGrid>
                <a:gridCol w="1158367">
                  <a:extLst>
                    <a:ext uri="{9D8B030D-6E8A-4147-A177-3AD203B41FA5}">
                      <a16:colId xmlns:a16="http://schemas.microsoft.com/office/drawing/2014/main" val="2330107645"/>
                    </a:ext>
                  </a:extLst>
                </a:gridCol>
                <a:gridCol w="2154001">
                  <a:extLst>
                    <a:ext uri="{9D8B030D-6E8A-4147-A177-3AD203B41FA5}">
                      <a16:colId xmlns:a16="http://schemas.microsoft.com/office/drawing/2014/main" val="2324446187"/>
                    </a:ext>
                  </a:extLst>
                </a:gridCol>
                <a:gridCol w="4476669">
                  <a:extLst>
                    <a:ext uri="{9D8B030D-6E8A-4147-A177-3AD203B41FA5}">
                      <a16:colId xmlns:a16="http://schemas.microsoft.com/office/drawing/2014/main" val="4277909813"/>
                    </a:ext>
                  </a:extLst>
                </a:gridCol>
              </a:tblGrid>
              <a:tr h="307521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37057"/>
                  </a:ext>
                </a:extLst>
              </a:tr>
              <a:tr h="529621"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</a:t>
                      </a:r>
                    </a:p>
                  </a:txBody>
                  <a:tcPr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ABS, CEIL, COS, EXP, FLOOR, LN, LOG, MOD, POWER, RAND, ROUND, SIGN, TRUNCATE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31329"/>
                  </a:ext>
                </a:extLst>
              </a:tr>
              <a:tr h="751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반환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CHAR, CONCAT, LEFT, RIGHT, LOWER, UPPER, LPAD, RPAD, LTRIM, RTRIM, REPLACE, REVERSE, RIGHT, SUBSTR, TRIM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275123"/>
                  </a:ext>
                </a:extLst>
              </a:tr>
              <a:tr h="307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반환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ASCII, INSTR, LENGTH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946276"/>
                  </a:ext>
                </a:extLst>
              </a:tr>
              <a:tr h="52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날짜∙시간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ADDDATE, CURRENT_DATE, DATE, DATEDIFF, DAYNAME, LAST_DAY, SYSDATE, TIME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3267"/>
                  </a:ext>
                </a:extLst>
              </a:tr>
              <a:tr h="339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CAST, CONVERT, DATE_FORMAT, STR_TO_DATE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982037"/>
                  </a:ext>
                </a:extLst>
              </a:tr>
              <a:tr h="307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DATABASE, SCHEMA, ROW_COUNR, USER, VERSION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114"/>
                  </a:ext>
                </a:extLst>
              </a:tr>
              <a:tr h="307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함수</a:t>
                      </a: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COALESCE, ISNULL, IFNULL, NULLIF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5319"/>
                  </a:ext>
                </a:extLst>
              </a:tr>
              <a:tr h="307521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 함수</a:t>
                      </a:r>
                    </a:p>
                  </a:txBody>
                  <a:tcPr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AVG, COUNT, MAX, MIN, STD, STDDEV, SUM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2542"/>
                  </a:ext>
                </a:extLst>
              </a:tr>
              <a:tr h="642331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함수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분석 함수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CUME_DIST, DENSE_RANK, FIRST_VALUE, LAST_VALUE, LEAD, NTILE, RANK, ROW_NUMBER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1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1. SQL </a:t>
            </a:r>
            <a:r>
              <a:rPr lang="ko-KR" altLang="en-US" sz="2400" dirty="0" smtClean="0"/>
              <a:t>내장 함수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17222"/>
              </p:ext>
            </p:extLst>
          </p:nvPr>
        </p:nvGraphicFramePr>
        <p:xfrm>
          <a:off x="1127674" y="1538764"/>
          <a:ext cx="4862016" cy="4608513"/>
        </p:xfrm>
        <a:graphic>
          <a:graphicData uri="http://schemas.openxmlformats.org/drawingml/2006/table">
            <a:tbl>
              <a:tblPr/>
              <a:tblGrid>
                <a:gridCol w="1500772">
                  <a:extLst>
                    <a:ext uri="{9D8B030D-6E8A-4147-A177-3AD203B41FA5}">
                      <a16:colId xmlns:a16="http://schemas.microsoft.com/office/drawing/2014/main" val="3931564477"/>
                    </a:ext>
                  </a:extLst>
                </a:gridCol>
                <a:gridCol w="3361244">
                  <a:extLst>
                    <a:ext uri="{9D8B030D-6E8A-4147-A177-3AD203B41FA5}">
                      <a16:colId xmlns:a16="http://schemas.microsoft.com/office/drawing/2014/main" val="3812723064"/>
                    </a:ext>
                  </a:extLst>
                </a:gridCol>
              </a:tblGrid>
              <a:tr h="2857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09017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절댓값을 계산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ABS(-4.5)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70215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크거나 같은 최소의 정수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CEIL(4.1)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516484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작거나 같은 최소의 정수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FLOOR(4.1)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33789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반올림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반올림 기준 자릿수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ROUND(5.36, 1)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66743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LOG(n,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자연로그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LOG(10)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2.30259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57499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 값을 계산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POWER(2, 3)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994075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제곱근 값을 계산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숫자는 양수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SQRT(9.0)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92099"/>
                  </a:ext>
                </a:extLst>
              </a:tr>
              <a:tr h="5403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-1, 0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SIGN(3.45)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48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SQL </a:t>
            </a:r>
            <a:r>
              <a:rPr lang="ko-KR" altLang="en-US" sz="2400" dirty="0"/>
              <a:t>내장 함수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39197"/>
              </p:ext>
            </p:extLst>
          </p:nvPr>
        </p:nvGraphicFramePr>
        <p:xfrm>
          <a:off x="1178869" y="1496647"/>
          <a:ext cx="7920881" cy="4698998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7397581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21884112"/>
                    </a:ext>
                  </a:extLst>
                </a:gridCol>
                <a:gridCol w="5544617">
                  <a:extLst>
                    <a:ext uri="{9D8B030D-6E8A-4147-A177-3AD203B41FA5}">
                      <a16:colId xmlns:a16="http://schemas.microsoft.com/office/drawing/2014/main" val="1920281114"/>
                    </a:ext>
                  </a:extLst>
                </a:gridCol>
              </a:tblGrid>
              <a:tr h="2449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구분</a:t>
                      </a:r>
                    </a:p>
                  </a:txBody>
                  <a:tcPr marL="50037" marR="50037" marT="13834" marB="1383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46673"/>
                  </a:ext>
                </a:extLst>
              </a:tr>
              <a:tr h="326619"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문자값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</a:p>
                  </a:txBody>
                  <a:tcPr marL="50037" marR="50037" marT="13834" marB="1383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문자열을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CONCAT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 =&gt; 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 서점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25160"/>
                  </a:ext>
                </a:extLst>
              </a:tr>
              <a:tr h="326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문자열을 모두 소문자로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('MR. SCOTT') =&gt; '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8386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왼쪽부터 지정한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자리수까지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지정한 문자로 채움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LPAD('Page 1', 10, '*') =&gt; '****Page 1'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70525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지정한 문자를 원하는 문자로 변경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REPLACE('JACK &amp; JUE', 'J', 'BL') =&gt; 'BLACK &amp; BLUE'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073979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오른쪽부터 지정한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자리수까지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지정한 문자로 채움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RPAD('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5, '*') =&gt; '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7861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SUBSTR('ABCDEFG', 3, 4) =&gt; 'CDEF'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096849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양쪽에서 지정된 문자를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문자열만 넣으면 기본값으로 공백 제거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TRIM('=' FROM '==BROWNING==') =&gt; 'BROWNING'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41748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문자열을 모두 대문자로 변환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UPPER('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 =&gt; 'MR. SCOTT'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19899"/>
                  </a:ext>
                </a:extLst>
              </a:tr>
              <a:tr h="265945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숫자값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함수</a:t>
                      </a:r>
                    </a:p>
                  </a:txBody>
                  <a:tcPr marL="50037" marR="50037" marT="13834" marB="1383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알파벳 문자의 아스키 코드 값을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ASCII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('D') =&gt; 68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47833"/>
                  </a:ext>
                </a:extLst>
              </a:tr>
              <a:tr h="466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알파벳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1byte,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3byte (UTF8)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LENGTH('CANDIDE') =&gt; 7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035"/>
                  </a:ext>
                </a:extLst>
              </a:tr>
              <a:tr h="26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CHAR_LENGTH(s)</a:t>
                      </a: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문자 수를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CHAR_LENGTH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 =&gt; 3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SQL </a:t>
            </a:r>
            <a:r>
              <a:rPr lang="ko-KR" altLang="en-US" sz="2400" dirty="0"/>
              <a:t>내장 함수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251886" y="1816100"/>
          <a:ext cx="7804555" cy="4582691"/>
        </p:xfrm>
        <a:graphic>
          <a:graphicData uri="http://schemas.openxmlformats.org/drawingml/2006/table">
            <a:tbl>
              <a:tblPr/>
              <a:tblGrid>
                <a:gridCol w="2475963">
                  <a:extLst>
                    <a:ext uri="{9D8B030D-6E8A-4147-A177-3AD203B41FA5}">
                      <a16:colId xmlns:a16="http://schemas.microsoft.com/office/drawing/2014/main" val="404583294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1022505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561013606"/>
                    </a:ext>
                  </a:extLst>
                </a:gridCol>
              </a:tblGrid>
              <a:tr h="2887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00232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STR_TO_DATE(string, format) 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날자형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STR_TO_DATE('2019-02-14', '%Y-%m-%d') =&gt; 2019-02-14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01376"/>
                  </a:ext>
                </a:extLst>
              </a:tr>
              <a:tr h="865732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DATE_FORMAT(date, format)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문자열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DATE_FORMAT('2019-02-14', '%Y-%m-%d') =&gt; '2019-02-14'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13742"/>
                  </a:ext>
                </a:extLst>
              </a:tr>
              <a:tr h="865732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ADDDATE(date, interval)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날짜에서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시간만큼 더함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ADDDATE('2019-02-14', INTERVAL 10 DAY) =&gt; 2019-02-24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87455"/>
                  </a:ext>
                </a:extLst>
              </a:tr>
              <a:tr h="79907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DATE(date)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날짜 부분을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DATE('2003-12-31 01:02:03');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2003-12-31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212309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DATEDIFF(date1, date2)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date1 – date2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차이를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DATEDIFF('2019-02-14', '2019-02-04') =&gt; 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83176"/>
                  </a:ext>
                </a:extLst>
              </a:tr>
              <a:tr h="553581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시스템상의 오늘 날짜를 반환하는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SYSDATE()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2018-06-30 21:47:01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295200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954705" y="1227811"/>
            <a:ext cx="5040560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2931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SQL </a:t>
            </a:r>
            <a:r>
              <a:rPr lang="ko-KR" altLang="en-US" sz="2400" dirty="0"/>
              <a:t>내장 함수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151785" y="1772816"/>
          <a:ext cx="3778123" cy="4464495"/>
        </p:xfrm>
        <a:graphic>
          <a:graphicData uri="http://schemas.openxmlformats.org/drawingml/2006/table">
            <a:tbl>
              <a:tblPr/>
              <a:tblGrid>
                <a:gridCol w="792861">
                  <a:extLst>
                    <a:ext uri="{9D8B030D-6E8A-4147-A177-3AD203B41FA5}">
                      <a16:colId xmlns:a16="http://schemas.microsoft.com/office/drawing/2014/main" val="1677876404"/>
                    </a:ext>
                  </a:extLst>
                </a:gridCol>
                <a:gridCol w="2985262">
                  <a:extLst>
                    <a:ext uri="{9D8B030D-6E8A-4147-A177-3AD203B41FA5}">
                      <a16:colId xmlns:a16="http://schemas.microsoft.com/office/drawing/2014/main" val="3043447974"/>
                    </a:ext>
                  </a:extLst>
                </a:gridCol>
              </a:tblGrid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39226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%w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 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(0~6,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Sunday=0)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03756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%W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Sunday~Saturday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1182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%a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요일의 약자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Sun~Sat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300645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%d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중 날짜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(00~31)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764081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%j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중 날짜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(001~366)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66539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%h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(01~12)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237805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%H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(00~23)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262485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761092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%m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(01~12,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January=01)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557519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%b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이름 약어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Jan~Dec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949554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%M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이름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January~December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928824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%s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315966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%Y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연도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97977"/>
                  </a:ext>
                </a:extLst>
              </a:tr>
              <a:tr h="297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%y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연도의 마지막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476239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639617" y="1247233"/>
            <a:ext cx="302433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</p:spTree>
    <p:extLst>
      <p:ext uri="{BB962C8B-B14F-4D97-AF65-F5344CB8AC3E}">
        <p14:creationId xmlns:p14="http://schemas.microsoft.com/office/powerpoint/2010/main" val="33603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SQL </a:t>
            </a:r>
            <a:r>
              <a:rPr lang="ko-KR" altLang="en-US" sz="2400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885115"/>
              </p:ext>
            </p:extLst>
          </p:nvPr>
        </p:nvGraphicFramePr>
        <p:xfrm>
          <a:off x="2351584" y="1844825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45135" y="2348880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SELECT	</a:t>
            </a:r>
            <a:r>
              <a:rPr lang="en-US" altLang="ko-KR" sz="1400" dirty="0" err="1">
                <a:ea typeface="맑은 고딕" panose="020B0503020000020004" pitchFamily="50" charset="-127"/>
              </a:rPr>
              <a:t>orderid</a:t>
            </a:r>
            <a:r>
              <a:rPr lang="en-US" altLang="ko-KR" sz="1400" dirty="0">
                <a:ea typeface="맑은 고딕" panose="020B0503020000020004" pitchFamily="50" charset="-127"/>
              </a:rPr>
              <a:t> '</a:t>
            </a:r>
            <a:r>
              <a:rPr lang="ko-KR" altLang="en-US" sz="1400" dirty="0">
                <a:ea typeface="맑은 고딕" panose="020B0503020000020004" pitchFamily="50" charset="-127"/>
              </a:rPr>
              <a:t>주문번호</a:t>
            </a:r>
            <a:r>
              <a:rPr lang="en-US" altLang="ko-KR" sz="1400" dirty="0">
                <a:ea typeface="맑은 고딕" panose="020B0503020000020004" pitchFamily="50" charset="-127"/>
              </a:rPr>
              <a:t>', </a:t>
            </a:r>
            <a:r>
              <a:rPr lang="en-US" altLang="ko-KR" sz="1400" dirty="0" err="1">
                <a:ea typeface="맑은 고딕" panose="020B0503020000020004" pitchFamily="50" charset="-127"/>
              </a:rPr>
              <a:t>orderdate</a:t>
            </a:r>
            <a:r>
              <a:rPr lang="en-US" altLang="ko-KR" sz="1400" dirty="0">
                <a:ea typeface="맑은 고딕" panose="020B0503020000020004" pitchFamily="50" charset="-127"/>
              </a:rPr>
              <a:t> '</a:t>
            </a:r>
            <a:r>
              <a:rPr lang="ko-KR" altLang="en-US" sz="1400" dirty="0">
                <a:ea typeface="맑은 고딕" panose="020B0503020000020004" pitchFamily="50" charset="-127"/>
              </a:rPr>
              <a:t>주문일</a:t>
            </a:r>
            <a:r>
              <a:rPr lang="en-US" altLang="ko-KR" sz="1400" dirty="0">
                <a:ea typeface="맑은 고딕" panose="020B0503020000020004" pitchFamily="50" charset="-127"/>
              </a:rPr>
              <a:t>', 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	</a:t>
            </a:r>
            <a:r>
              <a:rPr lang="en-US" altLang="ko-KR" sz="1400" dirty="0">
                <a:ea typeface="맑은 고딕" panose="020B0503020000020004" pitchFamily="50" charset="-127"/>
              </a:rPr>
              <a:t>ADDDATE(</a:t>
            </a:r>
            <a:r>
              <a:rPr lang="en-US" altLang="ko-KR" sz="1400" dirty="0" err="1">
                <a:ea typeface="맑은 고딕" panose="020B0503020000020004" pitchFamily="50" charset="-127"/>
              </a:rPr>
              <a:t>orderdate</a:t>
            </a:r>
            <a:r>
              <a:rPr lang="en-US" altLang="ko-KR" sz="1400" dirty="0">
                <a:ea typeface="맑은 고딕" panose="020B0503020000020004" pitchFamily="50" charset="-127"/>
              </a:rPr>
              <a:t>, INTERVAL 10 DAY) '</a:t>
            </a:r>
            <a:r>
              <a:rPr lang="ko-KR" altLang="en-US" sz="1400" dirty="0">
                <a:ea typeface="맑은 고딕" panose="020B0503020000020004" pitchFamily="50" charset="-127"/>
              </a:rPr>
              <a:t>확정</a:t>
            </a:r>
            <a:r>
              <a:rPr lang="en-US" altLang="ko-KR" sz="1400" dirty="0">
                <a:ea typeface="맑은 고딕" panose="020B0503020000020004" pitchFamily="50" charset="-127"/>
              </a:rPr>
              <a:t>'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FROM	Orders;</a:t>
            </a:r>
            <a:endParaRPr lang="ko-KR" altLang="en-US" sz="1400" dirty="0"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893159" y="1290442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356992"/>
            <a:ext cx="2385070" cy="2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SQL </a:t>
            </a:r>
            <a:r>
              <a:rPr lang="ko-KR" altLang="en-US" sz="2400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555404"/>
            <a:ext cx="8064896" cy="452789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STR_TO_DATE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문자형으로</a:t>
            </a:r>
            <a:r>
              <a:rPr lang="ko-KR" altLang="en-US" sz="1800" dirty="0" smtClean="0"/>
              <a:t> 저장된 날짜를 </a:t>
            </a:r>
            <a:r>
              <a:rPr lang="ko-KR" altLang="en-US" sz="1800" dirty="0" err="1" smtClean="0"/>
              <a:t>날짜형으로</a:t>
            </a:r>
            <a:r>
              <a:rPr lang="ko-KR" altLang="en-US" sz="1800" dirty="0" smtClean="0"/>
              <a:t> 변환하는 함수</a:t>
            </a:r>
            <a:endParaRPr lang="en-US" altLang="ko-KR" sz="1800" dirty="0" smtClean="0"/>
          </a:p>
          <a:p>
            <a:r>
              <a:rPr lang="en-US" altLang="ko-KR" sz="1800" dirty="0"/>
              <a:t>DATE_FORMAT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날짜형을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문자형으로</a:t>
            </a:r>
            <a:r>
              <a:rPr lang="ko-KR" altLang="en-US" sz="1800" dirty="0" smtClean="0"/>
              <a:t> 변환하는 함수</a:t>
            </a:r>
            <a:endParaRPr lang="ko-KR" altLang="en-US" sz="18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615296"/>
              </p:ext>
            </p:extLst>
          </p:nvPr>
        </p:nvGraphicFramePr>
        <p:xfrm>
          <a:off x="2351584" y="2530749"/>
          <a:ext cx="7776864" cy="212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마당서점이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일에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주문받은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주문일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도서번호를 모두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주문일은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'%Y-%m-%d'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형태로 표시한다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	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STR_TO_DATE(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'%Y-%m-%d') '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도서번호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	Orders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     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orderdate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=DATE_FORMAT('20140707', '%</a:t>
                      </a:r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Y%m%d</a:t>
                      </a: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0201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919536" y="1052737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293096"/>
            <a:ext cx="2979242" cy="8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SQL </a:t>
            </a:r>
            <a:r>
              <a:rPr lang="ko-KR" altLang="en-US" sz="2400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556792"/>
            <a:ext cx="8064896" cy="360040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SYSDATE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MySQL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현재 날짜와 시간을 반환하는 함수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131503"/>
              </p:ext>
            </p:extLst>
          </p:nvPr>
        </p:nvGraphicFramePr>
        <p:xfrm>
          <a:off x="2319119" y="2244106"/>
          <a:ext cx="7776864" cy="108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DBMS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서버에 설정된 현재 날짜와 시간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요일을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6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30252" y="2695685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SELECT	SYSDATE(),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     </a:t>
            </a:r>
            <a:r>
              <a:rPr lang="en-US" altLang="ko-KR" sz="1400" dirty="0">
                <a:ea typeface="맑은 고딕" panose="020B0503020000020004" pitchFamily="50" charset="-127"/>
              </a:rPr>
              <a:t>  DATE_FORMAT(SYSDATE</a:t>
            </a:r>
            <a:r>
              <a:rPr lang="en-US" altLang="ko-KR" sz="1400" dirty="0">
                <a:ea typeface="맑은 고딕" panose="020B0503020000020004" pitchFamily="50" charset="-127"/>
              </a:rPr>
              <a:t>(), '%Y/%m/%d %M %h:%s') 'SYSDATE_1'; 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919536" y="1052737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3501008"/>
            <a:ext cx="3338711" cy="6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933</Words>
  <Application>Microsoft Office PowerPoint</Application>
  <PresentationFormat>와이드스크린</PresentationFormat>
  <Paragraphs>179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SQL 내장 함수</dc:title>
  <dc:creator>FullName</dc:creator>
  <cp:lastModifiedBy>FullName</cp:lastModifiedBy>
  <cp:revision>3</cp:revision>
  <dcterms:created xsi:type="dcterms:W3CDTF">2021-05-09T08:06:09Z</dcterms:created>
  <dcterms:modified xsi:type="dcterms:W3CDTF">2021-05-09T08:46:19Z</dcterms:modified>
</cp:coreProperties>
</file>