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sldIdLst>
    <p:sldId id="257" r:id="rId2"/>
    <p:sldId id="264" r:id="rId3"/>
    <p:sldId id="258" r:id="rId4"/>
    <p:sldId id="261" r:id="rId5"/>
    <p:sldId id="266" r:id="rId6"/>
    <p:sldId id="259" r:id="rId7"/>
    <p:sldId id="260" r:id="rId8"/>
    <p:sldId id="267" r:id="rId9"/>
    <p:sldId id="268" r:id="rId10"/>
    <p:sldId id="265" r:id="rId11"/>
    <p:sldId id="269" r:id="rId12"/>
    <p:sldId id="270" r:id="rId13"/>
    <p:sldId id="272" r:id="rId14"/>
    <p:sldId id="271" r:id="rId15"/>
    <p:sldId id="273" r:id="rId16"/>
    <p:sldId id="262" r:id="rId17"/>
    <p:sldId id="274" r:id="rId18"/>
    <p:sldId id="275" r:id="rId19"/>
  </p:sldIdLst>
  <p:sldSz cx="12192000" cy="6858000"/>
  <p:notesSz cx="6858000" cy="9144000"/>
  <p:embeddedFontLst>
    <p:embeddedFont>
      <p:font typeface="나눔스퀘어_ac ExtraBold" panose="020B0600000101010101" pitchFamily="50" charset="-127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스퀘어_ac Bold" panose="020B0600000101010101" pitchFamily="50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B08"/>
    <a:srgbClr val="E8F0FB"/>
    <a:srgbClr val="2F77E6"/>
    <a:srgbClr val="F6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D4FAA-9371-4067-BA16-FB690243CDD2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17E20-9CFB-4707-A0D4-6734618BD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1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0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2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5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7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87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8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58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65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6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26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8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 flipH="1">
            <a:off x="6008914" y="3078842"/>
            <a:ext cx="6183086" cy="564244"/>
          </a:xfrm>
          <a:prstGeom prst="snip1Rect">
            <a:avLst>
              <a:gd name="adj" fmla="val 50000"/>
            </a:avLst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 latinLnBrk="0">
              <a:defRPr/>
            </a:pPr>
            <a:r>
              <a:rPr lang="ko-KR" altLang="en-US" sz="2400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sz="2400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C#</a:t>
            </a:r>
            <a:endParaRPr lang="en-US" altLang="ko-KR" sz="900" kern="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13" name="직선 연결선 112"/>
          <p:cNvCxnSpPr/>
          <p:nvPr/>
        </p:nvCxnSpPr>
        <p:spPr>
          <a:xfrm rot="18900000">
            <a:off x="2895199" y="3470291"/>
            <a:ext cx="6008914" cy="0"/>
          </a:xfrm>
          <a:prstGeom prst="line">
            <a:avLst/>
          </a:prstGeom>
          <a:ln>
            <a:solidFill>
              <a:srgbClr val="2F77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2442140" y="3423339"/>
            <a:ext cx="319863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2F77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통합 응용</a:t>
            </a:r>
            <a:r>
              <a:rPr lang="en-US" altLang="ko-KR" dirty="0" smtClean="0">
                <a:solidFill>
                  <a:srgbClr val="2F77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SW</a:t>
            </a:r>
            <a:r>
              <a:rPr lang="ko-KR" altLang="en-US" dirty="0" smtClean="0">
                <a:solidFill>
                  <a:srgbClr val="2F77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반 </a:t>
            </a:r>
            <a:r>
              <a:rPr lang="en-US" altLang="ko-KR" dirty="0" smtClean="0">
                <a:solidFill>
                  <a:srgbClr val="2F77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(java, C#)</a:t>
            </a:r>
          </a:p>
          <a:p>
            <a:pPr algn="ctr"/>
            <a:r>
              <a:rPr lang="ko-KR" altLang="en-US" sz="2000" dirty="0" smtClean="0">
                <a:solidFill>
                  <a:srgbClr val="2F77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김소현</a:t>
            </a:r>
            <a:r>
              <a:rPr lang="en-US" altLang="ko-KR" sz="2000" dirty="0" smtClean="0">
                <a:solidFill>
                  <a:srgbClr val="2F77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rgbClr val="2F77E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하이안</a:t>
            </a:r>
            <a:endParaRPr lang="en-US" altLang="ko-KR" sz="2000" b="1" dirty="0">
              <a:solidFill>
                <a:srgbClr val="2F77E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직각 삼각형 1"/>
          <p:cNvSpPr/>
          <p:nvPr/>
        </p:nvSpPr>
        <p:spPr>
          <a:xfrm rot="3600000">
            <a:off x="5789495" y="2976473"/>
            <a:ext cx="203273" cy="203273"/>
          </a:xfrm>
          <a:prstGeom prst="rtTriangle">
            <a:avLst/>
          </a:prstGeom>
          <a:solidFill>
            <a:srgbClr val="2F7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4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26571" y="804237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 : Winform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14" y="1028542"/>
            <a:ext cx="5648811" cy="169225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2" y="2720801"/>
            <a:ext cx="5021609" cy="183317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14" y="4553974"/>
            <a:ext cx="5086660" cy="177763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095999" y="1626902"/>
            <a:ext cx="4968239" cy="11951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Book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 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 Xml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 불러옵니다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그리고 가져온 데이터를 </a:t>
            </a:r>
            <a:r>
              <a:rPr lang="ko-KR" altLang="en-US" sz="1600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각각의 </a:t>
            </a:r>
            <a:r>
              <a:rPr lang="ko-KR" altLang="en-US" sz="160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 </a:t>
            </a:r>
            <a:r>
              <a:rPr lang="ko-KR" altLang="en-US" sz="160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객체에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넣어 줍니다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70022" y="4644422"/>
            <a:ext cx="4968239" cy="11951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파일이 없을 때 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파일을 만들어 줍니다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418604" y="903609"/>
            <a:ext cx="1645634" cy="4737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XML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연결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81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26571" y="804237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 :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Winform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06549" y="1831756"/>
            <a:ext cx="4968239" cy="11951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Book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 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 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Json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데이터를 불러옵니다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/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그리고 가져온 데이터를 유저 클래스 </a:t>
            </a:r>
            <a:r>
              <a:rPr lang="ko-KR" altLang="en-US" sz="1600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객체에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넣어 줍니다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70022" y="4644422"/>
            <a:ext cx="4968239" cy="11951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Json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파일이 없을 때 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Json</a:t>
            </a:r>
            <a:r>
              <a:rPr lang="ko-KR" altLang="en-US" sz="1600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파일을 만들어 줍니다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4" y="1225408"/>
            <a:ext cx="5453132" cy="24077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1" y="3734404"/>
            <a:ext cx="3727477" cy="2411193"/>
          </a:xfrm>
          <a:prstGeom prst="rect">
            <a:avLst/>
          </a:prstGeom>
        </p:spPr>
      </p:pic>
      <p:sp>
        <p:nvSpPr>
          <p:cNvPr id="8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418604" y="903609"/>
            <a:ext cx="1645634" cy="4737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Json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연결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03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26571" y="732869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 :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Winform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70021" y="2052505"/>
            <a:ext cx="4852655" cy="398356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SQL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명령어 선언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70021" y="3388002"/>
            <a:ext cx="4968241" cy="1147087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DataAdapter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DataSet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table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불러오기</a:t>
            </a:r>
          </a:p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DataSet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메모리상의 하나의 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객체이며 </a:t>
            </a:r>
            <a:endParaRPr lang="en-US" altLang="ko-KR" sz="1600" dirty="0" smtClean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DataTable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은 메모리상의 하나의 테이블 객체</a:t>
            </a:r>
            <a:endParaRPr lang="en-US" altLang="ko-KR" sz="16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34" y="1995123"/>
            <a:ext cx="5267325" cy="26003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22466" y="2385752"/>
            <a:ext cx="1130532" cy="216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377042" y="1024840"/>
            <a:ext cx="1645634" cy="4737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Mssql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연결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5" name="직선 화살표 연결선 4"/>
          <p:cNvCxnSpPr>
            <a:stCxn id="3" idx="3"/>
            <a:endCxn id="21" idx="1"/>
          </p:cNvCxnSpPr>
          <p:nvPr/>
        </p:nvCxnSpPr>
        <p:spPr>
          <a:xfrm flipV="1">
            <a:off x="2152998" y="2251683"/>
            <a:ext cx="4017023" cy="24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366059" y="3554173"/>
            <a:ext cx="3854334" cy="646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20393" y="3961545"/>
            <a:ext cx="9496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51116" y="703036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 :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Winform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62207" y="1115749"/>
            <a:ext cx="4563687" cy="1198411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 </a:t>
            </a:r>
            <a:r>
              <a:rPr lang="ko-KR" altLang="en-US" sz="1600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파일을 생성해주는 코드 입니다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en-US" altLang="ko-KR" sz="1600" dirty="0" smtClean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Log</a:t>
            </a:r>
            <a:r>
              <a:rPr lang="ko-KR" altLang="en-US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클릭한 버튼의 내용과 입력 시간을 호출해주는 함수 입니다</a:t>
            </a:r>
            <a:r>
              <a:rPr lang="en-US" altLang="ko-KR" sz="16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207" y="2423675"/>
            <a:ext cx="4563687" cy="12411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07" y="3774328"/>
            <a:ext cx="3673189" cy="24572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91" y="1538090"/>
            <a:ext cx="6077016" cy="375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26571" y="804237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 :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Winform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33753" y="2253540"/>
            <a:ext cx="4968239" cy="1425464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Borrowed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체크 되어 있을 때는 </a:t>
            </a:r>
            <a:endParaRPr lang="en-US" altLang="ko-KR" sz="16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 중 입니다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라는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Message box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띄우고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체크가 안되어 있을 시에는 </a:t>
            </a:r>
            <a:endParaRPr lang="en-US" altLang="ko-KR" sz="16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 data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Book table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 data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쪽에 넣어 줍니다</a:t>
            </a:r>
            <a:r>
              <a:rPr lang="en-US" altLang="ko-KR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4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09" y="900417"/>
            <a:ext cx="5743307" cy="3657860"/>
          </a:xfrm>
          <a:prstGeom prst="rect">
            <a:avLst/>
          </a:prstGeom>
        </p:spPr>
      </p:pic>
      <p:sp>
        <p:nvSpPr>
          <p:cNvPr id="8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589520" y="996513"/>
            <a:ext cx="3865416" cy="47375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Main Form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에서 대여</a:t>
            </a: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반납 버튼 클릭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33753" y="4685130"/>
            <a:ext cx="4968239" cy="567306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반납 시에는 초기 값을 넣어 주는 방식으로 되어 있습니다</a:t>
            </a:r>
            <a:r>
              <a:rPr lang="en-US" altLang="ko-KR" sz="1400" dirty="0" smtClean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en-US" altLang="ko-KR" sz="14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09" y="4685130"/>
            <a:ext cx="5739909" cy="167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 : </a:t>
            </a:r>
            <a:r>
              <a:rPr lang="ko-KR" altLang="en-US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흐름도 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4766" y="3027600"/>
            <a:ext cx="1245326" cy="1219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 화면</a:t>
            </a:r>
            <a:endParaRPr lang="ko-KR" altLang="en-US" sz="1400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43352" y="3112649"/>
            <a:ext cx="1813350" cy="808900"/>
          </a:xfrm>
          <a:prstGeom prst="rect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manger </a:t>
            </a:r>
          </a:p>
          <a:p>
            <a:pPr algn="ctr"/>
            <a:r>
              <a:rPr lang="ko-KR" altLang="en-US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 </a:t>
            </a:r>
            <a:endParaRPr lang="en-US" altLang="ko-KR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80745" y="1432006"/>
            <a:ext cx="1341120" cy="808900"/>
          </a:xfrm>
          <a:prstGeom prst="rect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Main </a:t>
            </a:r>
            <a:r>
              <a:rPr lang="ko-KR" altLang="en-US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화면</a:t>
            </a:r>
            <a:endParaRPr lang="en-US" altLang="ko-KR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06083" y="3129275"/>
            <a:ext cx="1341120" cy="808900"/>
          </a:xfrm>
          <a:prstGeom prst="rect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도서 관리</a:t>
            </a:r>
            <a:endParaRPr lang="en-US" altLang="ko-KR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06083" y="4824125"/>
            <a:ext cx="1341120" cy="808900"/>
          </a:xfrm>
          <a:prstGeom prst="rect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관리</a:t>
            </a:r>
            <a:endParaRPr lang="en-US" altLang="ko-KR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8" name="꺾인 연결선 27"/>
          <p:cNvCxnSpPr/>
          <p:nvPr/>
        </p:nvCxnSpPr>
        <p:spPr>
          <a:xfrm rot="5400000">
            <a:off x="714982" y="3258942"/>
            <a:ext cx="3441279" cy="497987"/>
          </a:xfrm>
          <a:prstGeom prst="bentConnector3">
            <a:avLst>
              <a:gd name="adj1" fmla="val 14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186628" y="5228575"/>
            <a:ext cx="507329" cy="24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7583435" y="3980510"/>
            <a:ext cx="1341120" cy="808900"/>
          </a:xfrm>
          <a:prstGeom prst="rect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Mssql</a:t>
            </a:r>
            <a:endParaRPr lang="en-US" altLang="ko-KR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583435" y="2045680"/>
            <a:ext cx="1341120" cy="808900"/>
          </a:xfrm>
          <a:prstGeom prst="rect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Xml</a:t>
            </a:r>
            <a:endParaRPr lang="en-US" altLang="ko-KR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83435" y="3013095"/>
            <a:ext cx="1341120" cy="808900"/>
          </a:xfrm>
          <a:prstGeom prst="rect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Jason</a:t>
            </a:r>
            <a:endParaRPr lang="en-US" altLang="ko-KR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691452" y="2992740"/>
            <a:ext cx="1793966" cy="808900"/>
          </a:xfrm>
          <a:prstGeom prst="rect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r>
              <a:rPr lang="ko-KR" altLang="en-US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방식으로 데이터 관리</a:t>
            </a:r>
            <a:endParaRPr lang="en-US" altLang="ko-KR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824139" y="3645655"/>
            <a:ext cx="3622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56702" y="3560005"/>
            <a:ext cx="39035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45" idx="1"/>
          </p:cNvCxnSpPr>
          <p:nvPr/>
        </p:nvCxnSpPr>
        <p:spPr>
          <a:xfrm rot="10800000" flipV="1">
            <a:off x="7147061" y="2450130"/>
            <a:ext cx="436375" cy="19348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147060" y="4384960"/>
            <a:ext cx="43637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45" idx="3"/>
          </p:cNvCxnSpPr>
          <p:nvPr/>
        </p:nvCxnSpPr>
        <p:spPr>
          <a:xfrm>
            <a:off x="8924555" y="2450130"/>
            <a:ext cx="396341" cy="19348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8924555" y="4384960"/>
            <a:ext cx="39035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9314913" y="3439626"/>
            <a:ext cx="39035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581136" y="3559144"/>
            <a:ext cx="3622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2" idx="3"/>
          </p:cNvCxnSpPr>
          <p:nvPr/>
        </p:nvCxnSpPr>
        <p:spPr>
          <a:xfrm>
            <a:off x="4021865" y="1836456"/>
            <a:ext cx="559271" cy="339211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4" idx="3"/>
          </p:cNvCxnSpPr>
          <p:nvPr/>
        </p:nvCxnSpPr>
        <p:spPr>
          <a:xfrm>
            <a:off x="4047203" y="5228575"/>
            <a:ext cx="5460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7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26571" y="804237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 : </a:t>
            </a:r>
            <a:r>
              <a:rPr lang="ko-KR" altLang="en-US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실행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841" y="2361748"/>
            <a:ext cx="5431365" cy="30729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361748"/>
            <a:ext cx="5401566" cy="3072938"/>
          </a:xfrm>
          <a:prstGeom prst="rect">
            <a:avLst/>
          </a:prstGeom>
        </p:spPr>
      </p:pic>
      <p:sp>
        <p:nvSpPr>
          <p:cNvPr id="15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495491" y="1189733"/>
            <a:ext cx="3201016" cy="5442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프로그램 실행 결과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7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6571" y="804237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 : </a:t>
            </a:r>
            <a:r>
              <a:rPr lang="ko-KR" altLang="en-US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실행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34" y="2474173"/>
            <a:ext cx="5853248" cy="25465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158" y="2474173"/>
            <a:ext cx="4596493" cy="2997363"/>
          </a:xfrm>
          <a:prstGeom prst="rect">
            <a:avLst/>
          </a:prstGeom>
        </p:spPr>
      </p:pic>
      <p:sp>
        <p:nvSpPr>
          <p:cNvPr id="8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495491" y="1189733"/>
            <a:ext cx="3201016" cy="5442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프로그램 실행 결과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2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 : </a:t>
            </a:r>
            <a:r>
              <a:rPr lang="en-US" altLang="ko-KR" b="1" i="1" kern="0" dirty="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winform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079003" y="2960915"/>
            <a:ext cx="4411853" cy="82731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C#</a:t>
            </a:r>
          </a:p>
          <a:p>
            <a:pPr algn="ctr"/>
            <a:r>
              <a:rPr lang="ko-KR" alt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감사합니다</a:t>
            </a:r>
            <a:r>
              <a:rPr lang="en-US" altLang="ko-KR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25668" y="4204734"/>
            <a:ext cx="319863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dirty="0" smtClean="0">
                <a:solidFill>
                  <a:srgbClr val="FE6B0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통합 응용</a:t>
            </a:r>
            <a:r>
              <a:rPr lang="en-US" altLang="ko-KR" dirty="0" smtClean="0">
                <a:solidFill>
                  <a:srgbClr val="FE6B0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SW</a:t>
            </a:r>
            <a:r>
              <a:rPr lang="ko-KR" altLang="en-US" dirty="0" smtClean="0">
                <a:solidFill>
                  <a:srgbClr val="FE6B0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반 </a:t>
            </a:r>
            <a:r>
              <a:rPr lang="en-US" altLang="ko-KR" dirty="0" smtClean="0">
                <a:solidFill>
                  <a:srgbClr val="FE6B0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(java, C#)</a:t>
            </a:r>
          </a:p>
          <a:p>
            <a:pPr algn="r"/>
            <a:r>
              <a:rPr lang="ko-KR" altLang="en-US" sz="2000" dirty="0" smtClean="0">
                <a:solidFill>
                  <a:srgbClr val="FE6B0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김소현</a:t>
            </a:r>
            <a:r>
              <a:rPr lang="en-US" altLang="ko-KR" sz="2000" dirty="0" smtClean="0">
                <a:solidFill>
                  <a:srgbClr val="FE6B0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000" dirty="0" smtClean="0">
                <a:solidFill>
                  <a:srgbClr val="FE6B0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하이안</a:t>
            </a:r>
            <a:endParaRPr lang="en-US" altLang="ko-KR" sz="2000" b="1" dirty="0">
              <a:solidFill>
                <a:srgbClr val="FE6B08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6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2000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도서 </a:t>
            </a:r>
            <a:r>
              <a:rPr lang="ko-KR" altLang="en-US" sz="2000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관리 프로그램 </a:t>
            </a:r>
            <a:r>
              <a:rPr lang="en-US" altLang="ko-KR" sz="2000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sz="2000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 : </a:t>
            </a:r>
            <a:r>
              <a:rPr lang="ko-KR" altLang="en-US" sz="2000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목차 </a:t>
            </a:r>
            <a:endParaRPr lang="en-US" altLang="ko-KR" sz="800" kern="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570" y="699144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072860" y="5262078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59" name="Group 28"/>
          <p:cNvGrpSpPr>
            <a:grpSpLocks noChangeAspect="1"/>
          </p:cNvGrpSpPr>
          <p:nvPr/>
        </p:nvGrpSpPr>
        <p:grpSpPr bwMode="auto">
          <a:xfrm>
            <a:off x="2443091" y="4757406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6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Group 28"/>
          <p:cNvGrpSpPr>
            <a:grpSpLocks noChangeAspect="1"/>
          </p:cNvGrpSpPr>
          <p:nvPr/>
        </p:nvGrpSpPr>
        <p:grpSpPr bwMode="auto">
          <a:xfrm>
            <a:off x="4508443" y="4757406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2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5" name="직사각형 134"/>
          <p:cNvSpPr/>
          <p:nvPr/>
        </p:nvSpPr>
        <p:spPr>
          <a:xfrm>
            <a:off x="3976428" y="2215090"/>
            <a:ext cx="44693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기본구조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Winform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흐름도</a:t>
            </a:r>
            <a:endParaRPr lang="en-US" altLang="ko-KR" sz="2400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실행 화면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003664" y="5262078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43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829079" y="1363033"/>
            <a:ext cx="2279959" cy="5442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목차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9069016" y="5262078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326571" y="804237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도서 관리 프로그램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 : </a:t>
            </a:r>
            <a:r>
              <a:rPr lang="ko-KR" altLang="en-US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개발환경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409034" y="4152901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언어</a:t>
            </a:r>
            <a:r>
              <a:rPr lang="en-US" altLang="ko-KR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43928" y="4861085"/>
            <a:ext cx="2521142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C#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7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5134839" y="4152901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IDE </a:t>
            </a:r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툴</a:t>
            </a:r>
            <a:r>
              <a:rPr lang="en-US" altLang="ko-KR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536235" y="4784151"/>
            <a:ext cx="2521142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Visual Studio 2019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860644" y="4152901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 문헌</a:t>
            </a:r>
            <a:r>
              <a:rPr lang="en-US" altLang="ko-KR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7328542" y="4697286"/>
            <a:ext cx="2521142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윤인성의 </a:t>
            </a:r>
            <a:r>
              <a: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C# </a:t>
            </a: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프로그래밍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02" y="2518702"/>
            <a:ext cx="1453998" cy="145399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24" y="2790338"/>
            <a:ext cx="1457163" cy="910727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42" y="2324928"/>
            <a:ext cx="1255020" cy="1568775"/>
          </a:xfrm>
          <a:prstGeom prst="rect">
            <a:avLst/>
          </a:prstGeom>
        </p:spPr>
      </p:pic>
      <p:sp>
        <p:nvSpPr>
          <p:cNvPr id="5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597172" y="1241842"/>
            <a:ext cx="2279959" cy="5442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개발환경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1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도서 관리 프로그램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C# : </a:t>
            </a:r>
            <a:r>
              <a:rPr lang="ko-KR" altLang="en-US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일정 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6571" y="804237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1404" y="2333943"/>
            <a:ext cx="143973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4/16 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en-US" altLang="ko-KR" sz="15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17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</a:t>
            </a: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 </a:t>
            </a:r>
            <a:endParaRPr lang="en-US" altLang="ko-KR" sz="1500" dirty="0">
              <a:solidFill>
                <a:prstClr val="white">
                  <a:lumMod val="50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1405" y="3470584"/>
            <a:ext cx="185142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4/20 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en-US" altLang="ko-KR" sz="15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24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</a:t>
            </a: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화면 구현 </a:t>
            </a:r>
            <a:endParaRPr lang="en-US" altLang="ko-KR" sz="1500" dirty="0" smtClean="0">
              <a:solidFill>
                <a:prstClr val="white">
                  <a:lumMod val="50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데이터 베이스 설계 </a:t>
            </a:r>
            <a:endParaRPr lang="en-US" altLang="ko-KR" sz="1500" dirty="0">
              <a:solidFill>
                <a:prstClr val="white">
                  <a:lumMod val="50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39501"/>
              </p:ext>
            </p:extLst>
          </p:nvPr>
        </p:nvGraphicFramePr>
        <p:xfrm>
          <a:off x="6721927" y="1790430"/>
          <a:ext cx="4455885" cy="338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10000085" y="3601670"/>
            <a:ext cx="1105383" cy="291584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254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prstClr val="white"/>
                </a:solidFill>
              </a:rPr>
              <a:t>16        17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44750" y="2333943"/>
            <a:ext cx="136807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4/18 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en-US" altLang="ko-KR" sz="15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</a:t>
            </a: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화면 설계</a:t>
            </a:r>
            <a:r>
              <a:rPr lang="ko-KR" altLang="en-US" sz="1500" dirty="0" smtClean="0">
                <a:solidFill>
                  <a:prstClr val="white">
                    <a:lumMod val="7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1500" dirty="0">
              <a:solidFill>
                <a:prstClr val="white">
                  <a:lumMod val="7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44751" y="3482388"/>
            <a:ext cx="13680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4/25 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 </a:t>
            </a:r>
            <a:r>
              <a:rPr lang="en-US" altLang="ko-KR" sz="15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26</a:t>
            </a:r>
            <a:r>
              <a:rPr lang="ko-KR" altLang="en-US" sz="15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</a:t>
            </a:r>
            <a:endParaRPr lang="en-US" altLang="ko-KR" sz="1500" dirty="0">
              <a:solidFill>
                <a:prstClr val="white">
                  <a:lumMod val="7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>
                <a:solidFill>
                  <a:prstClr val="white">
                    <a:lumMod val="50000"/>
                  </a:prst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통합 테스트 </a:t>
            </a: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863499" y="4190293"/>
            <a:ext cx="1137136" cy="291584"/>
          </a:xfrm>
          <a:prstGeom prst="roundRect">
            <a:avLst>
              <a:gd name="adj" fmla="val 50000"/>
            </a:avLst>
          </a:prstGeom>
          <a:solidFill>
            <a:srgbClr val="2F77E6"/>
          </a:solidFill>
          <a:ln w="25400">
            <a:solidFill>
              <a:srgbClr val="2F77E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prstClr val="white"/>
                </a:solidFill>
              </a:rPr>
              <a:t>18           19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142207" y="4199689"/>
            <a:ext cx="2847218" cy="291584"/>
          </a:xfrm>
          <a:prstGeom prst="roundRect">
            <a:avLst>
              <a:gd name="adj" fmla="val 50000"/>
            </a:avLst>
          </a:prstGeom>
          <a:solidFill>
            <a:srgbClr val="E3EAFC"/>
          </a:solidFill>
          <a:ln w="25400">
            <a:solidFill>
              <a:srgbClr val="2F77E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srgbClr val="2F77E6"/>
                </a:solidFill>
              </a:rPr>
              <a:t>20          21             22            23           24</a:t>
            </a:r>
            <a:endParaRPr lang="ko-KR" altLang="en-US" sz="900" b="1" dirty="0">
              <a:solidFill>
                <a:srgbClr val="2F77E6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863499" y="4752071"/>
            <a:ext cx="1137136" cy="291584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25400">
            <a:solidFill>
              <a:srgbClr val="FF66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 smtClean="0">
                <a:solidFill>
                  <a:prstClr val="white"/>
                </a:solidFill>
              </a:rPr>
              <a:t>25             26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/>
          <p:cNvSpPr/>
          <p:nvPr/>
        </p:nvSpPr>
        <p:spPr>
          <a:xfrm>
            <a:off x="326571" y="719867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# : </a:t>
            </a:r>
            <a:r>
              <a:rPr lang="ko-KR" altLang="en-US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기본 구조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6614543" y="2974975"/>
            <a:ext cx="1245326" cy="1219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도서 관리</a:t>
            </a:r>
            <a:endParaRPr lang="en-US" altLang="ko-KR" sz="1400" dirty="0" smtClean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</a:t>
            </a:r>
            <a:endParaRPr lang="ko-KR" altLang="en-US" sz="1400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45467" y="1825024"/>
            <a:ext cx="1341120" cy="808900"/>
          </a:xfrm>
          <a:prstGeom prst="rect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도서 관리</a:t>
            </a:r>
            <a:endParaRPr lang="en-US" altLang="ko-KR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38885" y="4285282"/>
            <a:ext cx="1341120" cy="808900"/>
          </a:xfrm>
          <a:prstGeom prst="rect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</a:t>
            </a:r>
            <a:r>
              <a:rPr lang="ko-KR" altLang="en-US" dirty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관리</a:t>
            </a:r>
            <a:endParaRPr lang="en-US" altLang="ko-KR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67099" y="1395865"/>
            <a:ext cx="1341120" cy="808900"/>
          </a:xfrm>
          <a:prstGeom prst="rect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</a:t>
            </a:r>
            <a:endParaRPr lang="en-US" altLang="ko-KR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67099" y="3185974"/>
            <a:ext cx="1341120" cy="808900"/>
          </a:xfrm>
          <a:prstGeom prst="rect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수정</a:t>
            </a:r>
            <a:endParaRPr lang="en-US" altLang="ko-KR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97580" y="5052967"/>
            <a:ext cx="1341120" cy="808900"/>
          </a:xfrm>
          <a:prstGeom prst="rect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삭제</a:t>
            </a:r>
            <a:endParaRPr lang="en-US" altLang="ko-KR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44680" y="1727210"/>
            <a:ext cx="916004" cy="502264"/>
          </a:xfrm>
          <a:prstGeom prst="rect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대여</a:t>
            </a:r>
            <a:endParaRPr lang="en-US" altLang="ko-KR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01867" y="1712846"/>
            <a:ext cx="916004" cy="502264"/>
          </a:xfrm>
          <a:prstGeom prst="rect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반납</a:t>
            </a:r>
            <a:endParaRPr lang="en-US" altLang="ko-KR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482069" y="3180125"/>
            <a:ext cx="1341120" cy="808900"/>
          </a:xfrm>
          <a:prstGeom prst="rect">
            <a:avLst/>
          </a:prstGeom>
          <a:solidFill>
            <a:schemeClr val="bg1"/>
          </a:solidFill>
          <a:ln w="28575">
            <a:solidFill>
              <a:srgbClr val="E8F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도서 </a:t>
            </a:r>
            <a:r>
              <a:rPr lang="ko-KR" altLang="en-US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현황</a:t>
            </a:r>
            <a:endParaRPr lang="en-US" altLang="ko-KR" dirty="0" smtClean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2F77E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현황</a:t>
            </a:r>
            <a:endParaRPr lang="en-US" altLang="ko-KR" dirty="0">
              <a:solidFill>
                <a:srgbClr val="2F77E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8" name="직선 연결선 7"/>
          <p:cNvCxnSpPr>
            <a:stCxn id="27" idx="2"/>
            <a:endCxn id="2" idx="0"/>
          </p:cNvCxnSpPr>
          <p:nvPr/>
        </p:nvCxnSpPr>
        <p:spPr>
          <a:xfrm>
            <a:off x="6602682" y="2229474"/>
            <a:ext cx="634524" cy="7455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28" idx="2"/>
            <a:endCxn id="2" idx="0"/>
          </p:cNvCxnSpPr>
          <p:nvPr/>
        </p:nvCxnSpPr>
        <p:spPr>
          <a:xfrm flipH="1">
            <a:off x="7237206" y="2215110"/>
            <a:ext cx="622663" cy="7598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4" idx="3"/>
            <a:endCxn id="2" idx="2"/>
          </p:cNvCxnSpPr>
          <p:nvPr/>
        </p:nvCxnSpPr>
        <p:spPr>
          <a:xfrm>
            <a:off x="5086587" y="2229474"/>
            <a:ext cx="1527956" cy="13551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9" idx="3"/>
            <a:endCxn id="2" idx="2"/>
          </p:cNvCxnSpPr>
          <p:nvPr/>
        </p:nvCxnSpPr>
        <p:spPr>
          <a:xfrm flipV="1">
            <a:off x="5180005" y="3584575"/>
            <a:ext cx="1434538" cy="11051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4" idx="1"/>
          </p:cNvCxnSpPr>
          <p:nvPr/>
        </p:nvCxnSpPr>
        <p:spPr>
          <a:xfrm rot="10800000" flipV="1">
            <a:off x="3369795" y="2229474"/>
            <a:ext cx="408368" cy="2457838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endCxn id="19" idx="1"/>
          </p:cNvCxnSpPr>
          <p:nvPr/>
        </p:nvCxnSpPr>
        <p:spPr>
          <a:xfrm>
            <a:off x="3369794" y="4687312"/>
            <a:ext cx="469091" cy="24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20" idx="3"/>
          </p:cNvCxnSpPr>
          <p:nvPr/>
        </p:nvCxnSpPr>
        <p:spPr>
          <a:xfrm>
            <a:off x="2608219" y="1800315"/>
            <a:ext cx="738813" cy="17842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23" idx="3"/>
          </p:cNvCxnSpPr>
          <p:nvPr/>
        </p:nvCxnSpPr>
        <p:spPr>
          <a:xfrm>
            <a:off x="2608219" y="3590424"/>
            <a:ext cx="749715" cy="89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5" idx="3"/>
          </p:cNvCxnSpPr>
          <p:nvPr/>
        </p:nvCxnSpPr>
        <p:spPr>
          <a:xfrm flipV="1">
            <a:off x="2638700" y="3599349"/>
            <a:ext cx="719234" cy="18580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2" idx="6"/>
            <a:endCxn id="30" idx="1"/>
          </p:cNvCxnSpPr>
          <p:nvPr/>
        </p:nvCxnSpPr>
        <p:spPr>
          <a:xfrm>
            <a:off x="7859869" y="3584575"/>
            <a:ext cx="1622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326571" y="703036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C# : </a:t>
            </a:r>
            <a:r>
              <a:rPr lang="ko-KR" altLang="en-US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기능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20871" y="1946120"/>
            <a:ext cx="65502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도서를 대여 및 반납 할 수 있다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관리 할 도서를 등록 하고 추가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수정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삭제 할 수 있다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책 이름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 번호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출판사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페이지 등록 가능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사용자를 관리 하고 추가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수정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삭제 할 수 있다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사용자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ID,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이름 등록 가능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Log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기록을 남겨서 사용자의 사용 기록을 확인 할  수 있다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5.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등록된 도서의 현황을 확인 할 수 있다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전체 도서 수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사용자 수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대출 중인 도서 수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연체 중인 도서 수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6. XML, Json, Mssql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세가지 방식으로 데이터를 저장하고</a:t>
            </a:r>
            <a:endParaRPr lang="en-US" altLang="ko-KR" dirty="0" smtClean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</a:t>
            </a: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관리 할 수 있다</a:t>
            </a: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288751" y="1160236"/>
            <a:ext cx="3201016" cy="5442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프로그램의 기능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2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6570" y="636739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C# </a:t>
            </a:r>
            <a:r>
              <a:rPr lang="en-US" altLang="ko-KR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Winform  </a:t>
            </a:r>
            <a:r>
              <a:rPr lang="ko-KR" altLang="en-US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프로그램 디자인 만들기 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646199" y="997629"/>
            <a:ext cx="3201016" cy="5442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도서관 관리 모드 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449" y="1745897"/>
            <a:ext cx="7843157" cy="44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6570" y="636739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C# </a:t>
            </a:r>
            <a:r>
              <a:rPr lang="en-US" altLang="ko-KR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Winform  </a:t>
            </a:r>
            <a:r>
              <a:rPr lang="ko-KR" altLang="en-US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프로그램 디자인 만들기 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646199" y="997629"/>
            <a:ext cx="3201016" cy="5442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모드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77" y="2016714"/>
            <a:ext cx="87630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26570" y="636739"/>
            <a:ext cx="11538857" cy="5886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6571" y="245836"/>
            <a:ext cx="11538857" cy="457200"/>
          </a:xfrm>
          <a:prstGeom prst="rect">
            <a:avLst/>
          </a:prstGeom>
          <a:solidFill>
            <a:srgbClr val="2F77E6"/>
          </a:solidFill>
          <a:ln>
            <a:noFill/>
          </a:ln>
          <a:effectLst>
            <a:outerShdw blurRad="165100" dist="50800" dir="5400000" algn="ctr" rotWithShape="0">
              <a:schemeClr val="tx1"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도서 관리 프로그램 </a:t>
            </a:r>
            <a:r>
              <a:rPr lang="en-US" altLang="ko-KR" b="1" i="1" kern="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C# </a:t>
            </a:r>
            <a:r>
              <a:rPr lang="en-US" altLang="ko-KR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Winform  </a:t>
            </a:r>
            <a:r>
              <a:rPr lang="ko-KR" altLang="en-US" b="1" i="1" kern="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프로그램 디자인 만들기 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19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495490" y="1015562"/>
            <a:ext cx="3201016" cy="5442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rgbClr val="2F7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사용자 관리 모드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48" y="2183810"/>
            <a:ext cx="54483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_ac ExtraBold"/>
        <a:ea typeface="나눔스퀘어_ac ExtraBold"/>
        <a:cs typeface=""/>
      </a:majorFont>
      <a:minorFont>
        <a:latin typeface="나눔스퀘어_ac Bold"/>
        <a:ea typeface="나눔스퀘어_ac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596</Words>
  <Application>Microsoft Office PowerPoint</Application>
  <PresentationFormat>와이드스크린</PresentationFormat>
  <Paragraphs>146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나눔스퀘어_ac ExtraBold</vt:lpstr>
      <vt:lpstr>맑은 고딕</vt:lpstr>
      <vt:lpstr>나눔스퀘어_ac Bold</vt:lpstr>
      <vt:lpstr>Wingdings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KB</cp:lastModifiedBy>
  <cp:revision>37</cp:revision>
  <dcterms:created xsi:type="dcterms:W3CDTF">2021-02-22T06:49:21Z</dcterms:created>
  <dcterms:modified xsi:type="dcterms:W3CDTF">2021-05-07T01:15:27Z</dcterms:modified>
</cp:coreProperties>
</file>