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5" r:id="rId5"/>
    <p:sldId id="278" r:id="rId6"/>
    <p:sldId id="259" r:id="rId7"/>
    <p:sldId id="270" r:id="rId8"/>
    <p:sldId id="268" r:id="rId9"/>
    <p:sldId id="269" r:id="rId10"/>
    <p:sldId id="273" r:id="rId11"/>
    <p:sldId id="271" r:id="rId12"/>
    <p:sldId id="272" r:id="rId13"/>
    <p:sldId id="260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0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4040"/>
    <a:srgbClr val="5B6176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792" y="-102"/>
      </p:cViewPr>
      <p:guideLst>
        <p:guide orient="horz" pos="215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9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5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6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다리꼴 1"/>
          <p:cNvSpPr/>
          <p:nvPr/>
        </p:nvSpPr>
        <p:spPr>
          <a:xfrm>
            <a:off x="2352675" y="4551671"/>
            <a:ext cx="7515225" cy="589472"/>
          </a:xfrm>
          <a:prstGeom prst="trapezoid">
            <a:avLst>
              <a:gd name="adj" fmla="val 183067"/>
            </a:avLst>
          </a:prstGeom>
          <a:gradFill flip="none" rotWithShape="1">
            <a:gsLst>
              <a:gs pos="0">
                <a:schemeClr val="tx1">
                  <a:alpha val="1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21364" y="4551671"/>
            <a:ext cx="5400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59919" y="1939066"/>
            <a:ext cx="4074432" cy="3056618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4064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로또</a:t>
            </a:r>
            <a:r>
              <a:rPr lang="ko-KR" altLang="en-US" sz="2800" b="1" i="1" kern="0" dirty="0" smtClean="0">
                <a:solidFill>
                  <a:srgbClr val="5B6176"/>
                </a:solidFill>
              </a:rPr>
              <a:t> 번호 </a:t>
            </a:r>
            <a:r>
              <a:rPr lang="ko-KR" altLang="en-US" sz="2800" b="1" i="1" kern="0" dirty="0" err="1" smtClean="0">
                <a:solidFill>
                  <a:srgbClr val="5B6176"/>
                </a:solidFill>
              </a:rPr>
              <a:t>추첨기</a:t>
            </a:r>
            <a:r>
              <a:rPr lang="en-US" altLang="ko-KR" sz="2800" b="1" i="1" kern="0" dirty="0" smtClean="0">
                <a:solidFill>
                  <a:srgbClr val="5B6176"/>
                </a:solidFill>
              </a:rPr>
              <a:t> </a:t>
            </a:r>
            <a:endParaRPr lang="en-US" altLang="ko-KR" sz="2800" b="1" i="1" kern="0" dirty="0">
              <a:solidFill>
                <a:srgbClr val="5B61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i="1" kern="0" dirty="0" smtClean="0">
                <a:solidFill>
                  <a:srgbClr val="5B6176"/>
                </a:solidFill>
              </a:rPr>
              <a:t>혹시 아나요 내가 될지</a:t>
            </a:r>
            <a:endParaRPr lang="en-US" altLang="ko-KR" sz="1600" i="1" kern="0" dirty="0">
              <a:solidFill>
                <a:srgbClr val="5B617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59918" y="1547180"/>
            <a:ext cx="4074433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 smtClean="0">
                <a:solidFill>
                  <a:srgbClr val="5B6176"/>
                </a:solidFill>
              </a:rPr>
              <a:t>통합 응용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SW 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개발자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(C#, JAVA)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과정 </a:t>
            </a:r>
            <a:r>
              <a:rPr lang="en-US" altLang="ko-KR" sz="1200" b="1" kern="0" dirty="0" smtClean="0">
                <a:solidFill>
                  <a:srgbClr val="5B6176"/>
                </a:solidFill>
              </a:rPr>
              <a:t>-</a:t>
            </a:r>
            <a:r>
              <a:rPr lang="ko-KR" altLang="en-US" sz="1200" b="1" kern="0" dirty="0" smtClean="0">
                <a:solidFill>
                  <a:srgbClr val="5B6176"/>
                </a:solidFill>
              </a:rPr>
              <a:t> 양 화 영</a:t>
            </a:r>
            <a:endParaRPr lang="en-US" altLang="ko-KR" sz="1200" b="1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23210" y="117212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632789" y="1172126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942368" y="1172125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3" y="1523463"/>
            <a:ext cx="6494133" cy="4224996"/>
          </a:xfrm>
          <a:prstGeom prst="rect">
            <a:avLst/>
          </a:prstGeom>
        </p:spPr>
      </p:pic>
      <p:cxnSp>
        <p:nvCxnSpPr>
          <p:cNvPr id="17" name="직선 연결선 16"/>
          <p:cNvCxnSpPr>
            <a:stCxn id="3" idx="3"/>
            <a:endCxn id="4" idx="1"/>
          </p:cNvCxnSpPr>
          <p:nvPr/>
        </p:nvCxnSpPr>
        <p:spPr>
          <a:xfrm flipV="1">
            <a:off x="1380867" y="4875998"/>
            <a:ext cx="6573435" cy="4940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51" idx="3"/>
            <a:endCxn id="13" idx="1"/>
          </p:cNvCxnSpPr>
          <p:nvPr/>
        </p:nvCxnSpPr>
        <p:spPr>
          <a:xfrm flipV="1">
            <a:off x="6923314" y="3212830"/>
            <a:ext cx="1030988" cy="38713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464424" y="2927616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9371" y="5242599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3891474"/>
            <a:ext cx="3548696" cy="19690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302" y="2825691"/>
            <a:ext cx="3548696" cy="7742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1" y="2065060"/>
            <a:ext cx="3548037" cy="462027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84168" y="1722031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3"/>
            <a:endCxn id="16" idx="1"/>
          </p:cNvCxnSpPr>
          <p:nvPr/>
        </p:nvCxnSpPr>
        <p:spPr>
          <a:xfrm>
            <a:off x="7165664" y="1849441"/>
            <a:ext cx="789297" cy="44663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0" y="1545488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327187" y="5110664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5" idx="1"/>
          </p:cNvCxnSpPr>
          <p:nvPr/>
        </p:nvCxnSpPr>
        <p:spPr>
          <a:xfrm flipV="1">
            <a:off x="4917782" y="4153028"/>
            <a:ext cx="3030741" cy="123387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3"/>
            <a:endCxn id="4" idx="1"/>
          </p:cNvCxnSpPr>
          <p:nvPr/>
        </p:nvCxnSpPr>
        <p:spPr>
          <a:xfrm>
            <a:off x="7156528" y="5433592"/>
            <a:ext cx="791995" cy="21786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591854" y="5211736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5335129"/>
            <a:ext cx="3546790" cy="632653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2" y="1545488"/>
            <a:ext cx="3546791" cy="1442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23" y="3255085"/>
            <a:ext cx="3546790" cy="1795886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541264" y="2204819"/>
            <a:ext cx="1974797" cy="290584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stCxn id="28" idx="3"/>
            <a:endCxn id="13" idx="1"/>
          </p:cNvCxnSpPr>
          <p:nvPr/>
        </p:nvCxnSpPr>
        <p:spPr>
          <a:xfrm flipV="1">
            <a:off x="6516061" y="2266917"/>
            <a:ext cx="1432461" cy="139082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0655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코드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6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050561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13" idx="1"/>
          </p:cNvCxnSpPr>
          <p:nvPr/>
        </p:nvCxnSpPr>
        <p:spPr>
          <a:xfrm>
            <a:off x="3826649" y="1933529"/>
            <a:ext cx="4144839" cy="414345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454589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17" idx="1"/>
          </p:cNvCxnSpPr>
          <p:nvPr/>
        </p:nvCxnSpPr>
        <p:spPr>
          <a:xfrm>
            <a:off x="6930999" y="5228985"/>
            <a:ext cx="1040489" cy="368067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5257230"/>
            <a:ext cx="3539194" cy="67964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4196" y="1044248"/>
            <a:ext cx="339372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코드가 긴 관계로 주요 코드만 첨부하였습니다</a:t>
            </a:r>
            <a:r>
              <a:rPr lang="en-US" altLang="ko-KR" sz="1100" dirty="0" smtClean="0">
                <a:solidFill>
                  <a:srgbClr val="5B6176"/>
                </a:solidFill>
              </a:rPr>
              <a:t>.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1382813"/>
            <a:ext cx="3539194" cy="19301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88" y="3583002"/>
            <a:ext cx="3539194" cy="1430581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984125" y="1997849"/>
            <a:ext cx="6069818" cy="318528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7" idx="3"/>
            <a:endCxn id="23" idx="1"/>
          </p:cNvCxnSpPr>
          <p:nvPr/>
        </p:nvCxnSpPr>
        <p:spPr>
          <a:xfrm>
            <a:off x="7053943" y="3590490"/>
            <a:ext cx="917545" cy="70780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3" y="1205646"/>
            <a:ext cx="12709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시작 </a:t>
            </a:r>
            <a:r>
              <a:rPr lang="en-US" altLang="ko-KR" sz="1400" b="1" dirty="0" smtClean="0">
                <a:solidFill>
                  <a:srgbClr val="5B6176"/>
                </a:solidFill>
              </a:rPr>
              <a:t>&amp; 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7" y="2026508"/>
            <a:ext cx="4516601" cy="2922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1989659"/>
            <a:ext cx="4789464" cy="300678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6577532" y="4472108"/>
            <a:ext cx="717308" cy="60703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097896" y="3065929"/>
            <a:ext cx="1612656" cy="82987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1553" y="3096666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6" y="2336647"/>
            <a:ext cx="3225725" cy="2232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60" y="2336646"/>
            <a:ext cx="3097790" cy="2231531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823353" y="4223244"/>
            <a:ext cx="714265" cy="305463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4011065" y="3340264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85435" y="2697021"/>
            <a:ext cx="1045026" cy="152334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764" y="2340487"/>
            <a:ext cx="3098441" cy="2232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813381" y="3340265"/>
            <a:ext cx="553251" cy="487203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26144" y="4248556"/>
            <a:ext cx="357957" cy="296569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12" y="1360081"/>
            <a:ext cx="3306980" cy="1935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01" y="1326334"/>
            <a:ext cx="3048001" cy="19530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0" y="3864547"/>
            <a:ext cx="3210358" cy="20461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50" y="3900156"/>
            <a:ext cx="3187284" cy="20105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755" y="3923627"/>
            <a:ext cx="3211927" cy="1987038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8073070" y="1384904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721911" y="2003161"/>
            <a:ext cx="783771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767100">
            <a:off x="5168426" y="2953911"/>
            <a:ext cx="1722705" cy="599354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4022459" y="4636360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794039" y="4668292"/>
            <a:ext cx="391885" cy="438626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32567" y="2145965"/>
            <a:ext cx="137301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10086" y="5629265"/>
            <a:ext cx="491779" cy="31374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26542" y="4183386"/>
            <a:ext cx="2957599" cy="1525851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089171" y="5621581"/>
            <a:ext cx="351899" cy="2814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738887" y="4739144"/>
            <a:ext cx="1971665" cy="735548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</a:t>
            </a:r>
            <a:r>
              <a:rPr lang="ko-KR" altLang="en-US" sz="2000" b="1" i="1" kern="0" smtClean="0">
                <a:solidFill>
                  <a:srgbClr val="5B6176"/>
                </a:solidFill>
              </a:rPr>
              <a:t>실행 흐름도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3794" y="1205646"/>
            <a:ext cx="8732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종</a:t>
            </a:r>
            <a:r>
              <a:rPr lang="ko-KR" altLang="en-US" sz="1400" b="1" dirty="0">
                <a:solidFill>
                  <a:srgbClr val="5B6176"/>
                </a:solidFill>
              </a:rPr>
              <a:t>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81" y="2460138"/>
            <a:ext cx="3436347" cy="2182982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1365180" y="2476932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336227" y="3238629"/>
            <a:ext cx="911777" cy="7565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8" y="2477556"/>
            <a:ext cx="3087365" cy="21829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39" y="2435035"/>
            <a:ext cx="3339548" cy="2233188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333260" y="2469247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8135" y="2488920"/>
            <a:ext cx="187302" cy="186705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757491" y="3223999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642198" y="3201080"/>
            <a:ext cx="471379" cy="378252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 고찰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292010"/>
              </p:ext>
            </p:extLst>
          </p:nvPr>
        </p:nvGraphicFramePr>
        <p:xfrm>
          <a:off x="4849239" y="2233153"/>
          <a:ext cx="6486026" cy="29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670"/>
                <a:gridCol w="4632356"/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항목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패턴 코드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패턴에 대해 조금 더 구체적인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코드를 구현하지 못한 것이 아쉽습니다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엑셀이 연동된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까지의 연결이 매끄럽지 않아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초반 사용에 불편함이 있어 보입니다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엑셀 파일을 매번 수정해야 되는 번거로움이 있어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부분에 대한 해결이 필요합니다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2457662"/>
            <a:ext cx="3819693" cy="24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Thank you!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3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36" name="직사각형 3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440932" y="2623674"/>
            <a:ext cx="7306962" cy="1540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200" b="1" i="1" dirty="0" smtClean="0">
                <a:solidFill>
                  <a:srgbClr val="5B6176"/>
                </a:solidFill>
              </a:rPr>
              <a:t>감사합니다</a:t>
            </a:r>
            <a:r>
              <a:rPr lang="en-US" altLang="ko-KR" sz="7200" b="1" i="1" dirty="0" smtClean="0">
                <a:solidFill>
                  <a:srgbClr val="5B6176"/>
                </a:solidFill>
              </a:rPr>
              <a:t>.</a:t>
            </a:r>
            <a:endParaRPr lang="ko-KR" altLang="en-US" sz="6000" i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3522" y="98285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smtClean="0">
                <a:solidFill>
                  <a:srgbClr val="5B6176"/>
                </a:solidFill>
              </a:rPr>
              <a:t>CONTENTS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137" idx="3"/>
          </p:cNvCxnSpPr>
          <p:nvPr/>
        </p:nvCxnSpPr>
        <p:spPr>
          <a:xfrm>
            <a:off x="2819000" y="251691"/>
            <a:ext cx="8951680" cy="1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470614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1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785694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2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1175000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2032209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20168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5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2260106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722780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7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2454400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595532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9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2602236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548530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2691434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2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548530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3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2691434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595532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2602236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722780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2454400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2260106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20168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2032207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1175000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2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785694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470614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1045135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25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226483" y="515405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1.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프로그램의 기본 구조</a:t>
            </a:r>
            <a:endParaRPr lang="en-US" altLang="ko-KR" sz="1400" dirty="0" smtClean="0">
              <a:solidFill>
                <a:srgbClr val="5B617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144899" y="4726572"/>
            <a:ext cx="1236560" cy="248488"/>
            <a:chOff x="9764887" y="2269703"/>
            <a:chExt cx="210942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9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7258267" y="181651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7573347" y="181651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1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6962653" y="186351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2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7819862" y="186351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3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6707821" y="199076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8047759" y="199076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6510433" y="218815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6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8242053" y="218815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7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6383185" y="244298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8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8389889" y="244298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9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6336183" y="273859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8479087" y="273859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1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6336183" y="305368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8479087" y="305368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3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6383185" y="330019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4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8389889" y="330019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6510433" y="352809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6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8242053" y="352809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8047759" y="372238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8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6707821" y="372238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7819860" y="387022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0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6962653" y="387022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7573347" y="395941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7258267" y="395941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832788" y="242663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75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3095753" y="5177458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2. </a:t>
            </a:r>
            <a:r>
              <a:rPr lang="ko-KR" altLang="en-US" sz="140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1400" dirty="0" smtClean="0">
                <a:solidFill>
                  <a:srgbClr val="5B6176"/>
                </a:solidFill>
              </a:rPr>
              <a:t>, </a:t>
            </a:r>
            <a:r>
              <a:rPr lang="ko-KR" altLang="en-US" sz="1400" dirty="0" smtClean="0">
                <a:solidFill>
                  <a:srgbClr val="5B6176"/>
                </a:solidFill>
              </a:rPr>
              <a:t>패턴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4022407" y="4749971"/>
            <a:ext cx="1236560" cy="248488"/>
            <a:chOff x="9764887" y="2269703"/>
            <a:chExt cx="2109424" cy="423891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8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4370228" y="1839313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9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4685308" y="1839313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0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4074614" y="1886315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1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4931823" y="1886315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2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3819782" y="2013563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3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5159720" y="2013563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4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3622394" y="2210951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5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5354014" y="2210951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6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3495146" y="2465784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7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5501850" y="2465784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8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3448144" y="2761396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9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5591048" y="2761396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0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3448144" y="3076478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1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5591048" y="3076478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2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3495146" y="3322992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3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5501850" y="3322992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4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3622394" y="3550889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5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5354014" y="3550889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6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5159720" y="3745183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7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3819782" y="3745184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8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4931821" y="3893019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99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4074614" y="3893020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0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4685308" y="3982217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1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4370228" y="3982217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3944749" y="2449428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5B6176"/>
                </a:solidFill>
              </a:rPr>
              <a:t>50</a:t>
            </a:r>
            <a:r>
              <a:rPr lang="en-US" altLang="ko-KR" dirty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5959548" y="520166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3. </a:t>
            </a:r>
            <a:r>
              <a:rPr lang="en-US" altLang="ko-KR" sz="1400" dirty="0" err="1" smtClean="0">
                <a:solidFill>
                  <a:srgbClr val="5B6176"/>
                </a:solidFill>
              </a:rPr>
              <a:t>Winform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886202" y="4774175"/>
            <a:ext cx="1236560" cy="248488"/>
            <a:chOff x="9764887" y="2269703"/>
            <a:chExt cx="2109424" cy="423891"/>
          </a:xfrm>
        </p:grpSpPr>
        <p:sp>
          <p:nvSpPr>
            <p:cNvPr id="105" name="모서리가 둥근 직사각형 104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07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10181612" y="1815775"/>
            <a:ext cx="270051" cy="286395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8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10496692" y="1815775"/>
            <a:ext cx="270052" cy="286395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9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9885998" y="1862777"/>
            <a:ext cx="319150" cy="328590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0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10743207" y="1862777"/>
            <a:ext cx="319150" cy="328590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1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9631166" y="1990025"/>
            <a:ext cx="346085" cy="349179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2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10971104" y="1990025"/>
            <a:ext cx="346085" cy="349179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3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9433778" y="2187413"/>
            <a:ext cx="349179" cy="346085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4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11165398" y="2187413"/>
            <a:ext cx="349178" cy="346085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5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9306530" y="2442246"/>
            <a:ext cx="328590" cy="31915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6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11313234" y="2442246"/>
            <a:ext cx="328590" cy="31915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7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9259528" y="2737858"/>
            <a:ext cx="286395" cy="27005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8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11402432" y="2737858"/>
            <a:ext cx="286395" cy="27005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19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9259528" y="3052940"/>
            <a:ext cx="286395" cy="27005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0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11402432" y="3052940"/>
            <a:ext cx="286395" cy="27005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1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9306530" y="3299454"/>
            <a:ext cx="328590" cy="31915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2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11313234" y="3299454"/>
            <a:ext cx="328590" cy="31915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3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9433778" y="3527351"/>
            <a:ext cx="349179" cy="346085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4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11165398" y="3527351"/>
            <a:ext cx="349178" cy="346085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5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10971104" y="3721645"/>
            <a:ext cx="346085" cy="349178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6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9631166" y="3721646"/>
            <a:ext cx="346085" cy="349179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7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10743205" y="3869481"/>
            <a:ext cx="319150" cy="328590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8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9885998" y="3869482"/>
            <a:ext cx="319150" cy="328590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9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10496692" y="3958679"/>
            <a:ext cx="270052" cy="286395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0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10181612" y="3958679"/>
            <a:ext cx="270051" cy="286395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756133" y="2425890"/>
            <a:ext cx="150558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 smtClean="0">
                <a:solidFill>
                  <a:srgbClr val="5B6176"/>
                </a:solidFill>
              </a:rPr>
              <a:t>100</a:t>
            </a:r>
            <a:r>
              <a:rPr lang="en-US" altLang="ko-KR" dirty="0" smtClean="0">
                <a:solidFill>
                  <a:srgbClr val="5B6176"/>
                </a:solidFill>
              </a:rPr>
              <a:t>%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882893" y="5200922"/>
            <a:ext cx="30898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B6176"/>
                </a:solidFill>
              </a:rPr>
              <a:t>4. </a:t>
            </a:r>
            <a:r>
              <a:rPr lang="ko-KR" altLang="en-US" sz="1400" dirty="0" smtClean="0">
                <a:solidFill>
                  <a:srgbClr val="5B6176"/>
                </a:solidFill>
              </a:rPr>
              <a:t>프로그램 실행 흐름도</a:t>
            </a:r>
            <a:r>
              <a:rPr lang="ko-KR" altLang="en-US" sz="1000" dirty="0" smtClean="0">
                <a:solidFill>
                  <a:srgbClr val="5B6176"/>
                </a:solidFill>
              </a:rPr>
              <a:t> </a:t>
            </a:r>
            <a:endParaRPr lang="ko-KR" altLang="en-US" sz="1000" dirty="0">
              <a:solidFill>
                <a:srgbClr val="5B6176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9809547" y="4773435"/>
            <a:ext cx="1236560" cy="248488"/>
            <a:chOff x="9764887" y="2269703"/>
            <a:chExt cx="2109424" cy="423891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37" name="직사각형 136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8" name="타원 137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7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72457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개발 환경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16" name="직사각형 15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6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1397000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940600" y="1662893"/>
            <a:ext cx="3300400" cy="3706045"/>
            <a:chOff x="1105700" y="1377555"/>
            <a:chExt cx="3300400" cy="3706045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3942895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직사각형 112"/>
          <p:cNvSpPr/>
          <p:nvPr/>
        </p:nvSpPr>
        <p:spPr>
          <a:xfrm>
            <a:off x="880511" y="1607440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96999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개발 언어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C#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059402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03002" y="1662893"/>
            <a:ext cx="3300400" cy="3706045"/>
            <a:chOff x="1105700" y="1377555"/>
            <a:chExt cx="3300400" cy="3706045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직사각형 120"/>
          <p:cNvSpPr/>
          <p:nvPr/>
        </p:nvSpPr>
        <p:spPr>
          <a:xfrm>
            <a:off x="4542913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59401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5B6176"/>
                </a:solidFill>
              </a:rPr>
              <a:t>IDE</a:t>
            </a:r>
            <a:r>
              <a:rPr lang="ko-KR" altLang="en-US" sz="1400" b="1" dirty="0" smtClean="0">
                <a:solidFill>
                  <a:srgbClr val="5B6176"/>
                </a:solidFill>
              </a:rPr>
              <a:t>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5B6176"/>
                </a:solidFill>
              </a:rPr>
              <a:t>Visual Studio 2019</a:t>
            </a:r>
            <a:endParaRPr lang="en-US" altLang="ko-KR" sz="1200" dirty="0">
              <a:solidFill>
                <a:srgbClr val="5B6176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8721804" y="2164938"/>
            <a:ext cx="2387600" cy="2692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8265404" y="1662893"/>
            <a:ext cx="3300400" cy="3706045"/>
            <a:chOff x="1105700" y="1377555"/>
            <a:chExt cx="3300400" cy="3706045"/>
          </a:xfrm>
        </p:grpSpPr>
        <p:cxnSp>
          <p:nvCxnSpPr>
            <p:cNvPr id="125" name="직선 연결선 124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/>
          <p:cNvSpPr/>
          <p:nvPr/>
        </p:nvSpPr>
        <p:spPr>
          <a:xfrm>
            <a:off x="8205315" y="1607440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21803" y="5001489"/>
            <a:ext cx="23876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참고 자료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rgbClr val="5B6176"/>
                </a:solidFill>
              </a:rPr>
              <a:t>윤인성 </a:t>
            </a:r>
            <a:r>
              <a:rPr lang="en-US" altLang="ko-KR" sz="1200" dirty="0" smtClean="0">
                <a:solidFill>
                  <a:srgbClr val="5B6176"/>
                </a:solidFill>
              </a:rPr>
              <a:t>-</a:t>
            </a:r>
            <a:r>
              <a:rPr lang="ko-KR" altLang="en-US" sz="1200" dirty="0" smtClean="0">
                <a:solidFill>
                  <a:srgbClr val="5B6176"/>
                </a:solidFill>
              </a:rPr>
              <a:t> </a:t>
            </a:r>
            <a:r>
              <a:rPr lang="en-US" altLang="ko-KR" sz="1200" dirty="0" smtClean="0">
                <a:solidFill>
                  <a:srgbClr val="5B6176"/>
                </a:solidFill>
              </a:rPr>
              <a:t>C# </a:t>
            </a:r>
            <a:r>
              <a:rPr lang="ko-KR" altLang="en-US" sz="1200" dirty="0" smtClean="0">
                <a:solidFill>
                  <a:srgbClr val="5B6176"/>
                </a:solidFill>
              </a:rPr>
              <a:t>프로그래밍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72" y="2478430"/>
            <a:ext cx="2433458" cy="19011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32" y="2592052"/>
            <a:ext cx="1672334" cy="1838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776" y="2306355"/>
            <a:ext cx="1927654" cy="24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1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프로그램의 기본 구조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22409" y="2346598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" name="타원 1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메인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10424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3" name="타원 22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추첨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494792" y="2346599"/>
            <a:ext cx="1167973" cy="1167973"/>
            <a:chOff x="5510426" y="2829138"/>
            <a:chExt cx="1167973" cy="1167973"/>
          </a:xfrm>
          <a:solidFill>
            <a:srgbClr val="5B6176"/>
          </a:solidFill>
        </p:grpSpPr>
        <p:sp>
          <p:nvSpPr>
            <p:cNvPr id="26" name="타원 25"/>
            <p:cNvSpPr/>
            <p:nvPr/>
          </p:nvSpPr>
          <p:spPr>
            <a:xfrm>
              <a:off x="5510426" y="2829138"/>
              <a:ext cx="1167973" cy="11679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7894" y="3228459"/>
              <a:ext cx="7530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조회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2690382" y="2930586"/>
            <a:ext cx="2820042" cy="1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  <a:endCxn id="2" idx="4"/>
          </p:cNvCxnSpPr>
          <p:nvPr/>
        </p:nvCxnSpPr>
        <p:spPr>
          <a:xfrm flipV="1">
            <a:off x="1444296" y="3514571"/>
            <a:ext cx="662100" cy="424701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" idx="4"/>
            <a:endCxn id="42" idx="0"/>
          </p:cNvCxnSpPr>
          <p:nvPr/>
        </p:nvCxnSpPr>
        <p:spPr>
          <a:xfrm>
            <a:off x="2106396" y="3514571"/>
            <a:ext cx="682341" cy="424700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3" idx="4"/>
            <a:endCxn id="51" idx="0"/>
          </p:cNvCxnSpPr>
          <p:nvPr/>
        </p:nvCxnSpPr>
        <p:spPr>
          <a:xfrm flipH="1">
            <a:off x="5440725" y="3514572"/>
            <a:ext cx="653686" cy="409035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3" idx="4"/>
            <a:endCxn id="54" idx="0"/>
          </p:cNvCxnSpPr>
          <p:nvPr/>
        </p:nvCxnSpPr>
        <p:spPr>
          <a:xfrm>
            <a:off x="6094411" y="3514572"/>
            <a:ext cx="692454" cy="40903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6" idx="4"/>
            <a:endCxn id="61" idx="0"/>
          </p:cNvCxnSpPr>
          <p:nvPr/>
        </p:nvCxnSpPr>
        <p:spPr>
          <a:xfrm flipH="1">
            <a:off x="9405914" y="3514572"/>
            <a:ext cx="672865" cy="404284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6" idx="4"/>
            <a:endCxn id="86" idx="0"/>
          </p:cNvCxnSpPr>
          <p:nvPr/>
        </p:nvCxnSpPr>
        <p:spPr>
          <a:xfrm>
            <a:off x="10078779" y="3514572"/>
            <a:ext cx="672869" cy="408218"/>
          </a:xfrm>
          <a:prstGeom prst="line">
            <a:avLst/>
          </a:prstGeom>
          <a:ln w="1905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3" idx="6"/>
            <a:endCxn id="26" idx="2"/>
          </p:cNvCxnSpPr>
          <p:nvPr/>
        </p:nvCxnSpPr>
        <p:spPr>
          <a:xfrm>
            <a:off x="6678397" y="2930586"/>
            <a:ext cx="2816395" cy="0"/>
          </a:xfrm>
          <a:prstGeom prst="line">
            <a:avLst/>
          </a:prstGeom>
          <a:ln w="254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883581" y="3918856"/>
            <a:ext cx="2390399" cy="734734"/>
            <a:chOff x="8963029" y="4389959"/>
            <a:chExt cx="2424880" cy="737888"/>
          </a:xfrm>
        </p:grpSpPr>
        <p:grpSp>
          <p:nvGrpSpPr>
            <p:cNvPr id="60" name="그룹 59"/>
            <p:cNvGrpSpPr/>
            <p:nvPr/>
          </p:nvGrpSpPr>
          <p:grpSpPr>
            <a:xfrm>
              <a:off x="8963029" y="4389959"/>
              <a:ext cx="1059734" cy="733937"/>
              <a:chOff x="1768299" y="4333793"/>
              <a:chExt cx="1059734" cy="733937"/>
            </a:xfrm>
            <a:solidFill>
              <a:srgbClr val="5B6176"/>
            </a:solidFill>
          </p:grpSpPr>
          <p:sp>
            <p:nvSpPr>
              <p:cNvPr id="61" name="직사각형 60"/>
              <p:cNvSpPr/>
              <p:nvPr/>
            </p:nvSpPr>
            <p:spPr>
              <a:xfrm>
                <a:off x="1768299" y="4333793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768301" y="4487297"/>
                <a:ext cx="1059732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엑셀 파일</a:t>
                </a:r>
                <a:endParaRPr lang="en-US" altLang="ko-KR" sz="11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0328175" y="4393910"/>
              <a:ext cx="1059734" cy="733937"/>
              <a:chOff x="1768298" y="4333790"/>
              <a:chExt cx="1059734" cy="733937"/>
            </a:xfrm>
            <a:solidFill>
              <a:srgbClr val="5B6176"/>
            </a:solidFill>
          </p:grpSpPr>
          <p:sp>
            <p:nvSpPr>
              <p:cNvPr id="86" name="직사각형 85"/>
              <p:cNvSpPr/>
              <p:nvPr/>
            </p:nvSpPr>
            <p:spPr>
              <a:xfrm>
                <a:off x="1768298" y="4333790"/>
                <a:ext cx="1059734" cy="7339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768301" y="4567981"/>
                <a:ext cx="983557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921128" y="3939271"/>
            <a:ext cx="2390400" cy="729984"/>
            <a:chOff x="941810" y="4333794"/>
            <a:chExt cx="2395012" cy="729984"/>
          </a:xfrm>
        </p:grpSpPr>
        <p:sp>
          <p:nvSpPr>
            <p:cNvPr id="35" name="직사각형 34"/>
            <p:cNvSpPr/>
            <p:nvPr/>
          </p:nvSpPr>
          <p:spPr>
            <a:xfrm>
              <a:off x="941810" y="4333795"/>
              <a:ext cx="1048355" cy="729983"/>
            </a:xfrm>
            <a:prstGeom prst="rect">
              <a:avLst/>
            </a:prstGeom>
            <a:solidFill>
              <a:srgbClr val="5B61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45544" y="4333794"/>
              <a:ext cx="2391278" cy="729983"/>
              <a:chOff x="424622" y="4333794"/>
              <a:chExt cx="2391278" cy="729983"/>
            </a:xfrm>
            <a:solidFill>
              <a:srgbClr val="5B6176"/>
            </a:solidFill>
          </p:grpSpPr>
          <p:sp>
            <p:nvSpPr>
              <p:cNvPr id="42" name="직사각형 41"/>
              <p:cNvSpPr/>
              <p:nvPr/>
            </p:nvSpPr>
            <p:spPr>
              <a:xfrm>
                <a:off x="1768300" y="4333794"/>
                <a:ext cx="1047600" cy="7299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4622" y="4587008"/>
                <a:ext cx="1044621" cy="2616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solidFill>
                      <a:schemeClr val="bg1"/>
                    </a:solidFill>
                  </a:rPr>
                  <a:t>링크 연결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289223" y="4579503"/>
              <a:ext cx="983557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18595" y="3923606"/>
            <a:ext cx="2390400" cy="729984"/>
            <a:chOff x="4899211" y="4429741"/>
            <a:chExt cx="2390400" cy="729984"/>
          </a:xfrm>
        </p:grpSpPr>
        <p:grpSp>
          <p:nvGrpSpPr>
            <p:cNvPr id="14" name="그룹 13"/>
            <p:cNvGrpSpPr/>
            <p:nvPr/>
          </p:nvGrpSpPr>
          <p:grpSpPr>
            <a:xfrm>
              <a:off x="4899211" y="4429741"/>
              <a:ext cx="2390400" cy="729984"/>
              <a:chOff x="4907822" y="4333792"/>
              <a:chExt cx="2433667" cy="72998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4907822" y="4333793"/>
                <a:ext cx="1063161" cy="729983"/>
                <a:chOff x="1768299" y="4333794"/>
                <a:chExt cx="1063161" cy="729983"/>
              </a:xfrm>
              <a:solidFill>
                <a:srgbClr val="5B6176"/>
              </a:solidFill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768299" y="4333794"/>
                  <a:ext cx="1063161" cy="72998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768301" y="4579505"/>
                  <a:ext cx="983557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bg1"/>
                      </a:solidFill>
                    </a:rPr>
                    <a:t>번호 추첨</a:t>
                  </a:r>
                  <a:endParaRPr lang="ko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4" name="직사각형 53"/>
              <p:cNvSpPr/>
              <p:nvPr/>
            </p:nvSpPr>
            <p:spPr>
              <a:xfrm>
                <a:off x="6278328" y="4333792"/>
                <a:ext cx="1063161" cy="729983"/>
              </a:xfrm>
              <a:prstGeom prst="rect">
                <a:avLst/>
              </a:prstGeom>
              <a:solidFill>
                <a:srgbClr val="5B61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254486" y="4675453"/>
              <a:ext cx="1031744" cy="261610"/>
            </a:xfrm>
            <a:prstGeom prst="rect">
              <a:avLst/>
            </a:prstGeom>
            <a:solidFill>
              <a:srgbClr val="5B617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bg1"/>
                  </a:solidFill>
                </a:rPr>
                <a:t>다음 창 연결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020" y="986966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000" b="1" i="1" kern="0" dirty="0" smtClean="0">
                <a:solidFill>
                  <a:srgbClr val="5B6176"/>
                </a:solidFill>
              </a:rPr>
              <a:t>알고리즘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,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패턴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07" y="1315850"/>
            <a:ext cx="4020675" cy="4527997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35538"/>
              </p:ext>
            </p:extLst>
          </p:nvPr>
        </p:nvGraphicFramePr>
        <p:xfrm>
          <a:off x="5330090" y="1393366"/>
          <a:ext cx="6033408" cy="4113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83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5B6176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rgbClr val="5B617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동일한 숫자가 출력되지 않도록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~ 34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~ 36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~ 39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사이의 숫자가 출력되도록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그 외 나머지 자리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첫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번째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 번째 자리의 범위와 비슷하게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전체의 합이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작거나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보다 큰 번호 조합이</a:t>
                      </a:r>
                      <a:endParaRPr kumimoji="0" lang="en-US" altLang="ko-KR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없도록 설정하였습니다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번호 정렬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보너스 번호를 제외한 번호 정렬은 버블 정렬을 사용했습니다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고저차가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41 ~ 44</a:t>
                      </a:r>
                      <a:r>
                        <a:rPr kumimoji="0" lang="ko-KR" alt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 조합이 자주 나오도록 확률을 조정하였습니다</a:t>
                      </a: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75812" y="5610907"/>
            <a:ext cx="35785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rgbClr val="5B6176"/>
                </a:solidFill>
              </a:rPr>
              <a:t>* </a:t>
            </a:r>
            <a:r>
              <a:rPr lang="ko-KR" altLang="en-US" sz="1100" dirty="0" smtClean="0">
                <a:solidFill>
                  <a:srgbClr val="5B6176"/>
                </a:solidFill>
              </a:rPr>
              <a:t>패턴 참고 </a:t>
            </a:r>
            <a:r>
              <a:rPr lang="en-US" altLang="ko-KR" sz="1100" dirty="0">
                <a:solidFill>
                  <a:srgbClr val="5B6176"/>
                </a:solidFill>
              </a:rPr>
              <a:t>: https://news.joins.com/article/8993945</a:t>
            </a:r>
            <a:endParaRPr lang="en-US" altLang="ko-KR" sz="1100" b="1" dirty="0" smtClean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1209" y="999328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8" y="2384107"/>
            <a:ext cx="3227731" cy="20580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09" y="2394584"/>
            <a:ext cx="3236400" cy="20532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57" y="2382941"/>
            <a:ext cx="3229870" cy="205920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929865" y="3098079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855126" y="3098211"/>
            <a:ext cx="445674" cy="630091"/>
          </a:xfrm>
          <a:prstGeom prst="rightArrow">
            <a:avLst/>
          </a:prstGeom>
          <a:solidFill>
            <a:srgbClr val="5B6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74263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56667" y="4655240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r>
              <a:rPr lang="ko-KR" altLang="en-US" sz="900" dirty="0" smtClean="0">
                <a:solidFill>
                  <a:srgbClr val="5B6176"/>
                </a:solidFill>
              </a:rPr>
              <a:t> </a:t>
            </a:r>
            <a:endParaRPr lang="ko-KR" altLang="en-US" sz="900" dirty="0">
              <a:solidFill>
                <a:srgbClr val="5B61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95546" y="457118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3" y="1477359"/>
            <a:ext cx="6494133" cy="42249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8772694" y="4343567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4585365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툴</a:t>
            </a:r>
            <a:r>
              <a:rPr lang="ko-KR" altLang="en-US" b="1" dirty="0" err="1" smtClean="0">
                <a:solidFill>
                  <a:schemeClr val="bg1"/>
                </a:solidFill>
              </a:rPr>
              <a:t>팁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stCxn id="3" idx="3"/>
            <a:endCxn id="14" idx="1"/>
          </p:cNvCxnSpPr>
          <p:nvPr/>
        </p:nvCxnSpPr>
        <p:spPr>
          <a:xfrm flipV="1">
            <a:off x="1619625" y="4770031"/>
            <a:ext cx="7153069" cy="54563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8772394" y="3127401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133" y="3369199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추첨 화면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cxnSp>
        <p:nvCxnSpPr>
          <p:cNvPr id="49" name="직선 연결선 48"/>
          <p:cNvCxnSpPr>
            <a:stCxn id="51" idx="3"/>
            <a:endCxn id="35" idx="1"/>
          </p:cNvCxnSpPr>
          <p:nvPr/>
        </p:nvCxnSpPr>
        <p:spPr>
          <a:xfrm>
            <a:off x="7153834" y="3553865"/>
            <a:ext cx="1618560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4694944" y="2881512"/>
            <a:ext cx="2458890" cy="1344706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72694" y="189795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820379" y="2139754"/>
            <a:ext cx="224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시스템 종료 문구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110423" y="1681841"/>
            <a:ext cx="266249" cy="21611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7" idx="3"/>
            <a:endCxn id="56" idx="1"/>
          </p:cNvCxnSpPr>
          <p:nvPr/>
        </p:nvCxnSpPr>
        <p:spPr>
          <a:xfrm>
            <a:off x="7376672" y="1789899"/>
            <a:ext cx="1396022" cy="53452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38129" y="5188257"/>
            <a:ext cx="281496" cy="254819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메인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968" y="982410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8772694" y="309677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6601" y="333857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번호 출력 버튼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61389" y="183004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3" y="207184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번호 출력 박스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0" y="1499384"/>
            <a:ext cx="6494400" cy="422640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672967" y="5064560"/>
            <a:ext cx="1590595" cy="552468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25" idx="3"/>
            <a:endCxn id="14" idx="1"/>
          </p:cNvCxnSpPr>
          <p:nvPr/>
        </p:nvCxnSpPr>
        <p:spPr>
          <a:xfrm flipV="1">
            <a:off x="5263562" y="3523243"/>
            <a:ext cx="3509132" cy="181755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8764220" y="4378230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048127" y="4620028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조회 화면 연결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/>
          <p:cNvCxnSpPr>
            <a:stCxn id="33" idx="3"/>
            <a:endCxn id="43" idx="1"/>
          </p:cNvCxnSpPr>
          <p:nvPr/>
        </p:nvCxnSpPr>
        <p:spPr>
          <a:xfrm flipV="1">
            <a:off x="7485832" y="4804694"/>
            <a:ext cx="1278388" cy="582794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921158" y="5165632"/>
            <a:ext cx="564674" cy="44371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10097" y="2195038"/>
            <a:ext cx="2159214" cy="286952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39" idx="3"/>
            <a:endCxn id="35" idx="1"/>
          </p:cNvCxnSpPr>
          <p:nvPr/>
        </p:nvCxnSpPr>
        <p:spPr>
          <a:xfrm flipV="1">
            <a:off x="7069311" y="2256510"/>
            <a:ext cx="1692078" cy="137328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추첨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40707" y="251691"/>
            <a:ext cx="72000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7139" y="6104246"/>
            <a:ext cx="12024000" cy="0"/>
          </a:xfrm>
          <a:prstGeom prst="line">
            <a:avLst/>
          </a:prstGeom>
          <a:ln w="38100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9943" y="986972"/>
            <a:ext cx="11327709" cy="5689600"/>
          </a:xfrm>
          <a:prstGeom prst="rect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  <a:effectLst>
            <a:outerShdw blurRad="317500" dist="723900" dir="10800000" sx="95000" sy="95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9943" y="580571"/>
            <a:ext cx="11327709" cy="406400"/>
          </a:xfrm>
          <a:prstGeom prst="rect">
            <a:avLst/>
          </a:prstGeom>
          <a:solidFill>
            <a:srgbClr val="D0D2D2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b="1" i="1" kern="0" dirty="0" err="1" smtClean="0">
                <a:solidFill>
                  <a:srgbClr val="5B6176"/>
                </a:solidFill>
              </a:rPr>
              <a:t>Winform</a:t>
            </a:r>
            <a:r>
              <a:rPr lang="en-US" altLang="ko-KR" sz="2000" b="1" i="1" kern="0" dirty="0" smtClean="0">
                <a:solidFill>
                  <a:srgbClr val="5B6176"/>
                </a:solidFill>
              </a:rPr>
              <a:t> - </a:t>
            </a:r>
            <a:r>
              <a:rPr lang="ko-KR" altLang="en-US" sz="2000" b="1" i="1" kern="0" dirty="0" smtClean="0">
                <a:solidFill>
                  <a:srgbClr val="5B6176"/>
                </a:solidFill>
              </a:rPr>
              <a:t>디자</a:t>
            </a:r>
            <a:r>
              <a:rPr lang="ko-KR" altLang="en-US" sz="2000" b="1" i="1" kern="0" dirty="0">
                <a:solidFill>
                  <a:srgbClr val="5B6176"/>
                </a:solidFill>
              </a:rPr>
              <a:t>인</a:t>
            </a:r>
            <a:endParaRPr lang="ko-KR" altLang="en-US" sz="4800" kern="0" dirty="0">
              <a:solidFill>
                <a:srgbClr val="5B6176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614561" y="687779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924140" y="687778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233719" y="687777"/>
            <a:ext cx="191983" cy="1919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5B61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>
            <a:stCxn id="20" idx="3"/>
          </p:cNvCxnSpPr>
          <p:nvPr/>
        </p:nvCxnSpPr>
        <p:spPr>
          <a:xfrm>
            <a:off x="2819000" y="251691"/>
            <a:ext cx="8951680" cy="0"/>
          </a:xfrm>
          <a:prstGeom prst="line">
            <a:avLst/>
          </a:prstGeom>
          <a:ln w="22225">
            <a:solidFill>
              <a:srgbClr val="5B61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261832" y="140963"/>
            <a:ext cx="1557168" cy="221456"/>
            <a:chOff x="657081" y="133819"/>
            <a:chExt cx="1557168" cy="221456"/>
          </a:xfrm>
        </p:grpSpPr>
        <p:sp>
          <p:nvSpPr>
            <p:cNvPr id="20" name="직사각형 19"/>
            <p:cNvSpPr/>
            <p:nvPr/>
          </p:nvSpPr>
          <p:spPr>
            <a:xfrm>
              <a:off x="813522" y="133819"/>
              <a:ext cx="1400727" cy="2214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atinLnBrk="0">
                <a:defRPr/>
              </a:pPr>
              <a:r>
                <a:rPr lang="ko-KR" altLang="en-US" sz="900" kern="0" dirty="0">
                  <a:solidFill>
                    <a:srgbClr val="FF6600"/>
                  </a:solidFill>
                </a:rPr>
                <a:t>혹시 아나요 내가 될지</a:t>
              </a:r>
              <a:endParaRPr lang="ko-KR" altLang="en-US" sz="4800" kern="0" dirty="0">
                <a:solidFill>
                  <a:srgbClr val="FF6600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7081" y="159183"/>
              <a:ext cx="175491" cy="175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8766001" y="3146359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041434" y="3388157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시트 출력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766000" y="1833636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040443" y="2075434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엑셀 불러오기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72694" y="4445902"/>
            <a:ext cx="2343429" cy="852928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8" y="1476332"/>
            <a:ext cx="6494400" cy="414049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342553" y="1729901"/>
            <a:ext cx="776088" cy="407255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3"/>
            <a:endCxn id="56" idx="1"/>
          </p:cNvCxnSpPr>
          <p:nvPr/>
        </p:nvCxnSpPr>
        <p:spPr>
          <a:xfrm>
            <a:off x="4118641" y="1933529"/>
            <a:ext cx="4647359" cy="32657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07216" y="2029580"/>
            <a:ext cx="6161771" cy="31379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26" idx="3"/>
            <a:endCxn id="35" idx="1"/>
          </p:cNvCxnSpPr>
          <p:nvPr/>
        </p:nvCxnSpPr>
        <p:spPr>
          <a:xfrm flipV="1">
            <a:off x="7368987" y="3572823"/>
            <a:ext cx="1397014" cy="25723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746581" y="5044319"/>
            <a:ext cx="476410" cy="369332"/>
          </a:xfrm>
          <a:prstGeom prst="round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30" idx="3"/>
            <a:endCxn id="43" idx="1"/>
          </p:cNvCxnSpPr>
          <p:nvPr/>
        </p:nvCxnSpPr>
        <p:spPr>
          <a:xfrm flipV="1">
            <a:off x="7222991" y="4872366"/>
            <a:ext cx="1549703" cy="35661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34739" y="4687700"/>
            <a:ext cx="180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링크 연결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9391" y="986972"/>
            <a:ext cx="6613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5B6176"/>
                </a:solidFill>
              </a:rPr>
              <a:t>조</a:t>
            </a:r>
            <a:r>
              <a:rPr lang="ko-KR" altLang="en-US" sz="1400" b="1" dirty="0">
                <a:solidFill>
                  <a:srgbClr val="5B6176"/>
                </a:solidFill>
              </a:rPr>
              <a:t>회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40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439</Words>
  <Application>Microsoft Office PowerPoint</Application>
  <PresentationFormat>사용자 지정</PresentationFormat>
  <Paragraphs>126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357</cp:revision>
  <dcterms:created xsi:type="dcterms:W3CDTF">2021-04-05T15:03:00Z</dcterms:created>
  <dcterms:modified xsi:type="dcterms:W3CDTF">2021-05-05T07:34:05Z</dcterms:modified>
</cp:coreProperties>
</file>