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4" r:id="rId4"/>
    <p:sldId id="258" r:id="rId5"/>
    <p:sldId id="259" r:id="rId6"/>
    <p:sldId id="260" r:id="rId7"/>
    <p:sldId id="261" r:id="rId8"/>
    <p:sldId id="262" r:id="rId9"/>
    <p:sldId id="266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4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>
              <a:solidFill>
                <a:srgbClr val="FF7C80"/>
              </a:solidFill>
            </a:ln>
            <a:effectLst/>
          </c:spPr>
          <c:marker>
            <c:symbol val="none"/>
          </c:marker>
          <c:dPt>
            <c:idx val="5"/>
            <c:bubble3D val="0"/>
            <c:spPr>
              <a:ln w="28575">
                <a:solidFill>
                  <a:srgbClr val="FF7C8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0.22</c:v>
                </c:pt>
                <c:pt idx="3">
                  <c:v>0.38</c:v>
                </c:pt>
                <c:pt idx="4">
                  <c:v>0.46</c:v>
                </c:pt>
                <c:pt idx="5">
                  <c:v>0.45</c:v>
                </c:pt>
                <c:pt idx="6">
                  <c:v>0.38</c:v>
                </c:pt>
                <c:pt idx="7">
                  <c:v>0.37</c:v>
                </c:pt>
                <c:pt idx="8">
                  <c:v>0.23</c:v>
                </c:pt>
                <c:pt idx="9">
                  <c:v>0.25</c:v>
                </c:pt>
                <c:pt idx="10">
                  <c:v>0.27</c:v>
                </c:pt>
                <c:pt idx="11">
                  <c:v>0.28999999999999998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>
              <a:solidFill>
                <a:srgbClr val="4EB6FC"/>
              </a:solidFill>
            </a:ln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0%</c:formatCode>
                <c:ptCount val="12"/>
                <c:pt idx="0">
                  <c:v>0.8</c:v>
                </c:pt>
                <c:pt idx="1">
                  <c:v>0.78</c:v>
                </c:pt>
                <c:pt idx="2">
                  <c:v>0.66</c:v>
                </c:pt>
                <c:pt idx="3">
                  <c:v>0.59</c:v>
                </c:pt>
                <c:pt idx="4">
                  <c:v>0.63</c:v>
                </c:pt>
                <c:pt idx="5">
                  <c:v>0.55000000000000004</c:v>
                </c:pt>
                <c:pt idx="6">
                  <c:v>0.4</c:v>
                </c:pt>
                <c:pt idx="7">
                  <c:v>0.4</c:v>
                </c:pt>
                <c:pt idx="8">
                  <c:v>0.2</c:v>
                </c:pt>
                <c:pt idx="9">
                  <c:v>0.21</c:v>
                </c:pt>
                <c:pt idx="10">
                  <c:v>0.15</c:v>
                </c:pt>
                <c:pt idx="11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E4-44D2-BD25-4FF3C85DA8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1175840"/>
        <c:axId val="-31182368"/>
      </c:lineChart>
      <c:catAx>
        <c:axId val="-3117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31182368"/>
        <c:crosses val="autoZero"/>
        <c:auto val="1"/>
        <c:lblAlgn val="ctr"/>
        <c:lblOffset val="100"/>
        <c:noMultiLvlLbl val="0"/>
      </c:catAx>
      <c:valAx>
        <c:axId val="-3118236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31175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31175840"/>
        <c:axId val="-31182368"/>
      </c:lineChart>
      <c:catAx>
        <c:axId val="-3117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31182368"/>
        <c:crosses val="autoZero"/>
        <c:auto val="1"/>
        <c:lblAlgn val="ctr"/>
        <c:lblOffset val="100"/>
        <c:noMultiLvlLbl val="0"/>
      </c:catAx>
      <c:valAx>
        <c:axId val="-3118236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31175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05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29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86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46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83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62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01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88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66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64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70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4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20836" y="3634975"/>
            <a:ext cx="4350328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400" b="1" kern="0" dirty="0" smtClean="0">
                <a:solidFill>
                  <a:prstClr val="white"/>
                </a:solidFill>
              </a:rPr>
              <a:t>통합 응용 </a:t>
            </a:r>
            <a:r>
              <a:rPr lang="en-US" altLang="ko-KR" sz="1400" b="1" kern="0" dirty="0" smtClean="0">
                <a:solidFill>
                  <a:prstClr val="white"/>
                </a:solidFill>
              </a:rPr>
              <a:t>SW </a:t>
            </a:r>
            <a:r>
              <a:rPr lang="ko-KR" altLang="en-US" sz="1400" b="1" kern="0" dirty="0" smtClean="0">
                <a:solidFill>
                  <a:prstClr val="white"/>
                </a:solidFill>
              </a:rPr>
              <a:t>개발자</a:t>
            </a:r>
            <a:r>
              <a:rPr lang="en-US" altLang="ko-KR" sz="1400" b="1" kern="0" dirty="0" smtClean="0">
                <a:solidFill>
                  <a:prstClr val="white"/>
                </a:solidFill>
              </a:rPr>
              <a:t>(C#, JAVA)</a:t>
            </a:r>
            <a:r>
              <a:rPr lang="ko-KR" altLang="en-US" sz="1400" b="1" kern="0" dirty="0" smtClean="0">
                <a:solidFill>
                  <a:prstClr val="white"/>
                </a:solidFill>
              </a:rPr>
              <a:t>과정 </a:t>
            </a:r>
            <a:r>
              <a:rPr lang="en-US" altLang="ko-KR" sz="1400" b="1" kern="0" dirty="0" smtClean="0">
                <a:solidFill>
                  <a:prstClr val="white"/>
                </a:solidFill>
              </a:rPr>
              <a:t>– </a:t>
            </a:r>
            <a:r>
              <a:rPr lang="ko-KR" altLang="en-US" sz="1400" b="1" kern="0" dirty="0" smtClean="0">
                <a:solidFill>
                  <a:prstClr val="white"/>
                </a:solidFill>
              </a:rPr>
              <a:t>양 화 영</a:t>
            </a:r>
            <a:endParaRPr lang="en-US" altLang="ko-KR" sz="600" b="1" kern="0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24298" y="2134451"/>
            <a:ext cx="714340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err="1" smtClean="0">
                <a:solidFill>
                  <a:srgbClr val="82CCFD"/>
                </a:solidFill>
              </a:rPr>
              <a:t>기온별</a:t>
            </a:r>
            <a:r>
              <a:rPr lang="ko-KR" altLang="en-US" sz="4000" b="1" i="1" kern="0" dirty="0" smtClean="0">
                <a:solidFill>
                  <a:srgbClr val="82CCFD"/>
                </a:solidFill>
              </a:rPr>
              <a:t> 옷차림 추천 프로그램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잘 </a:t>
            </a:r>
            <a:r>
              <a:rPr lang="ko-KR" altLang="en-US" sz="1400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챙겨입고</a:t>
            </a:r>
            <a:r>
              <a:rPr lang="ko-KR" altLang="en-US" sz="1400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나가세요</a:t>
            </a:r>
            <a:r>
              <a:rPr lang="en-US" altLang="ko-KR" sz="1400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~</a:t>
            </a:r>
            <a:endParaRPr lang="en-US" altLang="ko-KR" sz="1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6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580015" y="2574712"/>
            <a:ext cx="5031970" cy="141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600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r>
              <a:rPr lang="en-US" altLang="ko-KR" sz="6600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6600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34566" y="262550"/>
            <a:ext cx="4273628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b="1" i="1" kern="0" dirty="0" smtClean="0">
                <a:solidFill>
                  <a:prstClr val="white"/>
                </a:solidFill>
              </a:rPr>
              <a:t> 옷차림 추천 프로그램</a:t>
            </a:r>
            <a:endParaRPr lang="en-US" altLang="ko-KR" sz="800" b="1" i="1" kern="0" dirty="0">
              <a:solidFill>
                <a:prstClr val="white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402751" y="484360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/>
          <p:cNvSpPr/>
          <p:nvPr/>
        </p:nvSpPr>
        <p:spPr>
          <a:xfrm>
            <a:off x="434566" y="262550"/>
            <a:ext cx="4273628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b="1" i="1" kern="0" dirty="0" smtClean="0">
                <a:solidFill>
                  <a:prstClr val="white"/>
                </a:solidFill>
              </a:rPr>
              <a:t> 옷차림 추천 프로그램</a:t>
            </a:r>
            <a:endParaRPr lang="en-US" altLang="ko-KR" sz="800" b="1" i="1" kern="0" dirty="0">
              <a:solidFill>
                <a:prstClr val="white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4402751" y="484360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317392" y="1956365"/>
            <a:ext cx="2423886" cy="2423886"/>
          </a:xfrm>
          <a:prstGeom prst="ellipse">
            <a:avLst/>
          </a:prstGeom>
          <a:solidFill>
            <a:srgbClr val="222A35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168176" y="1659613"/>
            <a:ext cx="703706" cy="703706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9" name="Group 28"/>
          <p:cNvGrpSpPr>
            <a:grpSpLocks noChangeAspect="1"/>
          </p:cNvGrpSpPr>
          <p:nvPr/>
        </p:nvGrpSpPr>
        <p:grpSpPr bwMode="auto">
          <a:xfrm>
            <a:off x="2376381" y="1858711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2" name="타원 41"/>
          <p:cNvSpPr/>
          <p:nvPr/>
        </p:nvSpPr>
        <p:spPr>
          <a:xfrm>
            <a:off x="4872852" y="1991651"/>
            <a:ext cx="2423886" cy="2423886"/>
          </a:xfrm>
          <a:prstGeom prst="ellipse">
            <a:avLst/>
          </a:prstGeom>
          <a:solidFill>
            <a:schemeClr val="tx2">
              <a:lumMod val="50000"/>
            </a:schemeClr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723636" y="1694899"/>
            <a:ext cx="703706" cy="703706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439551" y="1991651"/>
            <a:ext cx="2423886" cy="2423886"/>
          </a:xfrm>
          <a:prstGeom prst="ellipse">
            <a:avLst/>
          </a:prstGeom>
          <a:solidFill>
            <a:schemeClr val="tx2">
              <a:lumMod val="50000"/>
            </a:schemeClr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9308441" y="1703952"/>
            <a:ext cx="703706" cy="703706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8" name="Group 14"/>
          <p:cNvGrpSpPr>
            <a:grpSpLocks noChangeAspect="1"/>
          </p:cNvGrpSpPr>
          <p:nvPr/>
        </p:nvGrpSpPr>
        <p:grpSpPr bwMode="auto">
          <a:xfrm>
            <a:off x="9528124" y="1935015"/>
            <a:ext cx="282952" cy="240012"/>
            <a:chOff x="3669" y="3943"/>
            <a:chExt cx="626" cy="531"/>
          </a:xfrm>
          <a:solidFill>
            <a:schemeClr val="bg1"/>
          </a:solidFill>
        </p:grpSpPr>
        <p:sp>
          <p:nvSpPr>
            <p:cNvPr id="49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1" name="Freeform 11"/>
          <p:cNvSpPr>
            <a:spLocks noEditPoints="1"/>
          </p:cNvSpPr>
          <p:nvPr/>
        </p:nvSpPr>
        <p:spPr bwMode="auto">
          <a:xfrm>
            <a:off x="5989785" y="1891499"/>
            <a:ext cx="245832" cy="30181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778386" y="4712289"/>
            <a:ext cx="260021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345085" y="4711262"/>
            <a:ext cx="260021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271273" y="4711262"/>
            <a:ext cx="260021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41308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/>
        </p:nvSpPr>
        <p:spPr>
          <a:xfrm>
            <a:off x="1317392" y="1956365"/>
            <a:ext cx="2423886" cy="2423886"/>
          </a:xfrm>
          <a:prstGeom prst="ellipse">
            <a:avLst/>
          </a:prstGeom>
          <a:solidFill>
            <a:srgbClr val="222A35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168176" y="1659613"/>
            <a:ext cx="703706" cy="703706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Group 28"/>
          <p:cNvGrpSpPr>
            <a:grpSpLocks noChangeAspect="1"/>
          </p:cNvGrpSpPr>
          <p:nvPr/>
        </p:nvGrpSpPr>
        <p:grpSpPr bwMode="auto">
          <a:xfrm>
            <a:off x="2376381" y="1858711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타원 21"/>
          <p:cNvSpPr/>
          <p:nvPr/>
        </p:nvSpPr>
        <p:spPr>
          <a:xfrm>
            <a:off x="4872852" y="1991651"/>
            <a:ext cx="2423886" cy="2423886"/>
          </a:xfrm>
          <a:prstGeom prst="ellipse">
            <a:avLst/>
          </a:prstGeom>
          <a:solidFill>
            <a:schemeClr val="tx2">
              <a:lumMod val="50000"/>
            </a:schemeClr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78386" y="4712289"/>
            <a:ext cx="26002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IDE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툴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Visual Studio 2019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723636" y="1694899"/>
            <a:ext cx="703706" cy="703706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439551" y="1991651"/>
            <a:ext cx="2423886" cy="2423886"/>
          </a:xfrm>
          <a:prstGeom prst="ellipse">
            <a:avLst/>
          </a:prstGeom>
          <a:solidFill>
            <a:schemeClr val="tx2">
              <a:lumMod val="50000"/>
            </a:schemeClr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345085" y="4711262"/>
            <a:ext cx="26002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API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전국 육상주간예보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9308441" y="1703952"/>
            <a:ext cx="703706" cy="703706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Group 14"/>
          <p:cNvGrpSpPr>
            <a:grpSpLocks noChangeAspect="1"/>
          </p:cNvGrpSpPr>
          <p:nvPr/>
        </p:nvGrpSpPr>
        <p:grpSpPr bwMode="auto">
          <a:xfrm>
            <a:off x="9528124" y="1935015"/>
            <a:ext cx="282952" cy="240012"/>
            <a:chOff x="3669" y="3943"/>
            <a:chExt cx="626" cy="531"/>
          </a:xfrm>
          <a:solidFill>
            <a:schemeClr val="bg1"/>
          </a:solidFill>
        </p:grpSpPr>
        <p:sp>
          <p:nvSpPr>
            <p:cNvPr id="29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1" name="Freeform 11"/>
          <p:cNvSpPr>
            <a:spLocks noEditPoints="1"/>
          </p:cNvSpPr>
          <p:nvPr/>
        </p:nvSpPr>
        <p:spPr bwMode="auto">
          <a:xfrm>
            <a:off x="5989785" y="1891499"/>
            <a:ext cx="245832" cy="30181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34566" y="262550"/>
            <a:ext cx="4273628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b="1" i="1" kern="0" dirty="0" smtClean="0">
                <a:solidFill>
                  <a:prstClr val="white"/>
                </a:solidFill>
              </a:rPr>
              <a:t> 옷차림 추천 프로그램</a:t>
            </a:r>
            <a:endParaRPr lang="en-US" altLang="ko-KR" sz="800" b="1" i="1" kern="0" dirty="0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4402751" y="484360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271273" y="4711262"/>
            <a:ext cx="26002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개발 언어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C#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11" y="2467174"/>
            <a:ext cx="1541636" cy="16991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148" y="2157222"/>
            <a:ext cx="2778682" cy="2177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7928" y="3065072"/>
            <a:ext cx="1914525" cy="361950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-2686" y="762014"/>
            <a:ext cx="20891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개발 환경</a:t>
            </a:r>
            <a:endParaRPr lang="ko-KR" altLang="en-US" sz="1000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79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34566" y="262550"/>
            <a:ext cx="4273628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b="1" i="1" kern="0" dirty="0" smtClean="0">
                <a:solidFill>
                  <a:prstClr val="white"/>
                </a:solidFill>
              </a:rPr>
              <a:t> 옷차림 추천 프로그램</a:t>
            </a:r>
            <a:endParaRPr lang="en-US" altLang="ko-KR" sz="800" b="1" i="1" kern="0" dirty="0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402751" y="484360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BE566710-BCCE-457B-91C3-2FE86DC76547}"/>
              </a:ext>
            </a:extLst>
          </p:cNvPr>
          <p:cNvSpPr/>
          <p:nvPr/>
        </p:nvSpPr>
        <p:spPr>
          <a:xfrm>
            <a:off x="886264" y="1693544"/>
            <a:ext cx="2434126" cy="2434126"/>
          </a:xfrm>
          <a:prstGeom prst="ellipse">
            <a:avLst/>
          </a:prstGeom>
          <a:solidFill>
            <a:srgbClr val="82CCFD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white"/>
                </a:solidFill>
              </a:rPr>
              <a:t>--------------------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488E0CB-A681-40C9-8A97-A8EFFA5660EB}"/>
              </a:ext>
            </a:extLst>
          </p:cNvPr>
          <p:cNvSpPr/>
          <p:nvPr/>
        </p:nvSpPr>
        <p:spPr>
          <a:xfrm>
            <a:off x="3491132" y="1693544"/>
            <a:ext cx="2434126" cy="2434126"/>
          </a:xfrm>
          <a:prstGeom prst="ellipse">
            <a:avLst/>
          </a:prstGeom>
          <a:solidFill>
            <a:srgbClr val="82CCFD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white"/>
                </a:solidFill>
              </a:rPr>
              <a:t>--------------------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77828A3-274D-4CF1-82CA-3ACB9C5AC754}"/>
              </a:ext>
            </a:extLst>
          </p:cNvPr>
          <p:cNvSpPr/>
          <p:nvPr/>
        </p:nvSpPr>
        <p:spPr>
          <a:xfrm>
            <a:off x="6096000" y="1693544"/>
            <a:ext cx="2434126" cy="243412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4EB6FC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EB6FC"/>
                </a:solidFill>
              </a:rPr>
              <a:t>컨텐츠에 대한 내용을 적어요</a:t>
            </a:r>
            <a:endParaRPr lang="en-US" altLang="ko-KR" sz="1200" dirty="0">
              <a:solidFill>
                <a:srgbClr val="4EB6FC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rgbClr val="4EB6FC"/>
                </a:solidFill>
              </a:rPr>
              <a:t>--------------------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4EB6FC"/>
                </a:solidFill>
              </a:rPr>
              <a:t>Enjoy your stylish business and campus life with BIZCAM 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D6CDD27-E213-4D3C-ACF1-F3B6923292BC}"/>
              </a:ext>
            </a:extLst>
          </p:cNvPr>
          <p:cNvSpPr/>
          <p:nvPr/>
        </p:nvSpPr>
        <p:spPr>
          <a:xfrm>
            <a:off x="8700868" y="1693544"/>
            <a:ext cx="2434126" cy="2434126"/>
          </a:xfrm>
          <a:prstGeom prst="ellipse">
            <a:avLst/>
          </a:prstGeom>
          <a:solidFill>
            <a:srgbClr val="82CCFD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white"/>
                </a:solidFill>
              </a:rPr>
              <a:t>--------------------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D2A83F-422A-49CB-89C8-8CB39E22994F}"/>
              </a:ext>
            </a:extLst>
          </p:cNvPr>
          <p:cNvSpPr/>
          <p:nvPr/>
        </p:nvSpPr>
        <p:spPr>
          <a:xfrm>
            <a:off x="2830594" y="4910067"/>
            <a:ext cx="64239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u="sng" dirty="0">
                <a:solidFill>
                  <a:srgbClr val="4EB6FC"/>
                </a:solidFill>
              </a:rPr>
              <a:t>Enjoy your stylish business and campus life with BIZCAM</a:t>
            </a:r>
            <a:endParaRPr lang="en-US" altLang="ko-KR" sz="1200" u="sng" dirty="0">
              <a:solidFill>
                <a:srgbClr val="4EB6FC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PowerPoint is a computer program created by Microsoft Office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8C3298C-54F1-4F86-9F80-16EDF38C3D96}"/>
              </a:ext>
            </a:extLst>
          </p:cNvPr>
          <p:cNvCxnSpPr>
            <a:cxnSpLocks/>
          </p:cNvCxnSpPr>
          <p:nvPr/>
        </p:nvCxnSpPr>
        <p:spPr>
          <a:xfrm>
            <a:off x="2103327" y="4269100"/>
            <a:ext cx="1217063" cy="1084774"/>
          </a:xfrm>
          <a:prstGeom prst="line">
            <a:avLst/>
          </a:prstGeom>
          <a:ln w="12700">
            <a:solidFill>
              <a:srgbClr val="82CC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50204D1-9C49-439E-8366-FA3862D04740}"/>
              </a:ext>
            </a:extLst>
          </p:cNvPr>
          <p:cNvCxnSpPr>
            <a:cxnSpLocks/>
          </p:cNvCxnSpPr>
          <p:nvPr/>
        </p:nvCxnSpPr>
        <p:spPr>
          <a:xfrm rot="20700000">
            <a:off x="4778076" y="4190020"/>
            <a:ext cx="0" cy="540000"/>
          </a:xfrm>
          <a:prstGeom prst="line">
            <a:avLst/>
          </a:prstGeom>
          <a:ln w="12700">
            <a:solidFill>
              <a:srgbClr val="82CC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8171E6A-87D6-4359-92E8-4FEC9B54AF48}"/>
              </a:ext>
            </a:extLst>
          </p:cNvPr>
          <p:cNvCxnSpPr>
            <a:cxnSpLocks/>
          </p:cNvCxnSpPr>
          <p:nvPr/>
        </p:nvCxnSpPr>
        <p:spPr>
          <a:xfrm rot="900000">
            <a:off x="7243182" y="4190853"/>
            <a:ext cx="0" cy="540000"/>
          </a:xfrm>
          <a:prstGeom prst="line">
            <a:avLst/>
          </a:prstGeom>
          <a:ln w="12700">
            <a:solidFill>
              <a:srgbClr val="82CC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6E1D984-6FE8-441E-A307-9B5020CFF5FF}"/>
              </a:ext>
            </a:extLst>
          </p:cNvPr>
          <p:cNvCxnSpPr>
            <a:cxnSpLocks/>
          </p:cNvCxnSpPr>
          <p:nvPr/>
        </p:nvCxnSpPr>
        <p:spPr>
          <a:xfrm flipH="1">
            <a:off x="8700868" y="4269100"/>
            <a:ext cx="1217063" cy="1084774"/>
          </a:xfrm>
          <a:prstGeom prst="line">
            <a:avLst/>
          </a:prstGeom>
          <a:ln w="12700">
            <a:solidFill>
              <a:srgbClr val="82CC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-2686" y="762014"/>
            <a:ext cx="20891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개발 환경</a:t>
            </a:r>
            <a:endParaRPr lang="ko-KR" altLang="en-US" sz="1000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6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>
            <a:extLst>
              <a:ext uri="{FF2B5EF4-FFF2-40B4-BE49-F238E27FC236}">
                <a16:creationId xmlns:a16="http://schemas.microsoft.com/office/drawing/2014/main" id="{27428BEB-12B9-4B9B-A5C2-778008E41E5C}"/>
              </a:ext>
            </a:extLst>
          </p:cNvPr>
          <p:cNvSpPr/>
          <p:nvPr/>
        </p:nvSpPr>
        <p:spPr>
          <a:xfrm>
            <a:off x="2076602" y="2902030"/>
            <a:ext cx="1656280" cy="16562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82CCF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0" name="Group 28">
            <a:extLst>
              <a:ext uri="{FF2B5EF4-FFF2-40B4-BE49-F238E27FC236}">
                <a16:creationId xmlns:a16="http://schemas.microsoft.com/office/drawing/2014/main" id="{416FE2DF-2CB7-449C-9642-F4D7996F63F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1570" y="3491091"/>
            <a:ext cx="546344" cy="478159"/>
            <a:chOff x="496" y="4251"/>
            <a:chExt cx="641" cy="561"/>
          </a:xfrm>
          <a:solidFill>
            <a:srgbClr val="82CCFD"/>
          </a:solidFill>
        </p:grpSpPr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6FD12481-8E09-4E78-8452-15FA9AA34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srgbClr val="4E5D70"/>
                </a:solidFill>
              </a:endParaRPr>
            </a:p>
          </p:txBody>
        </p:sp>
        <p:sp>
          <p:nvSpPr>
            <p:cNvPr id="22" name="Freeform 31">
              <a:extLst>
                <a:ext uri="{FF2B5EF4-FFF2-40B4-BE49-F238E27FC236}">
                  <a16:creationId xmlns:a16="http://schemas.microsoft.com/office/drawing/2014/main" id="{66376F7D-FE3E-4AAA-AAFF-A2CC6956E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srgbClr val="4E5D70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4F6E388-1F15-4479-BE7C-8739E3553560}"/>
              </a:ext>
            </a:extLst>
          </p:cNvPr>
          <p:cNvGrpSpPr/>
          <p:nvPr/>
        </p:nvGrpSpPr>
        <p:grpSpPr>
          <a:xfrm>
            <a:off x="1766222" y="2640210"/>
            <a:ext cx="2228480" cy="2179920"/>
            <a:chOff x="2466536" y="1701801"/>
            <a:chExt cx="2228480" cy="2179920"/>
          </a:xfrm>
        </p:grpSpPr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2A8FFECE-AD9F-438E-AE29-D1E19BDFD061}"/>
                </a:ext>
              </a:extLst>
            </p:cNvPr>
            <p:cNvSpPr/>
            <p:nvPr/>
          </p:nvSpPr>
          <p:spPr>
            <a:xfrm>
              <a:off x="2515097" y="1701801"/>
              <a:ext cx="2179919" cy="2179920"/>
            </a:xfrm>
            <a:prstGeom prst="arc">
              <a:avLst>
                <a:gd name="adj1" fmla="val 10977745"/>
                <a:gd name="adj2" fmla="val 20933800"/>
              </a:avLst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5A97725-F0F4-4A6E-8D3C-1C07D2FAFF71}"/>
                </a:ext>
              </a:extLst>
            </p:cNvPr>
            <p:cNvSpPr/>
            <p:nvPr/>
          </p:nvSpPr>
          <p:spPr>
            <a:xfrm>
              <a:off x="2466536" y="2743201"/>
              <a:ext cx="97120" cy="97120"/>
            </a:xfrm>
            <a:prstGeom prst="ellipse">
              <a:avLst/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35F72AF4-CDDA-4DFC-84DE-8365A1457AD3}"/>
              </a:ext>
            </a:extLst>
          </p:cNvPr>
          <p:cNvSpPr/>
          <p:nvPr/>
        </p:nvSpPr>
        <p:spPr>
          <a:xfrm>
            <a:off x="4256522" y="2902030"/>
            <a:ext cx="1656280" cy="1656281"/>
          </a:xfrm>
          <a:prstGeom prst="ellipse">
            <a:avLst/>
          </a:prstGeom>
          <a:solidFill>
            <a:srgbClr val="82CCFD"/>
          </a:solidFill>
          <a:ln w="19050">
            <a:solidFill>
              <a:srgbClr val="82CCF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6EC2DC-6A15-4E89-9096-9B68F5326E38}"/>
              </a:ext>
            </a:extLst>
          </p:cNvPr>
          <p:cNvGrpSpPr/>
          <p:nvPr/>
        </p:nvGrpSpPr>
        <p:grpSpPr>
          <a:xfrm flipV="1">
            <a:off x="3946142" y="2640210"/>
            <a:ext cx="2228480" cy="2179920"/>
            <a:chOff x="4646456" y="1701801"/>
            <a:chExt cx="2228480" cy="2179920"/>
          </a:xfrm>
        </p:grpSpPr>
        <p:sp>
          <p:nvSpPr>
            <p:cNvPr id="28" name="원호 27">
              <a:extLst>
                <a:ext uri="{FF2B5EF4-FFF2-40B4-BE49-F238E27FC236}">
                  <a16:creationId xmlns:a16="http://schemas.microsoft.com/office/drawing/2014/main" id="{1A5902BD-93D1-4F73-8998-AE8636988FFD}"/>
                </a:ext>
              </a:extLst>
            </p:cNvPr>
            <p:cNvSpPr/>
            <p:nvPr/>
          </p:nvSpPr>
          <p:spPr>
            <a:xfrm>
              <a:off x="4695017" y="1701801"/>
              <a:ext cx="2179919" cy="2179920"/>
            </a:xfrm>
            <a:prstGeom prst="arc">
              <a:avLst>
                <a:gd name="adj1" fmla="val 10977745"/>
                <a:gd name="adj2" fmla="val 20942523"/>
              </a:avLst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B127855-2747-4E00-908F-E6266AF6B028}"/>
                </a:ext>
              </a:extLst>
            </p:cNvPr>
            <p:cNvSpPr/>
            <p:nvPr/>
          </p:nvSpPr>
          <p:spPr>
            <a:xfrm>
              <a:off x="4646456" y="2743201"/>
              <a:ext cx="97120" cy="97120"/>
            </a:xfrm>
            <a:prstGeom prst="ellipse">
              <a:avLst/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66155A83-7B48-411E-9250-EF73270191F5}"/>
              </a:ext>
            </a:extLst>
          </p:cNvPr>
          <p:cNvSpPr/>
          <p:nvPr/>
        </p:nvSpPr>
        <p:spPr>
          <a:xfrm>
            <a:off x="6436442" y="2902030"/>
            <a:ext cx="1656280" cy="165628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9050">
            <a:solidFill>
              <a:srgbClr val="82CCF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3FFB1A1-5049-4BC4-88DA-3C61AB8E12EF}"/>
              </a:ext>
            </a:extLst>
          </p:cNvPr>
          <p:cNvGrpSpPr/>
          <p:nvPr/>
        </p:nvGrpSpPr>
        <p:grpSpPr>
          <a:xfrm>
            <a:off x="6126062" y="2640210"/>
            <a:ext cx="2228480" cy="2179920"/>
            <a:chOff x="2466536" y="1701801"/>
            <a:chExt cx="2228480" cy="2179920"/>
          </a:xfrm>
        </p:grpSpPr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441382BD-BAAD-4F47-B1CB-7B6C5D25BAFA}"/>
                </a:ext>
              </a:extLst>
            </p:cNvPr>
            <p:cNvSpPr/>
            <p:nvPr/>
          </p:nvSpPr>
          <p:spPr>
            <a:xfrm>
              <a:off x="2515097" y="1701801"/>
              <a:ext cx="2179919" cy="2179920"/>
            </a:xfrm>
            <a:prstGeom prst="arc">
              <a:avLst>
                <a:gd name="adj1" fmla="val 10977745"/>
                <a:gd name="adj2" fmla="val 20895099"/>
              </a:avLst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66120AD-1218-45A3-9F00-0C799B1485EA}"/>
                </a:ext>
              </a:extLst>
            </p:cNvPr>
            <p:cNvSpPr/>
            <p:nvPr/>
          </p:nvSpPr>
          <p:spPr>
            <a:xfrm>
              <a:off x="2466536" y="2743201"/>
              <a:ext cx="97120" cy="97120"/>
            </a:xfrm>
            <a:prstGeom prst="ellipse">
              <a:avLst/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E2FBCB14-21EE-437A-B838-870764560551}"/>
              </a:ext>
            </a:extLst>
          </p:cNvPr>
          <p:cNvSpPr/>
          <p:nvPr/>
        </p:nvSpPr>
        <p:spPr>
          <a:xfrm>
            <a:off x="8616362" y="2902030"/>
            <a:ext cx="1656280" cy="16562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82CCF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D51E19C-ABDF-4E4F-B4C6-5B14A9609448}"/>
              </a:ext>
            </a:extLst>
          </p:cNvPr>
          <p:cNvGrpSpPr/>
          <p:nvPr/>
        </p:nvGrpSpPr>
        <p:grpSpPr>
          <a:xfrm flipV="1">
            <a:off x="8305982" y="2640210"/>
            <a:ext cx="2228480" cy="2179920"/>
            <a:chOff x="9006296" y="1701801"/>
            <a:chExt cx="2228480" cy="2179920"/>
          </a:xfrm>
        </p:grpSpPr>
        <p:sp>
          <p:nvSpPr>
            <p:cNvPr id="36" name="원호 35">
              <a:extLst>
                <a:ext uri="{FF2B5EF4-FFF2-40B4-BE49-F238E27FC236}">
                  <a16:creationId xmlns:a16="http://schemas.microsoft.com/office/drawing/2014/main" id="{8BAF0062-AF5C-4B8D-A310-0B827118DD11}"/>
                </a:ext>
              </a:extLst>
            </p:cNvPr>
            <p:cNvSpPr/>
            <p:nvPr/>
          </p:nvSpPr>
          <p:spPr>
            <a:xfrm>
              <a:off x="9054857" y="1701801"/>
              <a:ext cx="2179919" cy="2179920"/>
            </a:xfrm>
            <a:prstGeom prst="arc">
              <a:avLst>
                <a:gd name="adj1" fmla="val 10977745"/>
                <a:gd name="adj2" fmla="val 21051207"/>
              </a:avLst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1DB5A0D-A102-44D3-AE6D-0F0150DDA84E}"/>
                </a:ext>
              </a:extLst>
            </p:cNvPr>
            <p:cNvSpPr/>
            <p:nvPr/>
          </p:nvSpPr>
          <p:spPr>
            <a:xfrm>
              <a:off x="9006296" y="2743201"/>
              <a:ext cx="97120" cy="97120"/>
            </a:xfrm>
            <a:prstGeom prst="ellipse">
              <a:avLst/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Freeform 11">
            <a:extLst>
              <a:ext uri="{FF2B5EF4-FFF2-40B4-BE49-F238E27FC236}">
                <a16:creationId xmlns:a16="http://schemas.microsoft.com/office/drawing/2014/main" id="{01F570A4-6C6F-4651-BF0B-E70A7A5D47DB}"/>
              </a:ext>
            </a:extLst>
          </p:cNvPr>
          <p:cNvSpPr>
            <a:spLocks noEditPoints="1"/>
          </p:cNvSpPr>
          <p:nvPr/>
        </p:nvSpPr>
        <p:spPr bwMode="auto">
          <a:xfrm>
            <a:off x="4898073" y="3499857"/>
            <a:ext cx="392228" cy="48154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srgbClr val="4E5D7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9EC520-56C7-4B3E-B9BA-720569B1C62D}"/>
              </a:ext>
            </a:extLst>
          </p:cNvPr>
          <p:cNvSpPr/>
          <p:nvPr/>
        </p:nvSpPr>
        <p:spPr>
          <a:xfrm>
            <a:off x="1644171" y="5637680"/>
            <a:ext cx="252114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E5D70"/>
                </a:solidFill>
              </a:rPr>
              <a:t>컨텐츠에 대한 내용을 적어요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4E5D70"/>
                </a:solidFill>
              </a:rPr>
              <a:t>Enjoy your stylish business and campus life with BIZCAM 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22959D3-4D98-420F-A4BE-CD01A244A120}"/>
              </a:ext>
            </a:extLst>
          </p:cNvPr>
          <p:cNvCxnSpPr>
            <a:cxnSpLocks/>
          </p:cNvCxnSpPr>
          <p:nvPr/>
        </p:nvCxnSpPr>
        <p:spPr>
          <a:xfrm>
            <a:off x="2890997" y="4679874"/>
            <a:ext cx="0" cy="396000"/>
          </a:xfrm>
          <a:prstGeom prst="line">
            <a:avLst/>
          </a:prstGeom>
          <a:ln w="12700">
            <a:solidFill>
              <a:srgbClr val="4EB6FC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31">
            <a:extLst>
              <a:ext uri="{FF2B5EF4-FFF2-40B4-BE49-F238E27FC236}">
                <a16:creationId xmlns:a16="http://schemas.microsoft.com/office/drawing/2014/main" id="{87F96730-FCA5-44A8-810E-07DACBEC9D5E}"/>
              </a:ext>
            </a:extLst>
          </p:cNvPr>
          <p:cNvSpPr/>
          <p:nvPr/>
        </p:nvSpPr>
        <p:spPr>
          <a:xfrm>
            <a:off x="2098405" y="5231347"/>
            <a:ext cx="1579432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rgbClr val="4EB6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rgbClr val="4E5D70"/>
                </a:solidFill>
              </a:rPr>
              <a:t>CONTENTS A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76C898E-C0A4-495B-974B-C15CBA93E6CA}"/>
              </a:ext>
            </a:extLst>
          </p:cNvPr>
          <p:cNvSpPr/>
          <p:nvPr/>
        </p:nvSpPr>
        <p:spPr>
          <a:xfrm>
            <a:off x="3802288" y="1354233"/>
            <a:ext cx="252114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E5D70"/>
                </a:solidFill>
              </a:rPr>
              <a:t>컨텐츠에 대한 내용을 적어요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4E5D70"/>
                </a:solidFill>
              </a:rPr>
              <a:t>Enjoy your stylish business and campus life with BIZCAM 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5026EA4-94D3-4E59-85BB-E14FA8B61DD8}"/>
              </a:ext>
            </a:extLst>
          </p:cNvPr>
          <p:cNvCxnSpPr>
            <a:cxnSpLocks/>
          </p:cNvCxnSpPr>
          <p:nvPr/>
        </p:nvCxnSpPr>
        <p:spPr>
          <a:xfrm flipV="1">
            <a:off x="5049114" y="2318212"/>
            <a:ext cx="0" cy="396000"/>
          </a:xfrm>
          <a:prstGeom prst="line">
            <a:avLst/>
          </a:prstGeom>
          <a:ln w="12700">
            <a:solidFill>
              <a:srgbClr val="4EB6FC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34">
            <a:extLst>
              <a:ext uri="{FF2B5EF4-FFF2-40B4-BE49-F238E27FC236}">
                <a16:creationId xmlns:a16="http://schemas.microsoft.com/office/drawing/2014/main" id="{B90D9C62-5973-4C97-9109-372D2024C81A}"/>
              </a:ext>
            </a:extLst>
          </p:cNvPr>
          <p:cNvSpPr/>
          <p:nvPr/>
        </p:nvSpPr>
        <p:spPr>
          <a:xfrm>
            <a:off x="4256522" y="947900"/>
            <a:ext cx="1579432" cy="39600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 w="15875">
            <a:solidFill>
              <a:srgbClr val="4EB6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24ADACA-469C-4891-9860-200BC834AC1F}"/>
              </a:ext>
            </a:extLst>
          </p:cNvPr>
          <p:cNvSpPr/>
          <p:nvPr/>
        </p:nvSpPr>
        <p:spPr>
          <a:xfrm>
            <a:off x="6056594" y="5637680"/>
            <a:ext cx="252114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E5D70"/>
                </a:solidFill>
              </a:rPr>
              <a:t>컨텐츠에 대한 내용을 적어요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4E5D70"/>
                </a:solidFill>
              </a:rPr>
              <a:t>Enjoy your stylish business and campus life with BIZCAM 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1C369C5-F0EF-49B4-B87B-024F4D16C941}"/>
              </a:ext>
            </a:extLst>
          </p:cNvPr>
          <p:cNvCxnSpPr>
            <a:cxnSpLocks/>
          </p:cNvCxnSpPr>
          <p:nvPr/>
        </p:nvCxnSpPr>
        <p:spPr>
          <a:xfrm>
            <a:off x="7303420" y="4679874"/>
            <a:ext cx="0" cy="396000"/>
          </a:xfrm>
          <a:prstGeom prst="line">
            <a:avLst/>
          </a:prstGeom>
          <a:ln w="12700">
            <a:solidFill>
              <a:srgbClr val="4EB6FC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37">
            <a:extLst>
              <a:ext uri="{FF2B5EF4-FFF2-40B4-BE49-F238E27FC236}">
                <a16:creationId xmlns:a16="http://schemas.microsoft.com/office/drawing/2014/main" id="{5E58DBEC-C5D3-4A92-A0C8-9A9511EA050D}"/>
              </a:ext>
            </a:extLst>
          </p:cNvPr>
          <p:cNvSpPr/>
          <p:nvPr/>
        </p:nvSpPr>
        <p:spPr>
          <a:xfrm>
            <a:off x="6510828" y="5231347"/>
            <a:ext cx="1579432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rgbClr val="4EB6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rgbClr val="4E5D70"/>
                </a:solidFill>
              </a:rPr>
              <a:t>CONTENTS A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B328B88-303F-4D51-B9C5-38A74D818485}"/>
              </a:ext>
            </a:extLst>
          </p:cNvPr>
          <p:cNvSpPr/>
          <p:nvPr/>
        </p:nvSpPr>
        <p:spPr>
          <a:xfrm>
            <a:off x="8214711" y="1354233"/>
            <a:ext cx="252114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E5D70"/>
                </a:solidFill>
              </a:rPr>
              <a:t>컨텐츠에 대한 내용을 적어요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4E5D70"/>
                </a:solidFill>
              </a:rPr>
              <a:t>Enjoy your stylish business and campus life with BIZCAM 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7073174-A45E-4349-9542-B7DC7A85F882}"/>
              </a:ext>
            </a:extLst>
          </p:cNvPr>
          <p:cNvCxnSpPr>
            <a:cxnSpLocks/>
          </p:cNvCxnSpPr>
          <p:nvPr/>
        </p:nvCxnSpPr>
        <p:spPr>
          <a:xfrm flipV="1">
            <a:off x="9461537" y="2318212"/>
            <a:ext cx="0" cy="396000"/>
          </a:xfrm>
          <a:prstGeom prst="line">
            <a:avLst/>
          </a:prstGeom>
          <a:ln w="12700">
            <a:solidFill>
              <a:srgbClr val="4EB6FC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0">
            <a:extLst>
              <a:ext uri="{FF2B5EF4-FFF2-40B4-BE49-F238E27FC236}">
                <a16:creationId xmlns:a16="http://schemas.microsoft.com/office/drawing/2014/main" id="{D001181E-1FEE-4508-AAEC-7925E5F8D3AE}"/>
              </a:ext>
            </a:extLst>
          </p:cNvPr>
          <p:cNvSpPr/>
          <p:nvPr/>
        </p:nvSpPr>
        <p:spPr>
          <a:xfrm>
            <a:off x="8668945" y="947900"/>
            <a:ext cx="1579432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rgbClr val="4EB6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rgbClr val="4E5D70"/>
                </a:solidFill>
              </a:rPr>
              <a:t>CONTENTS A</a:t>
            </a:r>
          </a:p>
        </p:txBody>
      </p:sp>
      <p:sp>
        <p:nvSpPr>
          <p:cNvPr id="51" name="Freeform 6"/>
          <p:cNvSpPr>
            <a:spLocks/>
          </p:cNvSpPr>
          <p:nvPr/>
        </p:nvSpPr>
        <p:spPr bwMode="auto">
          <a:xfrm>
            <a:off x="9239378" y="3496712"/>
            <a:ext cx="476121" cy="42213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82CCF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2" name="Freeform 36"/>
          <p:cNvSpPr>
            <a:spLocks noEditPoints="1"/>
          </p:cNvSpPr>
          <p:nvPr/>
        </p:nvSpPr>
        <p:spPr bwMode="auto">
          <a:xfrm>
            <a:off x="7166175" y="3500616"/>
            <a:ext cx="255440" cy="42962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82CCF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34566" y="262550"/>
            <a:ext cx="4273628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b="1" i="1" kern="0" dirty="0" smtClean="0">
                <a:solidFill>
                  <a:prstClr val="white"/>
                </a:solidFill>
              </a:rPr>
              <a:t> 옷차림 추천 프로그램</a:t>
            </a:r>
            <a:endParaRPr lang="en-US" altLang="ko-KR" sz="800" b="1" i="1" kern="0" dirty="0">
              <a:solidFill>
                <a:prstClr val="white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4402751" y="484360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-2686" y="762014"/>
            <a:ext cx="20891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개발 환경</a:t>
            </a:r>
            <a:endParaRPr lang="ko-KR" altLang="en-US" sz="1000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9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모서리가 둥근 직사각형 52"/>
          <p:cNvSpPr/>
          <p:nvPr/>
        </p:nvSpPr>
        <p:spPr>
          <a:xfrm>
            <a:off x="1119156" y="2850988"/>
            <a:ext cx="9534595" cy="623751"/>
          </a:xfrm>
          <a:prstGeom prst="roundRect">
            <a:avLst>
              <a:gd name="adj" fmla="val 50000"/>
            </a:avLst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4" name="양쪽 모서리가 둥근 사각형 53"/>
          <p:cNvSpPr/>
          <p:nvPr/>
        </p:nvSpPr>
        <p:spPr>
          <a:xfrm rot="16200000">
            <a:off x="3615627" y="354516"/>
            <a:ext cx="623751" cy="561669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2CCFD"/>
          </a:solidFill>
          <a:ln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6731849" y="1900610"/>
            <a:ext cx="0" cy="936000"/>
          </a:xfrm>
          <a:prstGeom prst="line">
            <a:avLst/>
          </a:prstGeom>
          <a:ln w="12700">
            <a:solidFill>
              <a:srgbClr val="4EB6FC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10621319" y="1907211"/>
            <a:ext cx="0" cy="936000"/>
          </a:xfrm>
          <a:prstGeom prst="line">
            <a:avLst/>
          </a:prstGeom>
          <a:ln w="12700">
            <a:solidFill>
              <a:srgbClr val="4EB6FC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표 56"/>
          <p:cNvGraphicFramePr>
            <a:graphicFrameLocks noGrp="1"/>
          </p:cNvGraphicFramePr>
          <p:nvPr>
            <p:extLst/>
          </p:nvPr>
        </p:nvGraphicFramePr>
        <p:xfrm>
          <a:off x="1119151" y="3774924"/>
          <a:ext cx="9534600" cy="310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3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34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3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34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34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534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0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rgbClr val="4EB6FC"/>
                          </a:solidFill>
                        </a:rPr>
                        <a:t>0</a:t>
                      </a:r>
                      <a:endParaRPr lang="ko-KR" altLang="en-US" sz="1050" b="0" dirty="0">
                        <a:solidFill>
                          <a:srgbClr val="4EB6F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4EB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B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rgbClr val="4EB6FC"/>
                          </a:solidFill>
                        </a:rPr>
                        <a:t>10</a:t>
                      </a:r>
                      <a:endParaRPr lang="ko-KR" altLang="en-US" sz="1050" b="0" dirty="0">
                        <a:solidFill>
                          <a:srgbClr val="4EB6F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4EB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B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rgbClr val="4EB6FC"/>
                          </a:solidFill>
                        </a:rPr>
                        <a:t>20</a:t>
                      </a:r>
                      <a:endParaRPr lang="ko-KR" altLang="en-US" sz="1050" b="0" dirty="0">
                        <a:solidFill>
                          <a:srgbClr val="4EB6F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4EB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B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rgbClr val="4EB6FC"/>
                          </a:solidFill>
                        </a:rPr>
                        <a:t>30</a:t>
                      </a:r>
                      <a:endParaRPr lang="ko-KR" altLang="en-US" sz="1050" b="0" dirty="0">
                        <a:solidFill>
                          <a:srgbClr val="4EB6F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4EB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B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rgbClr val="4EB6FC"/>
                          </a:solidFill>
                        </a:rPr>
                        <a:t>40</a:t>
                      </a:r>
                      <a:endParaRPr lang="ko-KR" altLang="en-US" sz="1050" b="0" dirty="0">
                        <a:solidFill>
                          <a:srgbClr val="4EB6F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4EB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B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rgbClr val="4EB6FC"/>
                          </a:solidFill>
                        </a:rPr>
                        <a:t>50</a:t>
                      </a:r>
                      <a:endParaRPr lang="ko-KR" altLang="en-US" sz="1050" b="0" dirty="0">
                        <a:solidFill>
                          <a:srgbClr val="4EB6F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4EB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B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rgbClr val="4EB6FC"/>
                          </a:solidFill>
                        </a:rPr>
                        <a:t>60</a:t>
                      </a:r>
                      <a:endParaRPr lang="ko-KR" altLang="en-US" sz="1050" b="0" dirty="0">
                        <a:solidFill>
                          <a:srgbClr val="4EB6F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4EB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B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rgbClr val="4EB6FC"/>
                          </a:solidFill>
                        </a:rPr>
                        <a:t>70</a:t>
                      </a:r>
                      <a:endParaRPr lang="ko-KR" altLang="en-US" sz="1050" b="0" dirty="0">
                        <a:solidFill>
                          <a:srgbClr val="4EB6F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4EB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B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rgbClr val="4EB6FC"/>
                          </a:solidFill>
                        </a:rPr>
                        <a:t>80</a:t>
                      </a:r>
                      <a:endParaRPr lang="ko-KR" altLang="en-US" sz="1050" b="0" dirty="0">
                        <a:solidFill>
                          <a:srgbClr val="4EB6F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4EB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B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rgbClr val="4EB6FC"/>
                          </a:solidFill>
                        </a:rPr>
                        <a:t>90</a:t>
                      </a:r>
                      <a:endParaRPr lang="ko-KR" altLang="en-US" sz="1050" b="0" dirty="0">
                        <a:solidFill>
                          <a:srgbClr val="4EB6F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4EB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4882090" y="1735975"/>
            <a:ext cx="175746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rgbClr val="4EB6FC"/>
                </a:solidFill>
                <a:cs typeface="Aharoni" panose="02010803020104030203" pitchFamily="2" charset="-79"/>
              </a:rPr>
              <a:t>CONTENTS. A </a:t>
            </a:r>
            <a:endParaRPr lang="en-US" altLang="ko-KR" sz="1400" dirty="0">
              <a:solidFill>
                <a:srgbClr val="4EB6FC"/>
              </a:solidFill>
              <a:cs typeface="Aharoni" panose="02010803020104030203" pitchFamily="2" charset="-79"/>
            </a:endParaRPr>
          </a:p>
          <a:p>
            <a:pPr algn="r"/>
            <a:r>
              <a:rPr lang="en-US" altLang="ko-KR" sz="3200" dirty="0">
                <a:solidFill>
                  <a:srgbClr val="4EB6FC"/>
                </a:solidFill>
                <a:cs typeface="Aharoni" panose="02010803020104030203" pitchFamily="2" charset="-79"/>
              </a:rPr>
              <a:t>59</a:t>
            </a:r>
            <a:r>
              <a:rPr lang="en-US" altLang="ko-KR" sz="1600" dirty="0">
                <a:solidFill>
                  <a:srgbClr val="4EB6FC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4EB6FC"/>
              </a:solidFill>
              <a:cs typeface="Aharoni" panose="02010803020104030203" pitchFamily="2" charset="-79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807776" y="1735975"/>
            <a:ext cx="175746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rgbClr val="4EB6FC"/>
                </a:solidFill>
                <a:cs typeface="Aharoni" panose="02010803020104030203" pitchFamily="2" charset="-79"/>
              </a:rPr>
              <a:t>CONTENTS. A </a:t>
            </a:r>
            <a:endParaRPr lang="en-US" altLang="ko-KR" sz="1400" dirty="0">
              <a:solidFill>
                <a:srgbClr val="4EB6FC"/>
              </a:solidFill>
              <a:cs typeface="Aharoni" panose="02010803020104030203" pitchFamily="2" charset="-79"/>
            </a:endParaRPr>
          </a:p>
          <a:p>
            <a:pPr algn="r"/>
            <a:r>
              <a:rPr lang="en-US" altLang="ko-KR" sz="3200" dirty="0">
                <a:solidFill>
                  <a:srgbClr val="4EB6FC"/>
                </a:solidFill>
                <a:cs typeface="Aharoni" panose="02010803020104030203" pitchFamily="2" charset="-79"/>
              </a:rPr>
              <a:t>41</a:t>
            </a:r>
            <a:r>
              <a:rPr lang="en-US" altLang="ko-KR" sz="1600" dirty="0">
                <a:solidFill>
                  <a:srgbClr val="4EB6FC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4EB6FC"/>
              </a:solidFill>
              <a:cs typeface="Aharoni" panose="02010803020104030203" pitchFamily="2" charset="-79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8195757" y="5348673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8194766" y="4909573"/>
            <a:ext cx="252991" cy="250183"/>
          </a:xfrm>
          <a:prstGeom prst="ellipse">
            <a:avLst/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540481" y="4640817"/>
            <a:ext cx="128931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sz="1050" dirty="0">
                <a:solidFill>
                  <a:srgbClr val="4EB6FC"/>
                </a:solidFill>
              </a:rPr>
              <a:t>데이터 기준 </a:t>
            </a:r>
            <a:r>
              <a:rPr lang="en-US" altLang="ko-KR" sz="1050" dirty="0">
                <a:solidFill>
                  <a:srgbClr val="4EB6FC"/>
                </a:solidFill>
              </a:rPr>
              <a:t>A</a:t>
            </a:r>
          </a:p>
          <a:p>
            <a:pPr>
              <a:lnSpc>
                <a:spcPct val="300000"/>
              </a:lnSpc>
            </a:pPr>
            <a:r>
              <a:rPr lang="ko-KR" altLang="en-US" sz="1050" dirty="0">
                <a:solidFill>
                  <a:srgbClr val="4EB6FC"/>
                </a:solidFill>
              </a:rPr>
              <a:t>데이터 기준 </a:t>
            </a:r>
            <a:r>
              <a:rPr lang="en-US" altLang="ko-KR" sz="1050" dirty="0">
                <a:solidFill>
                  <a:srgbClr val="4EB6FC"/>
                </a:solidFill>
              </a:rPr>
              <a:t>B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1FE793E-4FD9-4469-A66E-9B4D42B29777}"/>
              </a:ext>
            </a:extLst>
          </p:cNvPr>
          <p:cNvSpPr/>
          <p:nvPr/>
        </p:nvSpPr>
        <p:spPr>
          <a:xfrm>
            <a:off x="2771270" y="4638558"/>
            <a:ext cx="25211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4E5D7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E5D70"/>
                </a:solidFill>
              </a:rPr>
              <a:t>컨텐츠에 대한 내용을 적어요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4E5D70"/>
                </a:solidFill>
              </a:rPr>
              <a:t>Enjoy your stylish business and campus life with BIZCAM 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34566" y="262550"/>
            <a:ext cx="4273628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b="1" i="1" kern="0" dirty="0" smtClean="0">
                <a:solidFill>
                  <a:prstClr val="white"/>
                </a:solidFill>
              </a:rPr>
              <a:t> 옷차림 추천 프로그램</a:t>
            </a:r>
            <a:endParaRPr lang="en-US" altLang="ko-KR" sz="800" b="1" i="1" kern="0" dirty="0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402751" y="484360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-2686" y="762014"/>
            <a:ext cx="20891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개발 환경</a:t>
            </a:r>
            <a:endParaRPr lang="ko-KR" altLang="en-US" sz="1000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62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/>
        </p:nvSpPr>
        <p:spPr>
          <a:xfrm>
            <a:off x="1575087" y="2039492"/>
            <a:ext cx="2423886" cy="242388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22169" y="4723918"/>
            <a:ext cx="260021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8" name="타원 17"/>
          <p:cNvSpPr/>
          <p:nvPr/>
        </p:nvSpPr>
        <p:spPr>
          <a:xfrm>
            <a:off x="2425871" y="1742740"/>
            <a:ext cx="703706" cy="703706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Group 28"/>
          <p:cNvGrpSpPr>
            <a:grpSpLocks noChangeAspect="1"/>
          </p:cNvGrpSpPr>
          <p:nvPr/>
        </p:nvGrpSpPr>
        <p:grpSpPr bwMode="auto">
          <a:xfrm>
            <a:off x="2634076" y="1941838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타원 21"/>
          <p:cNvSpPr/>
          <p:nvPr/>
        </p:nvSpPr>
        <p:spPr>
          <a:xfrm>
            <a:off x="5130547" y="2074778"/>
            <a:ext cx="2423886" cy="2423886"/>
          </a:xfrm>
          <a:prstGeom prst="ellipse">
            <a:avLst/>
          </a:prstGeom>
          <a:solidFill>
            <a:schemeClr val="tx2">
              <a:lumMod val="50000"/>
            </a:schemeClr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77629" y="4759204"/>
            <a:ext cx="260021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4" name="타원 23"/>
          <p:cNvSpPr/>
          <p:nvPr/>
        </p:nvSpPr>
        <p:spPr>
          <a:xfrm>
            <a:off x="5981331" y="1778026"/>
            <a:ext cx="703706" cy="703706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697246" y="2074778"/>
            <a:ext cx="2423886" cy="2423886"/>
          </a:xfrm>
          <a:prstGeom prst="ellipse">
            <a:avLst/>
          </a:prstGeom>
          <a:solidFill>
            <a:schemeClr val="tx2">
              <a:lumMod val="50000"/>
            </a:schemeClr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644328" y="4759204"/>
            <a:ext cx="260021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7" name="타원 26"/>
          <p:cNvSpPr/>
          <p:nvPr/>
        </p:nvSpPr>
        <p:spPr>
          <a:xfrm>
            <a:off x="9566136" y="1787079"/>
            <a:ext cx="703706" cy="703706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Group 14"/>
          <p:cNvGrpSpPr>
            <a:grpSpLocks noChangeAspect="1"/>
          </p:cNvGrpSpPr>
          <p:nvPr/>
        </p:nvGrpSpPr>
        <p:grpSpPr bwMode="auto">
          <a:xfrm>
            <a:off x="9785819" y="2018142"/>
            <a:ext cx="282952" cy="240012"/>
            <a:chOff x="3669" y="3943"/>
            <a:chExt cx="626" cy="531"/>
          </a:xfrm>
          <a:solidFill>
            <a:schemeClr val="bg1"/>
          </a:solidFill>
        </p:grpSpPr>
        <p:sp>
          <p:nvSpPr>
            <p:cNvPr id="29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1" name="Freeform 11"/>
          <p:cNvSpPr>
            <a:spLocks noEditPoints="1"/>
          </p:cNvSpPr>
          <p:nvPr/>
        </p:nvSpPr>
        <p:spPr bwMode="auto">
          <a:xfrm>
            <a:off x="6247480" y="1974626"/>
            <a:ext cx="245832" cy="30181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34566" y="262550"/>
            <a:ext cx="4273628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b="1" i="1" kern="0" dirty="0" smtClean="0">
                <a:solidFill>
                  <a:prstClr val="white"/>
                </a:solidFill>
              </a:rPr>
              <a:t> 옷차림 추천 프로그램</a:t>
            </a:r>
            <a:endParaRPr lang="en-US" altLang="ko-KR" sz="800" b="1" i="1" kern="0" dirty="0">
              <a:solidFill>
                <a:prstClr val="white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4402751" y="484360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-2686" y="762014"/>
            <a:ext cx="20891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개발 환경</a:t>
            </a:r>
            <a:endParaRPr lang="ko-KR" altLang="en-US" sz="1000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1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차트 31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>
            <p:extLst/>
          </p:nvPr>
        </p:nvGraphicFramePr>
        <p:xfrm>
          <a:off x="475967" y="2108200"/>
          <a:ext cx="11271533" cy="412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타원 32"/>
          <p:cNvSpPr/>
          <p:nvPr/>
        </p:nvSpPr>
        <p:spPr>
          <a:xfrm>
            <a:off x="10097855" y="4211743"/>
            <a:ext cx="157437" cy="157437"/>
          </a:xfrm>
          <a:prstGeom prst="ellipse">
            <a:avLst/>
          </a:prstGeom>
          <a:noFill/>
          <a:ln w="28575">
            <a:solidFill>
              <a:srgbClr val="FF7C8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284293" y="4149272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081554" y="3705557"/>
            <a:ext cx="157437" cy="157437"/>
          </a:xfrm>
          <a:prstGeom prst="ellipse">
            <a:avLst/>
          </a:prstGeom>
          <a:noFill/>
          <a:ln w="28575">
            <a:solidFill>
              <a:srgbClr val="4EB6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267992" y="3643086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22438" y="2363049"/>
            <a:ext cx="2593010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D2A83F-422A-49CB-89C8-8CB39E22994F}"/>
              </a:ext>
            </a:extLst>
          </p:cNvPr>
          <p:cNvSpPr/>
          <p:nvPr/>
        </p:nvSpPr>
        <p:spPr>
          <a:xfrm>
            <a:off x="475967" y="1035059"/>
            <a:ext cx="6423958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u="sng" dirty="0">
                <a:solidFill>
                  <a:srgbClr val="4EB6FC"/>
                </a:solidFill>
              </a:rPr>
              <a:t>Enjoy your stylish business and campus life with BIZCAM</a:t>
            </a:r>
            <a:endParaRPr lang="en-US" altLang="ko-KR" sz="1200" u="sng" dirty="0">
              <a:solidFill>
                <a:srgbClr val="4EB6FC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518886" y="2392636"/>
            <a:ext cx="1013234" cy="443620"/>
            <a:chOff x="4915126" y="2758032"/>
            <a:chExt cx="1013234" cy="443620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4915126" y="2758032"/>
              <a:ext cx="1013234" cy="443620"/>
            </a:xfrm>
            <a:prstGeom prst="roundRect">
              <a:avLst>
                <a:gd name="adj" fmla="val 50000"/>
              </a:avLst>
            </a:prstGeom>
            <a:solidFill>
              <a:srgbClr val="82CCFD"/>
            </a:solidFill>
            <a:ln w="19050">
              <a:solidFill>
                <a:srgbClr val="4EB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b="1" i="1" kern="0" dirty="0">
                  <a:solidFill>
                    <a:prstClr val="white"/>
                  </a:solidFill>
                </a:rPr>
                <a:t>450</a:t>
              </a:r>
              <a:endParaRPr lang="en-US" altLang="ko-KR" sz="800" b="1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4956527" y="279984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45</a:t>
              </a:r>
              <a:r>
                <a:rPr lang="en-US" altLang="ko-KR" sz="7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%</a:t>
              </a:r>
              <a:endParaRPr lang="ko-KR" altLang="en-US" sz="7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22959D3-4D98-420F-A4BE-CD01A244A120}"/>
              </a:ext>
            </a:extLst>
          </p:cNvPr>
          <p:cNvCxnSpPr>
            <a:cxnSpLocks/>
          </p:cNvCxnSpPr>
          <p:nvPr/>
        </p:nvCxnSpPr>
        <p:spPr>
          <a:xfrm>
            <a:off x="4750277" y="2836256"/>
            <a:ext cx="0" cy="396000"/>
          </a:xfrm>
          <a:prstGeom prst="line">
            <a:avLst/>
          </a:prstGeom>
          <a:ln w="12700">
            <a:solidFill>
              <a:srgbClr val="4EB6FC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-2686" y="762014"/>
            <a:ext cx="20891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개발 환경</a:t>
            </a:r>
            <a:endParaRPr lang="ko-KR" altLang="en-US" sz="1000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4566" y="262550"/>
            <a:ext cx="4273628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b="1" i="1" kern="0" dirty="0" smtClean="0">
                <a:solidFill>
                  <a:prstClr val="white"/>
                </a:solidFill>
              </a:rPr>
              <a:t> 옷차림 추천 프로그램</a:t>
            </a:r>
            <a:endParaRPr lang="en-US" altLang="ko-KR" sz="800" b="1" i="1" kern="0" dirty="0">
              <a:solidFill>
                <a:prstClr val="white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4402751" y="484360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37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차트 31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4741817"/>
              </p:ext>
            </p:extLst>
          </p:nvPr>
        </p:nvGraphicFramePr>
        <p:xfrm>
          <a:off x="475967" y="1498862"/>
          <a:ext cx="11271533" cy="4738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292261" y="2955793"/>
            <a:ext cx="2593010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-2686" y="762014"/>
            <a:ext cx="1615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고찰</a:t>
            </a:r>
            <a:endParaRPr lang="ko-KR" altLang="en-US" sz="1000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4566" y="262550"/>
            <a:ext cx="4273628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b="1" i="1" kern="0" dirty="0" smtClean="0">
                <a:solidFill>
                  <a:prstClr val="white"/>
                </a:solidFill>
              </a:rPr>
              <a:t> 옷차림 추천 프로그램</a:t>
            </a:r>
            <a:endParaRPr lang="en-US" altLang="ko-KR" sz="800" b="1" i="1" kern="0" dirty="0">
              <a:solidFill>
                <a:prstClr val="white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4402751" y="484360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45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444</Words>
  <Application>Microsoft Office PowerPoint</Application>
  <PresentationFormat>와이드스크린</PresentationFormat>
  <Paragraphs>107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Aharoni</vt:lpstr>
      <vt:lpstr>맑은 고딕</vt:lpstr>
      <vt:lpstr>Arial</vt:lpstr>
      <vt:lpstr>19_Office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27</cp:revision>
  <dcterms:created xsi:type="dcterms:W3CDTF">2020-12-03T04:07:18Z</dcterms:created>
  <dcterms:modified xsi:type="dcterms:W3CDTF">2021-05-13T04:40:56Z</dcterms:modified>
</cp:coreProperties>
</file>