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58" r:id="rId5"/>
    <p:sldId id="259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6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7CA6AD"/>
            </a:solidFill>
          </c:spPr>
          <c:invertIfNegative val="0"/>
          <c:dPt>
            <c:idx val="5"/>
            <c:invertIfNegative val="0"/>
            <c:bubble3D val="0"/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 b="1">
                      <a:solidFill>
                        <a:srgbClr val="7CA6AD"/>
                      </a:solidFill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rgbClr val="7CA6AD"/>
                    </a:solidFill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content</c:v>
                </c:pt>
                <c:pt idx="1">
                  <c:v>content</c:v>
                </c:pt>
                <c:pt idx="2">
                  <c:v>content</c:v>
                </c:pt>
                <c:pt idx="3">
                  <c:v>content</c:v>
                </c:pt>
                <c:pt idx="4">
                  <c:v>content</c:v>
                </c:pt>
                <c:pt idx="5">
                  <c:v>content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F47279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rgbClr val="F47279"/>
                    </a:solidFill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content</c:v>
                </c:pt>
                <c:pt idx="1">
                  <c:v>content</c:v>
                </c:pt>
                <c:pt idx="2">
                  <c:v>content</c:v>
                </c:pt>
                <c:pt idx="3">
                  <c:v>content</c:v>
                </c:pt>
                <c:pt idx="4">
                  <c:v>content</c:v>
                </c:pt>
                <c:pt idx="5">
                  <c:v>content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2.2999999999999998</c:v>
                </c:pt>
                <c:pt idx="5">
                  <c:v>5.3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23"/>
        <c:overlap val="-28"/>
        <c:axId val="196287488"/>
        <c:axId val="196299008"/>
      </c:barChart>
      <c:catAx>
        <c:axId val="196287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6299008"/>
        <c:crosses val="autoZero"/>
        <c:auto val="1"/>
        <c:lblAlgn val="ctr"/>
        <c:lblOffset val="100"/>
        <c:noMultiLvlLbl val="0"/>
      </c:catAx>
      <c:valAx>
        <c:axId val="196299008"/>
        <c:scaling>
          <c:orientation val="minMax"/>
        </c:scaling>
        <c:delete val="1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crossAx val="196287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7CA6AD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  <c:pt idx="6">
                  <c:v>6.1</c:v>
                </c:pt>
                <c:pt idx="7">
                  <c:v>4.8</c:v>
                </c:pt>
                <c:pt idx="8">
                  <c:v>4.2</c:v>
                </c:pt>
                <c:pt idx="9">
                  <c:v>3.6</c:v>
                </c:pt>
                <c:pt idx="10">
                  <c:v>3.7</c:v>
                </c:pt>
                <c:pt idx="11">
                  <c:v>2.8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31750">
              <a:solidFill>
                <a:srgbClr val="F47279"/>
              </a:solidFill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2.8</c:v>
                </c:pt>
                <c:pt idx="1">
                  <c:v>3.7</c:v>
                </c:pt>
                <c:pt idx="2">
                  <c:v>2.1</c:v>
                </c:pt>
                <c:pt idx="3">
                  <c:v>2</c:v>
                </c:pt>
                <c:pt idx="4">
                  <c:v>1.8</c:v>
                </c:pt>
                <c:pt idx="5">
                  <c:v>1.2</c:v>
                </c:pt>
                <c:pt idx="6">
                  <c:v>0.9</c:v>
                </c:pt>
                <c:pt idx="7">
                  <c:v>2.1</c:v>
                </c:pt>
                <c:pt idx="8">
                  <c:v>3.8</c:v>
                </c:pt>
                <c:pt idx="9">
                  <c:v>4.0999999999999996</c:v>
                </c:pt>
                <c:pt idx="10">
                  <c:v>5.2</c:v>
                </c:pt>
                <c:pt idx="11">
                  <c:v>5.0999999999999996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885760"/>
        <c:axId val="200887296"/>
      </c:lineChart>
      <c:catAx>
        <c:axId val="20088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0887296"/>
        <c:crosses val="autoZero"/>
        <c:auto val="1"/>
        <c:lblAlgn val="ctr"/>
        <c:lblOffset val="100"/>
        <c:noMultiLvlLbl val="0"/>
      </c:catAx>
      <c:valAx>
        <c:axId val="2008872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0885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87A488-C3A1-4384-A7E8-F53C40E46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F28C350-8FC3-4A0C-BC61-B856DBD85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FFB7719-81FA-4CDD-9DEF-3A820028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497F2D2-6437-49F7-8A92-3DC75164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091EF1A-C335-4173-A5F3-7DE515B6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28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5417FD9-5192-4255-ABAB-797C6491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E7123FE-C8C9-4D2C-9EA4-8C43D1B96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48266A1-164B-4315-B11D-F6D75E40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7CE2209-BD16-44B6-BAB5-77823D5A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6C31DEF-F13D-4F67-A93D-05A8D36B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59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E461DBD-0185-4B85-8E3B-6E51334B4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130931A-48C5-4F73-8647-55BFCF115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1769B12-40D2-4B26-A06B-131747F6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A13785E-B9AF-4310-86CC-430ECCF0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F5D287-B45B-4A74-8472-1303D216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43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D929771-A182-41AB-A1A2-510CB95E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CD870C2-A8CA-475A-AEF5-E27FE5CF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160DB16-0B2C-410A-AE97-E32C50A1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97EC69D-E8AA-4209-8DD7-A0D66283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1DEEF3F-148F-4DFC-B074-FF92FCCD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47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3B4B3B-76EE-450D-8D82-F4C13134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168AA74-9086-4E9E-96F4-84073752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07B810-F5FE-4DFC-B825-63A2DFA8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7469790-52A3-4097-BE5E-DE2DD3B6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816DDCE-EE7C-46A8-B51F-C19D17B2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2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AB38A69-3D29-4C24-9ECB-273920E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82948EE-F6AB-4E87-8EF2-45C98D869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87F2E9A-AE86-4D7F-8EFA-EC9B01794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5761406-AB24-4F59-BE3B-81085D63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5811B04-A60B-4F93-9AAD-590EA909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D841D0B-524A-4232-A9D9-827D87E6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1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E84E8B-0547-4066-B7CE-6F8D5AD8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A654069-6E10-4D34-AF3F-05C3F3EA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0176B67-9CF4-451B-A14B-2414AC27E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36F0F25-4869-4EA5-81BB-C9C02134F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CEA45B8-98F1-4504-ACBF-5113C3486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103F3173-3B38-4204-A785-C9ADC145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A418B22-D4A1-4FE3-8B03-863F6BE1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43789B6-F371-4666-AD6F-2F6FFE5D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42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BFF9332-9919-4131-B708-5D62596B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63BC5A0-FDFD-4D25-99FB-38EC58AA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F362264-B167-4223-8A3D-FCAC4B2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828EBDC-5098-4891-B3AA-24D537A1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04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3AF5A5E-7D0D-4121-AFAD-2A2EBFC1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A95F73F-7974-467D-83AF-1219E2B8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C2FE57D-6A5A-415A-8353-ADC07E41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44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02F1E6-5C57-410F-B1DB-FA004F50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AF4698D-710C-44FB-BBEC-4E688347F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9322622-E78A-4B02-98DF-758ADB0F1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27475CA-CB40-463D-902C-EC61BEBE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7397C47-6A51-4638-85CF-0E434499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FAD7F7C-11C5-47D9-B57F-13E5CE3E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0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83160A-E71E-4A86-8DC0-6F792443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4609EF7-25DF-46D2-8A40-48F275B71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A422877-E249-4B25-BB86-82CD621BC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956C9CB-0CC0-4C33-B7F1-1B15AF6B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0A7F62D-438E-4EED-AEA1-6F4C2BFF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818663A-88E0-437E-8EFA-D67DE302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66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D2DC770B-F71A-45B2-91A3-0DC28325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C3FD713-C052-4CC0-B94B-1E9343F9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1B4A654-841D-410E-BDBD-F39F18040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7FFFFD6-C0B3-4A47-8BCB-68D8F1F28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956FF22-54C0-4C03-BD49-D5026B38D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7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3048000" y="2656834"/>
            <a:ext cx="6096000" cy="13503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i="1" kern="0" dirty="0" smtClean="0">
                <a:ln>
                  <a:solidFill>
                    <a:prstClr val="white"/>
                  </a:solidFill>
                </a:ln>
                <a:solidFill>
                  <a:srgbClr val="F47279"/>
                </a:solidFill>
              </a:rPr>
              <a:t>JAVA</a:t>
            </a:r>
            <a:r>
              <a:rPr lang="en-US" altLang="ko-KR" sz="4400" b="1" i="1" kern="0" dirty="0">
                <a:solidFill>
                  <a:prstClr val="white"/>
                </a:solidFill>
              </a:rPr>
              <a:t> </a:t>
            </a:r>
            <a:r>
              <a:rPr lang="en-US" altLang="ko-KR" sz="4400" b="1" i="1" kern="0" dirty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7CA6AD"/>
                </a:solidFill>
              </a:rPr>
              <a:t>MYSQL </a:t>
            </a:r>
            <a:endParaRPr lang="en-US" altLang="ko-KR" sz="4400" b="1" i="1" kern="0" dirty="0">
              <a:ln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rgbClr val="7CA6AD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50" kern="0" dirty="0" smtClean="0">
                <a:solidFill>
                  <a:srgbClr val="E7E6E6">
                    <a:lumMod val="50000"/>
                  </a:srgbClr>
                </a:solidFill>
              </a:rPr>
              <a:t>Java</a:t>
            </a:r>
            <a:r>
              <a:rPr lang="ko-KR" altLang="en-US" sz="1050" kern="0" dirty="0">
                <a:solidFill>
                  <a:srgbClr val="E7E6E6">
                    <a:lumMod val="50000"/>
                  </a:srgbClr>
                </a:solidFill>
              </a:rPr>
              <a:t> </a:t>
            </a:r>
            <a:r>
              <a:rPr lang="en-US" altLang="ko-KR" sz="1050" kern="0" dirty="0" smtClean="0">
                <a:solidFill>
                  <a:srgbClr val="E7E6E6">
                    <a:lumMod val="50000"/>
                  </a:srgbClr>
                </a:solidFill>
              </a:rPr>
              <a:t>– MySQL </a:t>
            </a:r>
            <a:r>
              <a:rPr lang="ko-KR" altLang="en-US" sz="1050" kern="0" dirty="0" smtClean="0">
                <a:solidFill>
                  <a:srgbClr val="E7E6E6">
                    <a:lumMod val="50000"/>
                  </a:srgbClr>
                </a:solidFill>
              </a:rPr>
              <a:t>연동 프로그램</a:t>
            </a:r>
            <a:r>
              <a:rPr lang="en-US" altLang="ko-KR" sz="1050" i="1" kern="0" dirty="0" smtClean="0">
                <a:solidFill>
                  <a:srgbClr val="E7E6E6">
                    <a:lumMod val="50000"/>
                  </a:srgbClr>
                </a:solidFill>
              </a:rPr>
              <a:t> </a:t>
            </a:r>
            <a:endParaRPr lang="en-US" altLang="ko-KR" sz="2000" i="1" kern="0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2" name="왼쪽 대괄호 1"/>
          <p:cNvSpPr/>
          <p:nvPr/>
        </p:nvSpPr>
        <p:spPr>
          <a:xfrm rot="5400000">
            <a:off x="5581761" y="-1391690"/>
            <a:ext cx="1028477" cy="8793020"/>
          </a:xfrm>
          <a:prstGeom prst="leftBracket">
            <a:avLst>
              <a:gd name="adj" fmla="val 0"/>
            </a:avLst>
          </a:prstGeom>
          <a:ln w="158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504841" y="2361271"/>
            <a:ext cx="3182318" cy="258619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prstClr val="white"/>
                </a:solidFill>
              </a:rPr>
              <a:t>통합 응용 </a:t>
            </a:r>
            <a:r>
              <a:rPr lang="en-US" altLang="ko-KR" sz="1050" b="1" dirty="0" smtClean="0">
                <a:solidFill>
                  <a:prstClr val="white"/>
                </a:solidFill>
              </a:rPr>
              <a:t>SW </a:t>
            </a:r>
            <a:r>
              <a:rPr lang="ko-KR" altLang="en-US" sz="1050" b="1" dirty="0" smtClean="0">
                <a:solidFill>
                  <a:prstClr val="white"/>
                </a:solidFill>
              </a:rPr>
              <a:t>개발자</a:t>
            </a:r>
            <a:r>
              <a:rPr lang="en-US" altLang="ko-KR" sz="1050" b="1" dirty="0" smtClean="0">
                <a:solidFill>
                  <a:prstClr val="white"/>
                </a:solidFill>
              </a:rPr>
              <a:t>(C#, JAVA)</a:t>
            </a:r>
            <a:r>
              <a:rPr lang="ko-KR" altLang="en-US" sz="1050" b="1" dirty="0" smtClean="0">
                <a:solidFill>
                  <a:prstClr val="white"/>
                </a:solidFill>
              </a:rPr>
              <a:t> 과정 </a:t>
            </a:r>
            <a:r>
              <a:rPr lang="en-US" altLang="ko-KR" sz="1050" b="1" dirty="0" smtClean="0">
                <a:solidFill>
                  <a:prstClr val="white"/>
                </a:solidFill>
              </a:rPr>
              <a:t>-</a:t>
            </a:r>
            <a:r>
              <a:rPr lang="ko-KR" altLang="en-US" sz="1050" b="1" dirty="0" smtClean="0">
                <a:solidFill>
                  <a:prstClr val="white"/>
                </a:solidFill>
              </a:rPr>
              <a:t> 양화영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79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JAVA MySQL 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srgbClr val="E7E6E6">
                    <a:lumMod val="75000"/>
                  </a:srgbClr>
                </a:solidFill>
              </a:rPr>
              <a:t>JAVA – MySQL </a:t>
            </a:r>
            <a:r>
              <a:rPr lang="ko-KR" altLang="en-US" sz="900" kern="0" dirty="0">
                <a:solidFill>
                  <a:srgbClr val="E7E6E6">
                    <a:lumMod val="75000"/>
                  </a:srgbClr>
                </a:solidFill>
              </a:rPr>
              <a:t>연동 프로그램</a:t>
            </a:r>
            <a:endParaRPr lang="en-US" altLang="ko-KR" sz="16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103" name="자유형 102">
            <a:extLst>
              <a:ext uri="{FF2B5EF4-FFF2-40B4-BE49-F238E27FC236}">
                <a16:creationId xmlns="" xmlns:a16="http://schemas.microsoft.com/office/drawing/2014/main" id="{0363AEBC-2082-401A-B77D-2F120128FFEB}"/>
              </a:ext>
            </a:extLst>
          </p:cNvPr>
          <p:cNvSpPr/>
          <p:nvPr/>
        </p:nvSpPr>
        <p:spPr>
          <a:xfrm>
            <a:off x="1275084" y="1696356"/>
            <a:ext cx="2237372" cy="4259181"/>
          </a:xfrm>
          <a:custGeom>
            <a:avLst/>
            <a:gdLst>
              <a:gd name="connsiteX0" fmla="*/ 1119772 w 2237372"/>
              <a:gd name="connsiteY0" fmla="*/ 210456 h 4259181"/>
              <a:gd name="connsiteX1" fmla="*/ 212628 w 2237372"/>
              <a:gd name="connsiteY1" fmla="*/ 1117600 h 4259181"/>
              <a:gd name="connsiteX2" fmla="*/ 1119772 w 2237372"/>
              <a:gd name="connsiteY2" fmla="*/ 2024744 h 4259181"/>
              <a:gd name="connsiteX3" fmla="*/ 2026916 w 2237372"/>
              <a:gd name="connsiteY3" fmla="*/ 1117600 h 4259181"/>
              <a:gd name="connsiteX4" fmla="*/ 1119772 w 2237372"/>
              <a:gd name="connsiteY4" fmla="*/ 210456 h 4259181"/>
              <a:gd name="connsiteX5" fmla="*/ 1119772 w 2237372"/>
              <a:gd name="connsiteY5" fmla="*/ 0 h 4259181"/>
              <a:gd name="connsiteX6" fmla="*/ 2237372 w 2237372"/>
              <a:gd name="connsiteY6" fmla="*/ 1117600 h 4259181"/>
              <a:gd name="connsiteX7" fmla="*/ 1119772 w 2237372"/>
              <a:gd name="connsiteY7" fmla="*/ 2235200 h 4259181"/>
              <a:gd name="connsiteX8" fmla="*/ 348247 w 2237372"/>
              <a:gd name="connsiteY8" fmla="*/ 2235200 h 4259181"/>
              <a:gd name="connsiteX9" fmla="*/ 230493 w 2237372"/>
              <a:gd name="connsiteY9" fmla="*/ 2258973 h 4259181"/>
              <a:gd name="connsiteX10" fmla="*/ 45719 w 2237372"/>
              <a:gd name="connsiteY10" fmla="*/ 2537732 h 4259181"/>
              <a:gd name="connsiteX11" fmla="*/ 45719 w 2237372"/>
              <a:gd name="connsiteY11" fmla="*/ 2963181 h 4259181"/>
              <a:gd name="connsiteX12" fmla="*/ 45719 w 2237372"/>
              <a:gd name="connsiteY12" fmla="*/ 3012657 h 4259181"/>
              <a:gd name="connsiteX13" fmla="*/ 45719 w 2237372"/>
              <a:gd name="connsiteY13" fmla="*/ 4259181 h 4259181"/>
              <a:gd name="connsiteX14" fmla="*/ 0 w 2237372"/>
              <a:gd name="connsiteY14" fmla="*/ 4259181 h 4259181"/>
              <a:gd name="connsiteX15" fmla="*/ 0 w 2237372"/>
              <a:gd name="connsiteY15" fmla="*/ 2963181 h 4259181"/>
              <a:gd name="connsiteX16" fmla="*/ 2171 w 2237372"/>
              <a:gd name="connsiteY16" fmla="*/ 2963181 h 4259181"/>
              <a:gd name="connsiteX17" fmla="*/ 2171 w 2237372"/>
              <a:gd name="connsiteY17" fmla="*/ 2235199 h 4259181"/>
              <a:gd name="connsiteX18" fmla="*/ 2172 w 2237372"/>
              <a:gd name="connsiteY18" fmla="*/ 2235199 h 4259181"/>
              <a:gd name="connsiteX19" fmla="*/ 2172 w 2237372"/>
              <a:gd name="connsiteY19" fmla="*/ 1117600 h 4259181"/>
              <a:gd name="connsiteX20" fmla="*/ 1119772 w 2237372"/>
              <a:gd name="connsiteY20" fmla="*/ 0 h 425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37372" h="4259181">
                <a:moveTo>
                  <a:pt x="1119772" y="210456"/>
                </a:moveTo>
                <a:cubicBezTo>
                  <a:pt x="618770" y="210456"/>
                  <a:pt x="212628" y="616598"/>
                  <a:pt x="212628" y="1117600"/>
                </a:cubicBezTo>
                <a:cubicBezTo>
                  <a:pt x="212628" y="1618602"/>
                  <a:pt x="618770" y="2024744"/>
                  <a:pt x="1119772" y="2024744"/>
                </a:cubicBezTo>
                <a:cubicBezTo>
                  <a:pt x="1620774" y="2024744"/>
                  <a:pt x="2026916" y="1618602"/>
                  <a:pt x="2026916" y="1117600"/>
                </a:cubicBezTo>
                <a:cubicBezTo>
                  <a:pt x="2026916" y="616598"/>
                  <a:pt x="1620774" y="210456"/>
                  <a:pt x="1119772" y="210456"/>
                </a:cubicBezTo>
                <a:close/>
                <a:moveTo>
                  <a:pt x="1119772" y="0"/>
                </a:moveTo>
                <a:cubicBezTo>
                  <a:pt x="1737005" y="0"/>
                  <a:pt x="2237372" y="500367"/>
                  <a:pt x="2237372" y="1117600"/>
                </a:cubicBezTo>
                <a:cubicBezTo>
                  <a:pt x="2237372" y="1734833"/>
                  <a:pt x="1737005" y="2235200"/>
                  <a:pt x="1119772" y="2235200"/>
                </a:cubicBezTo>
                <a:lnTo>
                  <a:pt x="348247" y="2235200"/>
                </a:lnTo>
                <a:lnTo>
                  <a:pt x="230493" y="2258973"/>
                </a:lnTo>
                <a:cubicBezTo>
                  <a:pt x="121909" y="2304901"/>
                  <a:pt x="45719" y="2412419"/>
                  <a:pt x="45719" y="2537732"/>
                </a:cubicBezTo>
                <a:lnTo>
                  <a:pt x="45719" y="2963181"/>
                </a:lnTo>
                <a:lnTo>
                  <a:pt x="45719" y="3012657"/>
                </a:lnTo>
                <a:lnTo>
                  <a:pt x="45719" y="4259181"/>
                </a:lnTo>
                <a:lnTo>
                  <a:pt x="0" y="4259181"/>
                </a:lnTo>
                <a:lnTo>
                  <a:pt x="0" y="2963181"/>
                </a:lnTo>
                <a:lnTo>
                  <a:pt x="2171" y="2963181"/>
                </a:lnTo>
                <a:lnTo>
                  <a:pt x="2171" y="2235199"/>
                </a:lnTo>
                <a:lnTo>
                  <a:pt x="2172" y="2235199"/>
                </a:lnTo>
                <a:lnTo>
                  <a:pt x="2172" y="1117600"/>
                </a:lnTo>
                <a:cubicBezTo>
                  <a:pt x="2172" y="500367"/>
                  <a:pt x="502539" y="0"/>
                  <a:pt x="1119772" y="0"/>
                </a:cubicBezTo>
                <a:close/>
              </a:path>
            </a:pathLst>
          </a:custGeom>
          <a:solidFill>
            <a:srgbClr val="F47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1487712" y="4337956"/>
            <a:ext cx="200441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기본 구조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4" name="Freeform 11">
            <a:extLst>
              <a:ext uri="{FF2B5EF4-FFF2-40B4-BE49-F238E27FC236}">
                <a16:creationId xmlns="" xmlns:a16="http://schemas.microsoft.com/office/drawing/2014/main" id="{5D3B3173-3133-4055-B9BD-B77632B02347}"/>
              </a:ext>
            </a:extLst>
          </p:cNvPr>
          <p:cNvSpPr>
            <a:spLocks noEditPoints="1"/>
          </p:cNvSpPr>
          <p:nvPr/>
        </p:nvSpPr>
        <p:spPr bwMode="auto">
          <a:xfrm>
            <a:off x="2179408" y="2254561"/>
            <a:ext cx="488043" cy="59917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3600">
              <a:solidFill>
                <a:prstClr val="black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938DFDA8-2903-4BD6-BF9D-0E7C666CFB74}"/>
              </a:ext>
            </a:extLst>
          </p:cNvPr>
          <p:cNvSpPr/>
          <p:nvPr/>
        </p:nvSpPr>
        <p:spPr>
          <a:xfrm>
            <a:off x="1944409" y="2844214"/>
            <a:ext cx="900889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</p:txBody>
      </p:sp>
      <p:sp>
        <p:nvSpPr>
          <p:cNvPr id="84" name="원호 83">
            <a:extLst>
              <a:ext uri="{FF2B5EF4-FFF2-40B4-BE49-F238E27FC236}">
                <a16:creationId xmlns="" xmlns:a16="http://schemas.microsoft.com/office/drawing/2014/main" id="{E2163613-3107-47E1-9C46-C5FB7FB0CD81}"/>
              </a:ext>
            </a:extLst>
          </p:cNvPr>
          <p:cNvSpPr/>
          <p:nvPr/>
        </p:nvSpPr>
        <p:spPr>
          <a:xfrm>
            <a:off x="1487712" y="1906809"/>
            <a:ext cx="1814287" cy="1814287"/>
          </a:xfrm>
          <a:prstGeom prst="arc">
            <a:avLst>
              <a:gd name="adj1" fmla="val 10511135"/>
              <a:gd name="adj2" fmla="val 5630065"/>
            </a:avLst>
          </a:prstGeom>
          <a:ln w="8255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2" name="자유형 101">
            <a:extLst>
              <a:ext uri="{FF2B5EF4-FFF2-40B4-BE49-F238E27FC236}">
                <a16:creationId xmlns="" xmlns:a16="http://schemas.microsoft.com/office/drawing/2014/main" id="{0363AEBC-2082-401A-B77D-2F120128FFEB}"/>
              </a:ext>
            </a:extLst>
          </p:cNvPr>
          <p:cNvSpPr/>
          <p:nvPr/>
        </p:nvSpPr>
        <p:spPr>
          <a:xfrm>
            <a:off x="4856484" y="1696356"/>
            <a:ext cx="2237372" cy="4259181"/>
          </a:xfrm>
          <a:custGeom>
            <a:avLst/>
            <a:gdLst>
              <a:gd name="connsiteX0" fmla="*/ 1119772 w 2237372"/>
              <a:gd name="connsiteY0" fmla="*/ 210456 h 4259181"/>
              <a:gd name="connsiteX1" fmla="*/ 212628 w 2237372"/>
              <a:gd name="connsiteY1" fmla="*/ 1117600 h 4259181"/>
              <a:gd name="connsiteX2" fmla="*/ 1119772 w 2237372"/>
              <a:gd name="connsiteY2" fmla="*/ 2024744 h 4259181"/>
              <a:gd name="connsiteX3" fmla="*/ 2026916 w 2237372"/>
              <a:gd name="connsiteY3" fmla="*/ 1117600 h 4259181"/>
              <a:gd name="connsiteX4" fmla="*/ 1119772 w 2237372"/>
              <a:gd name="connsiteY4" fmla="*/ 210456 h 4259181"/>
              <a:gd name="connsiteX5" fmla="*/ 1119772 w 2237372"/>
              <a:gd name="connsiteY5" fmla="*/ 0 h 4259181"/>
              <a:gd name="connsiteX6" fmla="*/ 2237372 w 2237372"/>
              <a:gd name="connsiteY6" fmla="*/ 1117600 h 4259181"/>
              <a:gd name="connsiteX7" fmla="*/ 1119772 w 2237372"/>
              <a:gd name="connsiteY7" fmla="*/ 2235200 h 4259181"/>
              <a:gd name="connsiteX8" fmla="*/ 348247 w 2237372"/>
              <a:gd name="connsiteY8" fmla="*/ 2235200 h 4259181"/>
              <a:gd name="connsiteX9" fmla="*/ 230493 w 2237372"/>
              <a:gd name="connsiteY9" fmla="*/ 2258973 h 4259181"/>
              <a:gd name="connsiteX10" fmla="*/ 45719 w 2237372"/>
              <a:gd name="connsiteY10" fmla="*/ 2537732 h 4259181"/>
              <a:gd name="connsiteX11" fmla="*/ 45719 w 2237372"/>
              <a:gd name="connsiteY11" fmla="*/ 2963181 h 4259181"/>
              <a:gd name="connsiteX12" fmla="*/ 45719 w 2237372"/>
              <a:gd name="connsiteY12" fmla="*/ 3012657 h 4259181"/>
              <a:gd name="connsiteX13" fmla="*/ 45719 w 2237372"/>
              <a:gd name="connsiteY13" fmla="*/ 4259181 h 4259181"/>
              <a:gd name="connsiteX14" fmla="*/ 0 w 2237372"/>
              <a:gd name="connsiteY14" fmla="*/ 4259181 h 4259181"/>
              <a:gd name="connsiteX15" fmla="*/ 0 w 2237372"/>
              <a:gd name="connsiteY15" fmla="*/ 2963181 h 4259181"/>
              <a:gd name="connsiteX16" fmla="*/ 2171 w 2237372"/>
              <a:gd name="connsiteY16" fmla="*/ 2963181 h 4259181"/>
              <a:gd name="connsiteX17" fmla="*/ 2171 w 2237372"/>
              <a:gd name="connsiteY17" fmla="*/ 2235199 h 4259181"/>
              <a:gd name="connsiteX18" fmla="*/ 2172 w 2237372"/>
              <a:gd name="connsiteY18" fmla="*/ 2235199 h 4259181"/>
              <a:gd name="connsiteX19" fmla="*/ 2172 w 2237372"/>
              <a:gd name="connsiteY19" fmla="*/ 1117600 h 4259181"/>
              <a:gd name="connsiteX20" fmla="*/ 1119772 w 2237372"/>
              <a:gd name="connsiteY20" fmla="*/ 0 h 425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37372" h="4259181">
                <a:moveTo>
                  <a:pt x="1119772" y="210456"/>
                </a:moveTo>
                <a:cubicBezTo>
                  <a:pt x="618770" y="210456"/>
                  <a:pt x="212628" y="616598"/>
                  <a:pt x="212628" y="1117600"/>
                </a:cubicBezTo>
                <a:cubicBezTo>
                  <a:pt x="212628" y="1618602"/>
                  <a:pt x="618770" y="2024744"/>
                  <a:pt x="1119772" y="2024744"/>
                </a:cubicBezTo>
                <a:cubicBezTo>
                  <a:pt x="1620774" y="2024744"/>
                  <a:pt x="2026916" y="1618602"/>
                  <a:pt x="2026916" y="1117600"/>
                </a:cubicBezTo>
                <a:cubicBezTo>
                  <a:pt x="2026916" y="616598"/>
                  <a:pt x="1620774" y="210456"/>
                  <a:pt x="1119772" y="210456"/>
                </a:cubicBezTo>
                <a:close/>
                <a:moveTo>
                  <a:pt x="1119772" y="0"/>
                </a:moveTo>
                <a:cubicBezTo>
                  <a:pt x="1737005" y="0"/>
                  <a:pt x="2237372" y="500367"/>
                  <a:pt x="2237372" y="1117600"/>
                </a:cubicBezTo>
                <a:cubicBezTo>
                  <a:pt x="2237372" y="1734833"/>
                  <a:pt x="1737005" y="2235200"/>
                  <a:pt x="1119772" y="2235200"/>
                </a:cubicBezTo>
                <a:lnTo>
                  <a:pt x="348247" y="2235200"/>
                </a:lnTo>
                <a:lnTo>
                  <a:pt x="230493" y="2258973"/>
                </a:lnTo>
                <a:cubicBezTo>
                  <a:pt x="121909" y="2304901"/>
                  <a:pt x="45719" y="2412419"/>
                  <a:pt x="45719" y="2537732"/>
                </a:cubicBezTo>
                <a:lnTo>
                  <a:pt x="45719" y="2963181"/>
                </a:lnTo>
                <a:lnTo>
                  <a:pt x="45719" y="3012657"/>
                </a:lnTo>
                <a:lnTo>
                  <a:pt x="45719" y="4259181"/>
                </a:lnTo>
                <a:lnTo>
                  <a:pt x="0" y="4259181"/>
                </a:lnTo>
                <a:lnTo>
                  <a:pt x="0" y="2963181"/>
                </a:lnTo>
                <a:lnTo>
                  <a:pt x="2171" y="2963181"/>
                </a:lnTo>
                <a:lnTo>
                  <a:pt x="2171" y="2235199"/>
                </a:lnTo>
                <a:lnTo>
                  <a:pt x="2172" y="2235199"/>
                </a:lnTo>
                <a:lnTo>
                  <a:pt x="2172" y="1117600"/>
                </a:lnTo>
                <a:cubicBezTo>
                  <a:pt x="2172" y="500367"/>
                  <a:pt x="502539" y="0"/>
                  <a:pt x="1119772" y="0"/>
                </a:cubicBezTo>
                <a:close/>
              </a:path>
            </a:pathLst>
          </a:custGeom>
          <a:solidFill>
            <a:srgbClr val="7CA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5069112" y="4337956"/>
            <a:ext cx="200441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실행 화면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0" name="Freeform 11">
            <a:extLst>
              <a:ext uri="{FF2B5EF4-FFF2-40B4-BE49-F238E27FC236}">
                <a16:creationId xmlns="" xmlns:a16="http://schemas.microsoft.com/office/drawing/2014/main" id="{5D3B3173-3133-4055-B9BD-B77632B02347}"/>
              </a:ext>
            </a:extLst>
          </p:cNvPr>
          <p:cNvSpPr>
            <a:spLocks noEditPoints="1"/>
          </p:cNvSpPr>
          <p:nvPr/>
        </p:nvSpPr>
        <p:spPr bwMode="auto">
          <a:xfrm>
            <a:off x="5760808" y="2254561"/>
            <a:ext cx="488043" cy="59917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3600">
              <a:solidFill>
                <a:prstClr val="black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938DFDA8-2903-4BD6-BF9D-0E7C666CFB74}"/>
              </a:ext>
            </a:extLst>
          </p:cNvPr>
          <p:cNvSpPr/>
          <p:nvPr/>
        </p:nvSpPr>
        <p:spPr>
          <a:xfrm>
            <a:off x="5525809" y="2844214"/>
            <a:ext cx="90088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3" name="원호 92">
            <a:extLst>
              <a:ext uri="{FF2B5EF4-FFF2-40B4-BE49-F238E27FC236}">
                <a16:creationId xmlns="" xmlns:a16="http://schemas.microsoft.com/office/drawing/2014/main" id="{E2163613-3107-47E1-9C46-C5FB7FB0CD81}"/>
              </a:ext>
            </a:extLst>
          </p:cNvPr>
          <p:cNvSpPr/>
          <p:nvPr/>
        </p:nvSpPr>
        <p:spPr>
          <a:xfrm>
            <a:off x="5069112" y="1906809"/>
            <a:ext cx="1814287" cy="1814287"/>
          </a:xfrm>
          <a:prstGeom prst="arc">
            <a:avLst>
              <a:gd name="adj1" fmla="val 10511135"/>
              <a:gd name="adj2" fmla="val 5630065"/>
            </a:avLst>
          </a:prstGeom>
          <a:ln w="8255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1" name="자유형 100">
            <a:extLst>
              <a:ext uri="{FF2B5EF4-FFF2-40B4-BE49-F238E27FC236}">
                <a16:creationId xmlns="" xmlns:a16="http://schemas.microsoft.com/office/drawing/2014/main" id="{0363AEBC-2082-401A-B77D-2F120128FFEB}"/>
              </a:ext>
            </a:extLst>
          </p:cNvPr>
          <p:cNvSpPr/>
          <p:nvPr/>
        </p:nvSpPr>
        <p:spPr>
          <a:xfrm>
            <a:off x="8437884" y="1696356"/>
            <a:ext cx="2237372" cy="4259181"/>
          </a:xfrm>
          <a:custGeom>
            <a:avLst/>
            <a:gdLst>
              <a:gd name="connsiteX0" fmla="*/ 1119772 w 2237372"/>
              <a:gd name="connsiteY0" fmla="*/ 210456 h 4259181"/>
              <a:gd name="connsiteX1" fmla="*/ 212628 w 2237372"/>
              <a:gd name="connsiteY1" fmla="*/ 1117600 h 4259181"/>
              <a:gd name="connsiteX2" fmla="*/ 1119772 w 2237372"/>
              <a:gd name="connsiteY2" fmla="*/ 2024744 h 4259181"/>
              <a:gd name="connsiteX3" fmla="*/ 2026916 w 2237372"/>
              <a:gd name="connsiteY3" fmla="*/ 1117600 h 4259181"/>
              <a:gd name="connsiteX4" fmla="*/ 1119772 w 2237372"/>
              <a:gd name="connsiteY4" fmla="*/ 210456 h 4259181"/>
              <a:gd name="connsiteX5" fmla="*/ 1119772 w 2237372"/>
              <a:gd name="connsiteY5" fmla="*/ 0 h 4259181"/>
              <a:gd name="connsiteX6" fmla="*/ 2237372 w 2237372"/>
              <a:gd name="connsiteY6" fmla="*/ 1117600 h 4259181"/>
              <a:gd name="connsiteX7" fmla="*/ 1119772 w 2237372"/>
              <a:gd name="connsiteY7" fmla="*/ 2235200 h 4259181"/>
              <a:gd name="connsiteX8" fmla="*/ 348247 w 2237372"/>
              <a:gd name="connsiteY8" fmla="*/ 2235200 h 4259181"/>
              <a:gd name="connsiteX9" fmla="*/ 230493 w 2237372"/>
              <a:gd name="connsiteY9" fmla="*/ 2258973 h 4259181"/>
              <a:gd name="connsiteX10" fmla="*/ 45719 w 2237372"/>
              <a:gd name="connsiteY10" fmla="*/ 2537732 h 4259181"/>
              <a:gd name="connsiteX11" fmla="*/ 45719 w 2237372"/>
              <a:gd name="connsiteY11" fmla="*/ 2963181 h 4259181"/>
              <a:gd name="connsiteX12" fmla="*/ 45719 w 2237372"/>
              <a:gd name="connsiteY12" fmla="*/ 3012657 h 4259181"/>
              <a:gd name="connsiteX13" fmla="*/ 45719 w 2237372"/>
              <a:gd name="connsiteY13" fmla="*/ 4259181 h 4259181"/>
              <a:gd name="connsiteX14" fmla="*/ 0 w 2237372"/>
              <a:gd name="connsiteY14" fmla="*/ 4259181 h 4259181"/>
              <a:gd name="connsiteX15" fmla="*/ 0 w 2237372"/>
              <a:gd name="connsiteY15" fmla="*/ 2963181 h 4259181"/>
              <a:gd name="connsiteX16" fmla="*/ 2171 w 2237372"/>
              <a:gd name="connsiteY16" fmla="*/ 2963181 h 4259181"/>
              <a:gd name="connsiteX17" fmla="*/ 2171 w 2237372"/>
              <a:gd name="connsiteY17" fmla="*/ 2235199 h 4259181"/>
              <a:gd name="connsiteX18" fmla="*/ 2172 w 2237372"/>
              <a:gd name="connsiteY18" fmla="*/ 2235199 h 4259181"/>
              <a:gd name="connsiteX19" fmla="*/ 2172 w 2237372"/>
              <a:gd name="connsiteY19" fmla="*/ 1117600 h 4259181"/>
              <a:gd name="connsiteX20" fmla="*/ 1119772 w 2237372"/>
              <a:gd name="connsiteY20" fmla="*/ 0 h 425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37372" h="4259181">
                <a:moveTo>
                  <a:pt x="1119772" y="210456"/>
                </a:moveTo>
                <a:cubicBezTo>
                  <a:pt x="618770" y="210456"/>
                  <a:pt x="212628" y="616598"/>
                  <a:pt x="212628" y="1117600"/>
                </a:cubicBezTo>
                <a:cubicBezTo>
                  <a:pt x="212628" y="1618602"/>
                  <a:pt x="618770" y="2024744"/>
                  <a:pt x="1119772" y="2024744"/>
                </a:cubicBezTo>
                <a:cubicBezTo>
                  <a:pt x="1620774" y="2024744"/>
                  <a:pt x="2026916" y="1618602"/>
                  <a:pt x="2026916" y="1117600"/>
                </a:cubicBezTo>
                <a:cubicBezTo>
                  <a:pt x="2026916" y="616598"/>
                  <a:pt x="1620774" y="210456"/>
                  <a:pt x="1119772" y="210456"/>
                </a:cubicBezTo>
                <a:close/>
                <a:moveTo>
                  <a:pt x="1119772" y="0"/>
                </a:moveTo>
                <a:cubicBezTo>
                  <a:pt x="1737005" y="0"/>
                  <a:pt x="2237372" y="500367"/>
                  <a:pt x="2237372" y="1117600"/>
                </a:cubicBezTo>
                <a:cubicBezTo>
                  <a:pt x="2237372" y="1734833"/>
                  <a:pt x="1737005" y="2235200"/>
                  <a:pt x="1119772" y="2235200"/>
                </a:cubicBezTo>
                <a:lnTo>
                  <a:pt x="348247" y="2235200"/>
                </a:lnTo>
                <a:lnTo>
                  <a:pt x="230493" y="2258973"/>
                </a:lnTo>
                <a:cubicBezTo>
                  <a:pt x="121909" y="2304901"/>
                  <a:pt x="45719" y="2412419"/>
                  <a:pt x="45719" y="2537732"/>
                </a:cubicBezTo>
                <a:lnTo>
                  <a:pt x="45719" y="2963181"/>
                </a:lnTo>
                <a:lnTo>
                  <a:pt x="45719" y="3012657"/>
                </a:lnTo>
                <a:lnTo>
                  <a:pt x="45719" y="4259181"/>
                </a:lnTo>
                <a:lnTo>
                  <a:pt x="0" y="4259181"/>
                </a:lnTo>
                <a:lnTo>
                  <a:pt x="0" y="2963181"/>
                </a:lnTo>
                <a:lnTo>
                  <a:pt x="2171" y="2963181"/>
                </a:lnTo>
                <a:lnTo>
                  <a:pt x="2171" y="2235199"/>
                </a:lnTo>
                <a:lnTo>
                  <a:pt x="2172" y="2235199"/>
                </a:lnTo>
                <a:lnTo>
                  <a:pt x="2172" y="1117600"/>
                </a:lnTo>
                <a:cubicBezTo>
                  <a:pt x="2172" y="500367"/>
                  <a:pt x="502539" y="0"/>
                  <a:pt x="1119772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8650512" y="4337956"/>
            <a:ext cx="200441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고찰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7" name="Freeform 11">
            <a:extLst>
              <a:ext uri="{FF2B5EF4-FFF2-40B4-BE49-F238E27FC236}">
                <a16:creationId xmlns="" xmlns:a16="http://schemas.microsoft.com/office/drawing/2014/main" id="{5D3B3173-3133-4055-B9BD-B77632B02347}"/>
              </a:ext>
            </a:extLst>
          </p:cNvPr>
          <p:cNvSpPr>
            <a:spLocks noEditPoints="1"/>
          </p:cNvSpPr>
          <p:nvPr/>
        </p:nvSpPr>
        <p:spPr bwMode="auto">
          <a:xfrm>
            <a:off x="9342208" y="2254561"/>
            <a:ext cx="488043" cy="59917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3600">
              <a:solidFill>
                <a:prstClr val="black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938DFDA8-2903-4BD6-BF9D-0E7C666CFB74}"/>
              </a:ext>
            </a:extLst>
          </p:cNvPr>
          <p:cNvSpPr/>
          <p:nvPr/>
        </p:nvSpPr>
        <p:spPr>
          <a:xfrm>
            <a:off x="9107209" y="2844214"/>
            <a:ext cx="90088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0" name="원호 99">
            <a:extLst>
              <a:ext uri="{FF2B5EF4-FFF2-40B4-BE49-F238E27FC236}">
                <a16:creationId xmlns="" xmlns:a16="http://schemas.microsoft.com/office/drawing/2014/main" id="{E2163613-3107-47E1-9C46-C5FB7FB0CD81}"/>
              </a:ext>
            </a:extLst>
          </p:cNvPr>
          <p:cNvSpPr/>
          <p:nvPr/>
        </p:nvSpPr>
        <p:spPr>
          <a:xfrm>
            <a:off x="8650512" y="1906809"/>
            <a:ext cx="1814287" cy="1814287"/>
          </a:xfrm>
          <a:prstGeom prst="arc">
            <a:avLst>
              <a:gd name="adj1" fmla="val 10511135"/>
              <a:gd name="adj2" fmla="val 5630065"/>
            </a:avLst>
          </a:prstGeom>
          <a:ln w="8255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98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JAVA MySQL 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srgbClr val="E7E6E6">
                    <a:lumMod val="75000"/>
                  </a:srgbClr>
                </a:solidFill>
              </a:rPr>
              <a:t>JAVA – MySQL </a:t>
            </a:r>
            <a:r>
              <a:rPr lang="ko-KR" altLang="en-US" sz="900" kern="0" dirty="0">
                <a:solidFill>
                  <a:srgbClr val="E7E6E6">
                    <a:lumMod val="75000"/>
                  </a:srgbClr>
                </a:solidFill>
              </a:rPr>
              <a:t>연동 프로그램</a:t>
            </a:r>
            <a:endParaRPr lang="en-US" altLang="ko-KR" sz="16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711944" y="3475663"/>
            <a:ext cx="2859314" cy="444500"/>
          </a:xfrm>
          <a:prstGeom prst="rect">
            <a:avLst/>
          </a:prstGeom>
          <a:solidFill>
            <a:srgbClr val="7CA6AD"/>
          </a:solidFill>
          <a:ln>
            <a:solidFill>
              <a:srgbClr val="7C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white"/>
                </a:solidFill>
              </a:rPr>
              <a:t>IDE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툴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711944" y="4255441"/>
            <a:ext cx="285931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ECLIPSE, MySQL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2" name="순서도: 문서 51"/>
          <p:cNvSpPr/>
          <p:nvPr/>
        </p:nvSpPr>
        <p:spPr>
          <a:xfrm flipH="1">
            <a:off x="4711944" y="2181192"/>
            <a:ext cx="2859314" cy="1596571"/>
          </a:xfrm>
          <a:prstGeom prst="flowChartDocument">
            <a:avLst/>
          </a:prstGeom>
          <a:solidFill>
            <a:schemeClr val="tx2">
              <a:lumMod val="75000"/>
            </a:schemeClr>
          </a:solidFill>
          <a:ln>
            <a:solidFill>
              <a:srgbClr val="7C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40489" y="3475663"/>
            <a:ext cx="2859314" cy="444500"/>
          </a:xfrm>
          <a:prstGeom prst="rect">
            <a:avLst/>
          </a:prstGeom>
          <a:solidFill>
            <a:srgbClr val="F47279"/>
          </a:solidFill>
          <a:ln>
            <a:solidFill>
              <a:srgbClr val="F472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white"/>
                </a:solidFill>
              </a:rPr>
              <a:t>개발언어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040489" y="4255441"/>
            <a:ext cx="285931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JAVA, MySQL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6" name="순서도: 문서 65"/>
          <p:cNvSpPr/>
          <p:nvPr/>
        </p:nvSpPr>
        <p:spPr>
          <a:xfrm flipH="1">
            <a:off x="1040489" y="2181192"/>
            <a:ext cx="2859314" cy="1596571"/>
          </a:xfrm>
          <a:prstGeom prst="flowChartDocument">
            <a:avLst/>
          </a:prstGeom>
          <a:solidFill>
            <a:schemeClr val="tx2">
              <a:lumMod val="75000"/>
            </a:schemeClr>
          </a:solidFill>
          <a:ln>
            <a:solidFill>
              <a:srgbClr val="F472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383399" y="3475663"/>
            <a:ext cx="2859314" cy="444500"/>
          </a:xfrm>
          <a:prstGeom prst="rect">
            <a:avLst/>
          </a:prstGeom>
          <a:solidFill>
            <a:srgbClr val="F47279"/>
          </a:solidFill>
          <a:ln>
            <a:solidFill>
              <a:srgbClr val="F472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smtClean="0">
                <a:solidFill>
                  <a:prstClr val="white"/>
                </a:solidFill>
              </a:rPr>
              <a:t>참고자료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8383399" y="4255441"/>
            <a:ext cx="2859314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9" name="순서도: 문서 68"/>
          <p:cNvSpPr/>
          <p:nvPr/>
        </p:nvSpPr>
        <p:spPr>
          <a:xfrm flipH="1">
            <a:off x="8383399" y="2181192"/>
            <a:ext cx="2859314" cy="1596571"/>
          </a:xfrm>
          <a:prstGeom prst="flowChartDocument">
            <a:avLst/>
          </a:prstGeom>
          <a:solidFill>
            <a:schemeClr val="tx2">
              <a:lumMod val="75000"/>
            </a:schemeClr>
          </a:solidFill>
          <a:ln>
            <a:solidFill>
              <a:srgbClr val="F472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/>
          </p:nvPr>
        </p:nvGraphicFramePr>
        <p:xfrm>
          <a:off x="1769245" y="2603500"/>
          <a:ext cx="9202057" cy="3881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모서리가 둥근 사각형 설명선 8"/>
          <p:cNvSpPr/>
          <p:nvPr/>
        </p:nvSpPr>
        <p:spPr>
          <a:xfrm>
            <a:off x="10076035" y="2195898"/>
            <a:ext cx="1282568" cy="360000"/>
          </a:xfrm>
          <a:prstGeom prst="wedgeRoundRectCallout">
            <a:avLst>
              <a:gd name="adj1" fmla="val -58263"/>
              <a:gd name="adj2" fmla="val 54033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최근 </a:t>
            </a:r>
            <a:r>
              <a:rPr lang="en-US" altLang="ko-KR" sz="1000" b="1" dirty="0">
                <a:solidFill>
                  <a:prstClr val="white"/>
                </a:solidFill>
              </a:rPr>
              <a:t>10</a:t>
            </a:r>
            <a:r>
              <a:rPr lang="ko-KR" altLang="en-US" sz="1000" b="1" dirty="0">
                <a:solidFill>
                  <a:prstClr val="white"/>
                </a:solidFill>
              </a:rPr>
              <a:t>년 중 최대</a:t>
            </a:r>
            <a:r>
              <a:rPr lang="en-US" altLang="ko-KR" sz="1000" b="1" dirty="0">
                <a:solidFill>
                  <a:prstClr val="white"/>
                </a:solidFill>
              </a:rPr>
              <a:t> 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249714" y="1955697"/>
            <a:ext cx="990600" cy="215900"/>
          </a:xfrm>
          <a:prstGeom prst="roundRect">
            <a:avLst>
              <a:gd name="adj" fmla="val 50000"/>
            </a:avLst>
          </a:prstGeom>
          <a:solidFill>
            <a:srgbClr val="7CA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prstClr val="white"/>
                </a:solidFill>
              </a:rPr>
              <a:t>남자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249714" y="2302894"/>
            <a:ext cx="990600" cy="215900"/>
          </a:xfrm>
          <a:prstGeom prst="roundRect">
            <a:avLst>
              <a:gd name="adj" fmla="val 50000"/>
            </a:avLst>
          </a:prstGeom>
          <a:solidFill>
            <a:srgbClr val="F47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prstClr val="white"/>
                </a:solidFill>
              </a:rPr>
              <a:t>여자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497445" y="1742743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 is a computer program created by Microsoft Office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JAVA MySQL</a:t>
            </a:r>
            <a:r>
              <a:rPr lang="en-US" altLang="ko-KR" sz="2400" b="1" i="1" kern="0" dirty="0" smtClean="0">
                <a:solidFill>
                  <a:prstClr val="white"/>
                </a:solidFill>
              </a:rPr>
              <a:t> </a:t>
            </a:r>
            <a:endParaRPr lang="en-US" altLang="ko-KR" sz="2400" b="1" i="1" kern="0" dirty="0">
              <a:solidFill>
                <a:prstClr val="white"/>
              </a:solidFill>
            </a:endParaRPr>
          </a:p>
          <a:p>
            <a:pPr algn="ctr" latinLnBrk="0">
              <a:defRPr/>
            </a:pPr>
            <a:r>
              <a:rPr lang="en-US" altLang="ko-KR" sz="900" kern="0" dirty="0" smtClean="0">
                <a:solidFill>
                  <a:srgbClr val="E7E6E6">
                    <a:lumMod val="75000"/>
                  </a:srgbClr>
                </a:solidFill>
              </a:rPr>
              <a:t>JAVA – </a:t>
            </a:r>
            <a:r>
              <a:rPr lang="en-US" altLang="ko-KR" sz="900" kern="0" dirty="0" smtClean="0">
                <a:solidFill>
                  <a:srgbClr val="E7E6E6">
                    <a:lumMod val="75000"/>
                  </a:srgbClr>
                </a:solidFill>
              </a:rPr>
              <a:t>MySQL </a:t>
            </a:r>
            <a:r>
              <a:rPr lang="ko-KR" altLang="en-US" sz="900" kern="0" dirty="0" smtClean="0">
                <a:solidFill>
                  <a:srgbClr val="E7E6E6">
                    <a:lumMod val="75000"/>
                  </a:srgbClr>
                </a:solidFill>
              </a:rPr>
              <a:t>연동 프로그램</a:t>
            </a:r>
            <a:endParaRPr lang="en-US" altLang="ko-KR" sz="16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56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5482964" y="2081379"/>
            <a:ext cx="513783" cy="4416424"/>
          </a:xfrm>
          <a:prstGeom prst="roundRect">
            <a:avLst>
              <a:gd name="adj" fmla="val 50000"/>
            </a:avLst>
          </a:prstGeom>
          <a:solidFill>
            <a:schemeClr val="bg1">
              <a:alpha val="5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JAVA MySQL 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srgbClr val="E7E6E6">
                    <a:lumMod val="75000"/>
                  </a:srgbClr>
                </a:solidFill>
              </a:rPr>
              <a:t>JAVA – MySQL </a:t>
            </a:r>
            <a:r>
              <a:rPr lang="ko-KR" altLang="en-US" sz="900" kern="0" dirty="0">
                <a:solidFill>
                  <a:srgbClr val="E7E6E6">
                    <a:lumMod val="75000"/>
                  </a:srgbClr>
                </a:solidFill>
              </a:rPr>
              <a:t>연동 프로그램</a:t>
            </a:r>
            <a:endParaRPr lang="en-US" altLang="ko-KR" sz="16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graphicFrame>
        <p:nvGraphicFramePr>
          <p:cNvPr id="11" name="차트 10"/>
          <p:cNvGraphicFramePr/>
          <p:nvPr>
            <p:extLst/>
          </p:nvPr>
        </p:nvGraphicFramePr>
        <p:xfrm>
          <a:off x="952500" y="2595746"/>
          <a:ext cx="10467975" cy="3721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200555B-9154-42F8-8D1A-067BCC9C19EF}"/>
              </a:ext>
            </a:extLst>
          </p:cNvPr>
          <p:cNvSpPr/>
          <p:nvPr/>
        </p:nvSpPr>
        <p:spPr>
          <a:xfrm>
            <a:off x="1343835" y="1729464"/>
            <a:ext cx="536744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4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5,967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000" b="1" dirty="0">
                <a:solidFill>
                  <a:srgbClr val="F47279"/>
                </a:solidFill>
              </a:rPr>
              <a:t>▼</a:t>
            </a:r>
            <a:r>
              <a:rPr lang="en-US" altLang="ko-KR" sz="2000" b="1" dirty="0">
                <a:solidFill>
                  <a:srgbClr val="F47279"/>
                </a:solidFill>
              </a:rPr>
              <a:t>2,365 (-60.36%)</a:t>
            </a:r>
            <a:endParaRPr lang="en-US" altLang="ko-KR" sz="1200" dirty="0">
              <a:solidFill>
                <a:srgbClr val="F47279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92210" y="1762968"/>
            <a:ext cx="3851990" cy="981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5771106" y="4109591"/>
            <a:ext cx="1346745" cy="360000"/>
          </a:xfrm>
          <a:prstGeom prst="wedgeRoundRectCallout">
            <a:avLst>
              <a:gd name="adj1" fmla="val -58263"/>
              <a:gd name="adj2" fmla="val 54033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BEP </a:t>
            </a:r>
            <a:r>
              <a:rPr lang="ko-KR" altLang="en-US" sz="1000" b="1" dirty="0">
                <a:solidFill>
                  <a:prstClr val="white"/>
                </a:solidFill>
              </a:rPr>
              <a:t>초과 달성 시점</a:t>
            </a:r>
          </a:p>
        </p:txBody>
      </p:sp>
    </p:spTree>
    <p:extLst>
      <p:ext uri="{BB962C8B-B14F-4D97-AF65-F5344CB8AC3E}">
        <p14:creationId xmlns:p14="http://schemas.microsoft.com/office/powerpoint/2010/main" val="309313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JAVA MySQL 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srgbClr val="E7E6E6">
                    <a:lumMod val="75000"/>
                  </a:srgbClr>
                </a:solidFill>
              </a:rPr>
              <a:t>JAVA – MySQL </a:t>
            </a:r>
            <a:r>
              <a:rPr lang="ko-KR" altLang="en-US" sz="900" kern="0" dirty="0">
                <a:solidFill>
                  <a:srgbClr val="E7E6E6">
                    <a:lumMod val="75000"/>
                  </a:srgbClr>
                </a:solidFill>
              </a:rPr>
              <a:t>연동 프로그램</a:t>
            </a:r>
            <a:endParaRPr lang="en-US" altLang="ko-KR" sz="16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05892" y="1670942"/>
            <a:ext cx="7989454" cy="3994071"/>
          </a:xfrm>
          <a:prstGeom prst="roundRect">
            <a:avLst>
              <a:gd name="adj" fmla="val 5443"/>
            </a:avLst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 rot="16200000">
            <a:off x="4240621" y="2240"/>
            <a:ext cx="3719998" cy="7331476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i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635444" y="1973211"/>
            <a:ext cx="5004000" cy="3456000"/>
            <a:chOff x="3635444" y="2214511"/>
            <a:chExt cx="5004000" cy="3456000"/>
          </a:xfrm>
        </p:grpSpPr>
        <p:cxnSp>
          <p:nvCxnSpPr>
            <p:cNvPr id="18" name="직선 연결선 17"/>
            <p:cNvCxnSpPr/>
            <p:nvPr/>
          </p:nvCxnSpPr>
          <p:spPr>
            <a:xfrm rot="16200000">
              <a:off x="6137444" y="1440512"/>
              <a:ext cx="0" cy="50040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0800000">
              <a:off x="6137445" y="2214511"/>
              <a:ext cx="0" cy="34560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타원 19"/>
          <p:cNvSpPr/>
          <p:nvPr/>
        </p:nvSpPr>
        <p:spPr>
          <a:xfrm>
            <a:off x="4114800" y="2514600"/>
            <a:ext cx="368300" cy="368300"/>
          </a:xfrm>
          <a:prstGeom prst="ellipse">
            <a:avLst/>
          </a:prstGeom>
          <a:solidFill>
            <a:srgbClr val="F47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694145" y="2592779"/>
            <a:ext cx="580242" cy="58024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645805" y="3060700"/>
            <a:ext cx="473928" cy="473928"/>
          </a:xfrm>
          <a:prstGeom prst="ellipse">
            <a:avLst/>
          </a:prstGeom>
          <a:solidFill>
            <a:srgbClr val="F47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896821" y="2579464"/>
            <a:ext cx="238571" cy="238571"/>
          </a:xfrm>
          <a:prstGeom prst="ellipse">
            <a:avLst/>
          </a:prstGeom>
          <a:solidFill>
            <a:srgbClr val="7CA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071701" y="3996467"/>
            <a:ext cx="109899" cy="109899"/>
          </a:xfrm>
          <a:prstGeom prst="ellipse">
            <a:avLst/>
          </a:prstGeom>
          <a:solidFill>
            <a:srgbClr val="7CA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540482" y="3203168"/>
            <a:ext cx="276501" cy="276501"/>
          </a:xfrm>
          <a:prstGeom prst="ellipse">
            <a:avLst/>
          </a:prstGeom>
          <a:solidFill>
            <a:srgbClr val="7CA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653538" y="4703673"/>
            <a:ext cx="276501" cy="276501"/>
          </a:xfrm>
          <a:prstGeom prst="ellipse">
            <a:avLst/>
          </a:prstGeom>
          <a:solidFill>
            <a:srgbClr val="F47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34881" y="5897200"/>
            <a:ext cx="730682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 is a computer program created by Microsoft Office Microsoft Office PowerPoint is the presentation program used the most in the world.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8385689" y="2219464"/>
            <a:ext cx="946214" cy="360000"/>
          </a:xfrm>
          <a:prstGeom prst="wedgeRoundRectCallout">
            <a:avLst>
              <a:gd name="adj1" fmla="val -61192"/>
              <a:gd name="adj2" fmla="val 48902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Check point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222745" y="3164022"/>
            <a:ext cx="95283" cy="897993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3158071" y="1583298"/>
            <a:ext cx="324000" cy="8764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3741477" y="1583298"/>
            <a:ext cx="504291" cy="87644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4324883" y="1583298"/>
            <a:ext cx="504291" cy="87644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3797272" y="1608229"/>
            <a:ext cx="399517" cy="4571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CA6A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4380678" y="1608229"/>
            <a:ext cx="399517" cy="4571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4727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28164" y="1387595"/>
            <a:ext cx="5309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  <a:endParaRPr lang="ko-KR" altLang="en-US" sz="7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303020" y="1386687"/>
            <a:ext cx="5309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  <a:endParaRPr lang="ko-KR" altLang="en-US" sz="7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054613" y="1383243"/>
            <a:ext cx="5309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  <a:endParaRPr lang="ko-KR" altLang="en-US" sz="7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10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JAVA MySQL 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srgbClr val="E7E6E6">
                    <a:lumMod val="75000"/>
                  </a:srgbClr>
                </a:solidFill>
              </a:rPr>
              <a:t>JAVA – MySQL </a:t>
            </a:r>
            <a:r>
              <a:rPr lang="ko-KR" altLang="en-US" sz="900" kern="0" dirty="0">
                <a:solidFill>
                  <a:srgbClr val="E7E6E6">
                    <a:lumMod val="75000"/>
                  </a:srgbClr>
                </a:solidFill>
              </a:rPr>
              <a:t>연동 프로그램</a:t>
            </a:r>
            <a:endParaRPr lang="en-US" altLang="ko-KR" sz="16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103" name="자유형 102">
            <a:extLst>
              <a:ext uri="{FF2B5EF4-FFF2-40B4-BE49-F238E27FC236}">
                <a16:creationId xmlns="" xmlns:a16="http://schemas.microsoft.com/office/drawing/2014/main" id="{0363AEBC-2082-401A-B77D-2F120128FFEB}"/>
              </a:ext>
            </a:extLst>
          </p:cNvPr>
          <p:cNvSpPr/>
          <p:nvPr/>
        </p:nvSpPr>
        <p:spPr>
          <a:xfrm>
            <a:off x="1275084" y="1696356"/>
            <a:ext cx="2237372" cy="4259181"/>
          </a:xfrm>
          <a:custGeom>
            <a:avLst/>
            <a:gdLst>
              <a:gd name="connsiteX0" fmla="*/ 1119772 w 2237372"/>
              <a:gd name="connsiteY0" fmla="*/ 210456 h 4259181"/>
              <a:gd name="connsiteX1" fmla="*/ 212628 w 2237372"/>
              <a:gd name="connsiteY1" fmla="*/ 1117600 h 4259181"/>
              <a:gd name="connsiteX2" fmla="*/ 1119772 w 2237372"/>
              <a:gd name="connsiteY2" fmla="*/ 2024744 h 4259181"/>
              <a:gd name="connsiteX3" fmla="*/ 2026916 w 2237372"/>
              <a:gd name="connsiteY3" fmla="*/ 1117600 h 4259181"/>
              <a:gd name="connsiteX4" fmla="*/ 1119772 w 2237372"/>
              <a:gd name="connsiteY4" fmla="*/ 210456 h 4259181"/>
              <a:gd name="connsiteX5" fmla="*/ 1119772 w 2237372"/>
              <a:gd name="connsiteY5" fmla="*/ 0 h 4259181"/>
              <a:gd name="connsiteX6" fmla="*/ 2237372 w 2237372"/>
              <a:gd name="connsiteY6" fmla="*/ 1117600 h 4259181"/>
              <a:gd name="connsiteX7" fmla="*/ 1119772 w 2237372"/>
              <a:gd name="connsiteY7" fmla="*/ 2235200 h 4259181"/>
              <a:gd name="connsiteX8" fmla="*/ 348247 w 2237372"/>
              <a:gd name="connsiteY8" fmla="*/ 2235200 h 4259181"/>
              <a:gd name="connsiteX9" fmla="*/ 230493 w 2237372"/>
              <a:gd name="connsiteY9" fmla="*/ 2258973 h 4259181"/>
              <a:gd name="connsiteX10" fmla="*/ 45719 w 2237372"/>
              <a:gd name="connsiteY10" fmla="*/ 2537732 h 4259181"/>
              <a:gd name="connsiteX11" fmla="*/ 45719 w 2237372"/>
              <a:gd name="connsiteY11" fmla="*/ 2963181 h 4259181"/>
              <a:gd name="connsiteX12" fmla="*/ 45719 w 2237372"/>
              <a:gd name="connsiteY12" fmla="*/ 3012657 h 4259181"/>
              <a:gd name="connsiteX13" fmla="*/ 45719 w 2237372"/>
              <a:gd name="connsiteY13" fmla="*/ 4259181 h 4259181"/>
              <a:gd name="connsiteX14" fmla="*/ 0 w 2237372"/>
              <a:gd name="connsiteY14" fmla="*/ 4259181 h 4259181"/>
              <a:gd name="connsiteX15" fmla="*/ 0 w 2237372"/>
              <a:gd name="connsiteY15" fmla="*/ 2963181 h 4259181"/>
              <a:gd name="connsiteX16" fmla="*/ 2171 w 2237372"/>
              <a:gd name="connsiteY16" fmla="*/ 2963181 h 4259181"/>
              <a:gd name="connsiteX17" fmla="*/ 2171 w 2237372"/>
              <a:gd name="connsiteY17" fmla="*/ 2235199 h 4259181"/>
              <a:gd name="connsiteX18" fmla="*/ 2172 w 2237372"/>
              <a:gd name="connsiteY18" fmla="*/ 2235199 h 4259181"/>
              <a:gd name="connsiteX19" fmla="*/ 2172 w 2237372"/>
              <a:gd name="connsiteY19" fmla="*/ 1117600 h 4259181"/>
              <a:gd name="connsiteX20" fmla="*/ 1119772 w 2237372"/>
              <a:gd name="connsiteY20" fmla="*/ 0 h 425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37372" h="4259181">
                <a:moveTo>
                  <a:pt x="1119772" y="210456"/>
                </a:moveTo>
                <a:cubicBezTo>
                  <a:pt x="618770" y="210456"/>
                  <a:pt x="212628" y="616598"/>
                  <a:pt x="212628" y="1117600"/>
                </a:cubicBezTo>
                <a:cubicBezTo>
                  <a:pt x="212628" y="1618602"/>
                  <a:pt x="618770" y="2024744"/>
                  <a:pt x="1119772" y="2024744"/>
                </a:cubicBezTo>
                <a:cubicBezTo>
                  <a:pt x="1620774" y="2024744"/>
                  <a:pt x="2026916" y="1618602"/>
                  <a:pt x="2026916" y="1117600"/>
                </a:cubicBezTo>
                <a:cubicBezTo>
                  <a:pt x="2026916" y="616598"/>
                  <a:pt x="1620774" y="210456"/>
                  <a:pt x="1119772" y="210456"/>
                </a:cubicBezTo>
                <a:close/>
                <a:moveTo>
                  <a:pt x="1119772" y="0"/>
                </a:moveTo>
                <a:cubicBezTo>
                  <a:pt x="1737005" y="0"/>
                  <a:pt x="2237372" y="500367"/>
                  <a:pt x="2237372" y="1117600"/>
                </a:cubicBezTo>
                <a:cubicBezTo>
                  <a:pt x="2237372" y="1734833"/>
                  <a:pt x="1737005" y="2235200"/>
                  <a:pt x="1119772" y="2235200"/>
                </a:cubicBezTo>
                <a:lnTo>
                  <a:pt x="348247" y="2235200"/>
                </a:lnTo>
                <a:lnTo>
                  <a:pt x="230493" y="2258973"/>
                </a:lnTo>
                <a:cubicBezTo>
                  <a:pt x="121909" y="2304901"/>
                  <a:pt x="45719" y="2412419"/>
                  <a:pt x="45719" y="2537732"/>
                </a:cubicBezTo>
                <a:lnTo>
                  <a:pt x="45719" y="2963181"/>
                </a:lnTo>
                <a:lnTo>
                  <a:pt x="45719" y="3012657"/>
                </a:lnTo>
                <a:lnTo>
                  <a:pt x="45719" y="4259181"/>
                </a:lnTo>
                <a:lnTo>
                  <a:pt x="0" y="4259181"/>
                </a:lnTo>
                <a:lnTo>
                  <a:pt x="0" y="2963181"/>
                </a:lnTo>
                <a:lnTo>
                  <a:pt x="2171" y="2963181"/>
                </a:lnTo>
                <a:lnTo>
                  <a:pt x="2171" y="2235199"/>
                </a:lnTo>
                <a:lnTo>
                  <a:pt x="2172" y="2235199"/>
                </a:lnTo>
                <a:lnTo>
                  <a:pt x="2172" y="1117600"/>
                </a:lnTo>
                <a:cubicBezTo>
                  <a:pt x="2172" y="500367"/>
                  <a:pt x="502539" y="0"/>
                  <a:pt x="1119772" y="0"/>
                </a:cubicBezTo>
                <a:close/>
              </a:path>
            </a:pathLst>
          </a:custGeom>
          <a:solidFill>
            <a:srgbClr val="F47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1487712" y="4337956"/>
            <a:ext cx="2004415" cy="149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4" name="Freeform 11">
            <a:extLst>
              <a:ext uri="{FF2B5EF4-FFF2-40B4-BE49-F238E27FC236}">
                <a16:creationId xmlns="" xmlns:a16="http://schemas.microsoft.com/office/drawing/2014/main" id="{5D3B3173-3133-4055-B9BD-B77632B02347}"/>
              </a:ext>
            </a:extLst>
          </p:cNvPr>
          <p:cNvSpPr>
            <a:spLocks noEditPoints="1"/>
          </p:cNvSpPr>
          <p:nvPr/>
        </p:nvSpPr>
        <p:spPr bwMode="auto">
          <a:xfrm>
            <a:off x="2179408" y="2254561"/>
            <a:ext cx="488043" cy="59917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3600">
              <a:solidFill>
                <a:prstClr val="black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938DFDA8-2903-4BD6-BF9D-0E7C666CFB74}"/>
              </a:ext>
            </a:extLst>
          </p:cNvPr>
          <p:cNvSpPr/>
          <p:nvPr/>
        </p:nvSpPr>
        <p:spPr>
          <a:xfrm>
            <a:off x="1944409" y="2844214"/>
            <a:ext cx="900889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D6A5F738-AD21-4565-97AC-F9E9351A6405}"/>
              </a:ext>
            </a:extLst>
          </p:cNvPr>
          <p:cNvSpPr/>
          <p:nvPr/>
        </p:nvSpPr>
        <p:spPr>
          <a:xfrm>
            <a:off x="1320069" y="3403649"/>
            <a:ext cx="57900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75</a:t>
            </a:r>
            <a:r>
              <a:rPr lang="en-US" altLang="ko-KR" sz="1050" dirty="0">
                <a:solidFill>
                  <a:prstClr val="white"/>
                </a:solidFill>
              </a:rPr>
              <a:t>%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84" name="원호 83">
            <a:extLst>
              <a:ext uri="{FF2B5EF4-FFF2-40B4-BE49-F238E27FC236}">
                <a16:creationId xmlns="" xmlns:a16="http://schemas.microsoft.com/office/drawing/2014/main" id="{E2163613-3107-47E1-9C46-C5FB7FB0CD81}"/>
              </a:ext>
            </a:extLst>
          </p:cNvPr>
          <p:cNvSpPr/>
          <p:nvPr/>
        </p:nvSpPr>
        <p:spPr>
          <a:xfrm>
            <a:off x="1487712" y="1906809"/>
            <a:ext cx="1814287" cy="1814287"/>
          </a:xfrm>
          <a:prstGeom prst="arc">
            <a:avLst>
              <a:gd name="adj1" fmla="val 10511135"/>
              <a:gd name="adj2" fmla="val 5630065"/>
            </a:avLst>
          </a:prstGeom>
          <a:ln w="8255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2" name="자유형 101">
            <a:extLst>
              <a:ext uri="{FF2B5EF4-FFF2-40B4-BE49-F238E27FC236}">
                <a16:creationId xmlns="" xmlns:a16="http://schemas.microsoft.com/office/drawing/2014/main" id="{0363AEBC-2082-401A-B77D-2F120128FFEB}"/>
              </a:ext>
            </a:extLst>
          </p:cNvPr>
          <p:cNvSpPr/>
          <p:nvPr/>
        </p:nvSpPr>
        <p:spPr>
          <a:xfrm>
            <a:off x="4856484" y="1696356"/>
            <a:ext cx="2237372" cy="4259181"/>
          </a:xfrm>
          <a:custGeom>
            <a:avLst/>
            <a:gdLst>
              <a:gd name="connsiteX0" fmla="*/ 1119772 w 2237372"/>
              <a:gd name="connsiteY0" fmla="*/ 210456 h 4259181"/>
              <a:gd name="connsiteX1" fmla="*/ 212628 w 2237372"/>
              <a:gd name="connsiteY1" fmla="*/ 1117600 h 4259181"/>
              <a:gd name="connsiteX2" fmla="*/ 1119772 w 2237372"/>
              <a:gd name="connsiteY2" fmla="*/ 2024744 h 4259181"/>
              <a:gd name="connsiteX3" fmla="*/ 2026916 w 2237372"/>
              <a:gd name="connsiteY3" fmla="*/ 1117600 h 4259181"/>
              <a:gd name="connsiteX4" fmla="*/ 1119772 w 2237372"/>
              <a:gd name="connsiteY4" fmla="*/ 210456 h 4259181"/>
              <a:gd name="connsiteX5" fmla="*/ 1119772 w 2237372"/>
              <a:gd name="connsiteY5" fmla="*/ 0 h 4259181"/>
              <a:gd name="connsiteX6" fmla="*/ 2237372 w 2237372"/>
              <a:gd name="connsiteY6" fmla="*/ 1117600 h 4259181"/>
              <a:gd name="connsiteX7" fmla="*/ 1119772 w 2237372"/>
              <a:gd name="connsiteY7" fmla="*/ 2235200 h 4259181"/>
              <a:gd name="connsiteX8" fmla="*/ 348247 w 2237372"/>
              <a:gd name="connsiteY8" fmla="*/ 2235200 h 4259181"/>
              <a:gd name="connsiteX9" fmla="*/ 230493 w 2237372"/>
              <a:gd name="connsiteY9" fmla="*/ 2258973 h 4259181"/>
              <a:gd name="connsiteX10" fmla="*/ 45719 w 2237372"/>
              <a:gd name="connsiteY10" fmla="*/ 2537732 h 4259181"/>
              <a:gd name="connsiteX11" fmla="*/ 45719 w 2237372"/>
              <a:gd name="connsiteY11" fmla="*/ 2963181 h 4259181"/>
              <a:gd name="connsiteX12" fmla="*/ 45719 w 2237372"/>
              <a:gd name="connsiteY12" fmla="*/ 3012657 h 4259181"/>
              <a:gd name="connsiteX13" fmla="*/ 45719 w 2237372"/>
              <a:gd name="connsiteY13" fmla="*/ 4259181 h 4259181"/>
              <a:gd name="connsiteX14" fmla="*/ 0 w 2237372"/>
              <a:gd name="connsiteY14" fmla="*/ 4259181 h 4259181"/>
              <a:gd name="connsiteX15" fmla="*/ 0 w 2237372"/>
              <a:gd name="connsiteY15" fmla="*/ 2963181 h 4259181"/>
              <a:gd name="connsiteX16" fmla="*/ 2171 w 2237372"/>
              <a:gd name="connsiteY16" fmla="*/ 2963181 h 4259181"/>
              <a:gd name="connsiteX17" fmla="*/ 2171 w 2237372"/>
              <a:gd name="connsiteY17" fmla="*/ 2235199 h 4259181"/>
              <a:gd name="connsiteX18" fmla="*/ 2172 w 2237372"/>
              <a:gd name="connsiteY18" fmla="*/ 2235199 h 4259181"/>
              <a:gd name="connsiteX19" fmla="*/ 2172 w 2237372"/>
              <a:gd name="connsiteY19" fmla="*/ 1117600 h 4259181"/>
              <a:gd name="connsiteX20" fmla="*/ 1119772 w 2237372"/>
              <a:gd name="connsiteY20" fmla="*/ 0 h 425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37372" h="4259181">
                <a:moveTo>
                  <a:pt x="1119772" y="210456"/>
                </a:moveTo>
                <a:cubicBezTo>
                  <a:pt x="618770" y="210456"/>
                  <a:pt x="212628" y="616598"/>
                  <a:pt x="212628" y="1117600"/>
                </a:cubicBezTo>
                <a:cubicBezTo>
                  <a:pt x="212628" y="1618602"/>
                  <a:pt x="618770" y="2024744"/>
                  <a:pt x="1119772" y="2024744"/>
                </a:cubicBezTo>
                <a:cubicBezTo>
                  <a:pt x="1620774" y="2024744"/>
                  <a:pt x="2026916" y="1618602"/>
                  <a:pt x="2026916" y="1117600"/>
                </a:cubicBezTo>
                <a:cubicBezTo>
                  <a:pt x="2026916" y="616598"/>
                  <a:pt x="1620774" y="210456"/>
                  <a:pt x="1119772" y="210456"/>
                </a:cubicBezTo>
                <a:close/>
                <a:moveTo>
                  <a:pt x="1119772" y="0"/>
                </a:moveTo>
                <a:cubicBezTo>
                  <a:pt x="1737005" y="0"/>
                  <a:pt x="2237372" y="500367"/>
                  <a:pt x="2237372" y="1117600"/>
                </a:cubicBezTo>
                <a:cubicBezTo>
                  <a:pt x="2237372" y="1734833"/>
                  <a:pt x="1737005" y="2235200"/>
                  <a:pt x="1119772" y="2235200"/>
                </a:cubicBezTo>
                <a:lnTo>
                  <a:pt x="348247" y="2235200"/>
                </a:lnTo>
                <a:lnTo>
                  <a:pt x="230493" y="2258973"/>
                </a:lnTo>
                <a:cubicBezTo>
                  <a:pt x="121909" y="2304901"/>
                  <a:pt x="45719" y="2412419"/>
                  <a:pt x="45719" y="2537732"/>
                </a:cubicBezTo>
                <a:lnTo>
                  <a:pt x="45719" y="2963181"/>
                </a:lnTo>
                <a:lnTo>
                  <a:pt x="45719" y="3012657"/>
                </a:lnTo>
                <a:lnTo>
                  <a:pt x="45719" y="4259181"/>
                </a:lnTo>
                <a:lnTo>
                  <a:pt x="0" y="4259181"/>
                </a:lnTo>
                <a:lnTo>
                  <a:pt x="0" y="2963181"/>
                </a:lnTo>
                <a:lnTo>
                  <a:pt x="2171" y="2963181"/>
                </a:lnTo>
                <a:lnTo>
                  <a:pt x="2171" y="2235199"/>
                </a:lnTo>
                <a:lnTo>
                  <a:pt x="2172" y="2235199"/>
                </a:lnTo>
                <a:lnTo>
                  <a:pt x="2172" y="1117600"/>
                </a:lnTo>
                <a:cubicBezTo>
                  <a:pt x="2172" y="500367"/>
                  <a:pt x="502539" y="0"/>
                  <a:pt x="1119772" y="0"/>
                </a:cubicBezTo>
                <a:close/>
              </a:path>
            </a:pathLst>
          </a:custGeom>
          <a:solidFill>
            <a:srgbClr val="7CA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5069112" y="4337956"/>
            <a:ext cx="2004415" cy="149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0" name="Freeform 11">
            <a:extLst>
              <a:ext uri="{FF2B5EF4-FFF2-40B4-BE49-F238E27FC236}">
                <a16:creationId xmlns="" xmlns:a16="http://schemas.microsoft.com/office/drawing/2014/main" id="{5D3B3173-3133-4055-B9BD-B77632B02347}"/>
              </a:ext>
            </a:extLst>
          </p:cNvPr>
          <p:cNvSpPr>
            <a:spLocks noEditPoints="1"/>
          </p:cNvSpPr>
          <p:nvPr/>
        </p:nvSpPr>
        <p:spPr bwMode="auto">
          <a:xfrm>
            <a:off x="5760808" y="2254561"/>
            <a:ext cx="488043" cy="59917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3600">
              <a:solidFill>
                <a:prstClr val="black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938DFDA8-2903-4BD6-BF9D-0E7C666CFB74}"/>
              </a:ext>
            </a:extLst>
          </p:cNvPr>
          <p:cNvSpPr/>
          <p:nvPr/>
        </p:nvSpPr>
        <p:spPr>
          <a:xfrm>
            <a:off x="5525809" y="2844214"/>
            <a:ext cx="900889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D6A5F738-AD21-4565-97AC-F9E9351A6405}"/>
              </a:ext>
            </a:extLst>
          </p:cNvPr>
          <p:cNvSpPr/>
          <p:nvPr/>
        </p:nvSpPr>
        <p:spPr>
          <a:xfrm>
            <a:off x="4901469" y="3403649"/>
            <a:ext cx="57900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75</a:t>
            </a:r>
            <a:r>
              <a:rPr lang="en-US" altLang="ko-KR" sz="1050" dirty="0">
                <a:solidFill>
                  <a:prstClr val="white"/>
                </a:solidFill>
              </a:rPr>
              <a:t>%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93" name="원호 92">
            <a:extLst>
              <a:ext uri="{FF2B5EF4-FFF2-40B4-BE49-F238E27FC236}">
                <a16:creationId xmlns="" xmlns:a16="http://schemas.microsoft.com/office/drawing/2014/main" id="{E2163613-3107-47E1-9C46-C5FB7FB0CD81}"/>
              </a:ext>
            </a:extLst>
          </p:cNvPr>
          <p:cNvSpPr/>
          <p:nvPr/>
        </p:nvSpPr>
        <p:spPr>
          <a:xfrm>
            <a:off x="5069112" y="1906809"/>
            <a:ext cx="1814287" cy="1814287"/>
          </a:xfrm>
          <a:prstGeom prst="arc">
            <a:avLst>
              <a:gd name="adj1" fmla="val 10511135"/>
              <a:gd name="adj2" fmla="val 5630065"/>
            </a:avLst>
          </a:prstGeom>
          <a:ln w="8255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1" name="자유형 100">
            <a:extLst>
              <a:ext uri="{FF2B5EF4-FFF2-40B4-BE49-F238E27FC236}">
                <a16:creationId xmlns="" xmlns:a16="http://schemas.microsoft.com/office/drawing/2014/main" id="{0363AEBC-2082-401A-B77D-2F120128FFEB}"/>
              </a:ext>
            </a:extLst>
          </p:cNvPr>
          <p:cNvSpPr/>
          <p:nvPr/>
        </p:nvSpPr>
        <p:spPr>
          <a:xfrm>
            <a:off x="8437884" y="1696356"/>
            <a:ext cx="2237372" cy="4259181"/>
          </a:xfrm>
          <a:custGeom>
            <a:avLst/>
            <a:gdLst>
              <a:gd name="connsiteX0" fmla="*/ 1119772 w 2237372"/>
              <a:gd name="connsiteY0" fmla="*/ 210456 h 4259181"/>
              <a:gd name="connsiteX1" fmla="*/ 212628 w 2237372"/>
              <a:gd name="connsiteY1" fmla="*/ 1117600 h 4259181"/>
              <a:gd name="connsiteX2" fmla="*/ 1119772 w 2237372"/>
              <a:gd name="connsiteY2" fmla="*/ 2024744 h 4259181"/>
              <a:gd name="connsiteX3" fmla="*/ 2026916 w 2237372"/>
              <a:gd name="connsiteY3" fmla="*/ 1117600 h 4259181"/>
              <a:gd name="connsiteX4" fmla="*/ 1119772 w 2237372"/>
              <a:gd name="connsiteY4" fmla="*/ 210456 h 4259181"/>
              <a:gd name="connsiteX5" fmla="*/ 1119772 w 2237372"/>
              <a:gd name="connsiteY5" fmla="*/ 0 h 4259181"/>
              <a:gd name="connsiteX6" fmla="*/ 2237372 w 2237372"/>
              <a:gd name="connsiteY6" fmla="*/ 1117600 h 4259181"/>
              <a:gd name="connsiteX7" fmla="*/ 1119772 w 2237372"/>
              <a:gd name="connsiteY7" fmla="*/ 2235200 h 4259181"/>
              <a:gd name="connsiteX8" fmla="*/ 348247 w 2237372"/>
              <a:gd name="connsiteY8" fmla="*/ 2235200 h 4259181"/>
              <a:gd name="connsiteX9" fmla="*/ 230493 w 2237372"/>
              <a:gd name="connsiteY9" fmla="*/ 2258973 h 4259181"/>
              <a:gd name="connsiteX10" fmla="*/ 45719 w 2237372"/>
              <a:gd name="connsiteY10" fmla="*/ 2537732 h 4259181"/>
              <a:gd name="connsiteX11" fmla="*/ 45719 w 2237372"/>
              <a:gd name="connsiteY11" fmla="*/ 2963181 h 4259181"/>
              <a:gd name="connsiteX12" fmla="*/ 45719 w 2237372"/>
              <a:gd name="connsiteY12" fmla="*/ 3012657 h 4259181"/>
              <a:gd name="connsiteX13" fmla="*/ 45719 w 2237372"/>
              <a:gd name="connsiteY13" fmla="*/ 4259181 h 4259181"/>
              <a:gd name="connsiteX14" fmla="*/ 0 w 2237372"/>
              <a:gd name="connsiteY14" fmla="*/ 4259181 h 4259181"/>
              <a:gd name="connsiteX15" fmla="*/ 0 w 2237372"/>
              <a:gd name="connsiteY15" fmla="*/ 2963181 h 4259181"/>
              <a:gd name="connsiteX16" fmla="*/ 2171 w 2237372"/>
              <a:gd name="connsiteY16" fmla="*/ 2963181 h 4259181"/>
              <a:gd name="connsiteX17" fmla="*/ 2171 w 2237372"/>
              <a:gd name="connsiteY17" fmla="*/ 2235199 h 4259181"/>
              <a:gd name="connsiteX18" fmla="*/ 2172 w 2237372"/>
              <a:gd name="connsiteY18" fmla="*/ 2235199 h 4259181"/>
              <a:gd name="connsiteX19" fmla="*/ 2172 w 2237372"/>
              <a:gd name="connsiteY19" fmla="*/ 1117600 h 4259181"/>
              <a:gd name="connsiteX20" fmla="*/ 1119772 w 2237372"/>
              <a:gd name="connsiteY20" fmla="*/ 0 h 425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37372" h="4259181">
                <a:moveTo>
                  <a:pt x="1119772" y="210456"/>
                </a:moveTo>
                <a:cubicBezTo>
                  <a:pt x="618770" y="210456"/>
                  <a:pt x="212628" y="616598"/>
                  <a:pt x="212628" y="1117600"/>
                </a:cubicBezTo>
                <a:cubicBezTo>
                  <a:pt x="212628" y="1618602"/>
                  <a:pt x="618770" y="2024744"/>
                  <a:pt x="1119772" y="2024744"/>
                </a:cubicBezTo>
                <a:cubicBezTo>
                  <a:pt x="1620774" y="2024744"/>
                  <a:pt x="2026916" y="1618602"/>
                  <a:pt x="2026916" y="1117600"/>
                </a:cubicBezTo>
                <a:cubicBezTo>
                  <a:pt x="2026916" y="616598"/>
                  <a:pt x="1620774" y="210456"/>
                  <a:pt x="1119772" y="210456"/>
                </a:cubicBezTo>
                <a:close/>
                <a:moveTo>
                  <a:pt x="1119772" y="0"/>
                </a:moveTo>
                <a:cubicBezTo>
                  <a:pt x="1737005" y="0"/>
                  <a:pt x="2237372" y="500367"/>
                  <a:pt x="2237372" y="1117600"/>
                </a:cubicBezTo>
                <a:cubicBezTo>
                  <a:pt x="2237372" y="1734833"/>
                  <a:pt x="1737005" y="2235200"/>
                  <a:pt x="1119772" y="2235200"/>
                </a:cubicBezTo>
                <a:lnTo>
                  <a:pt x="348247" y="2235200"/>
                </a:lnTo>
                <a:lnTo>
                  <a:pt x="230493" y="2258973"/>
                </a:lnTo>
                <a:cubicBezTo>
                  <a:pt x="121909" y="2304901"/>
                  <a:pt x="45719" y="2412419"/>
                  <a:pt x="45719" y="2537732"/>
                </a:cubicBezTo>
                <a:lnTo>
                  <a:pt x="45719" y="2963181"/>
                </a:lnTo>
                <a:lnTo>
                  <a:pt x="45719" y="3012657"/>
                </a:lnTo>
                <a:lnTo>
                  <a:pt x="45719" y="4259181"/>
                </a:lnTo>
                <a:lnTo>
                  <a:pt x="0" y="4259181"/>
                </a:lnTo>
                <a:lnTo>
                  <a:pt x="0" y="2963181"/>
                </a:lnTo>
                <a:lnTo>
                  <a:pt x="2171" y="2963181"/>
                </a:lnTo>
                <a:lnTo>
                  <a:pt x="2171" y="2235199"/>
                </a:lnTo>
                <a:lnTo>
                  <a:pt x="2172" y="2235199"/>
                </a:lnTo>
                <a:lnTo>
                  <a:pt x="2172" y="1117600"/>
                </a:lnTo>
                <a:cubicBezTo>
                  <a:pt x="2172" y="500367"/>
                  <a:pt x="502539" y="0"/>
                  <a:pt x="1119772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8650512" y="4337956"/>
            <a:ext cx="2004415" cy="149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7" name="Freeform 11">
            <a:extLst>
              <a:ext uri="{FF2B5EF4-FFF2-40B4-BE49-F238E27FC236}">
                <a16:creationId xmlns="" xmlns:a16="http://schemas.microsoft.com/office/drawing/2014/main" id="{5D3B3173-3133-4055-B9BD-B77632B02347}"/>
              </a:ext>
            </a:extLst>
          </p:cNvPr>
          <p:cNvSpPr>
            <a:spLocks noEditPoints="1"/>
          </p:cNvSpPr>
          <p:nvPr/>
        </p:nvSpPr>
        <p:spPr bwMode="auto">
          <a:xfrm>
            <a:off x="9342208" y="2254561"/>
            <a:ext cx="488043" cy="59917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3600">
              <a:solidFill>
                <a:prstClr val="black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938DFDA8-2903-4BD6-BF9D-0E7C666CFB74}"/>
              </a:ext>
            </a:extLst>
          </p:cNvPr>
          <p:cNvSpPr/>
          <p:nvPr/>
        </p:nvSpPr>
        <p:spPr>
          <a:xfrm>
            <a:off x="9107209" y="2844214"/>
            <a:ext cx="900889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D6A5F738-AD21-4565-97AC-F9E9351A6405}"/>
              </a:ext>
            </a:extLst>
          </p:cNvPr>
          <p:cNvSpPr/>
          <p:nvPr/>
        </p:nvSpPr>
        <p:spPr>
          <a:xfrm>
            <a:off x="8482869" y="3403649"/>
            <a:ext cx="57900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75</a:t>
            </a:r>
            <a:r>
              <a:rPr lang="en-US" altLang="ko-KR" sz="1050" dirty="0">
                <a:solidFill>
                  <a:prstClr val="white"/>
                </a:solidFill>
              </a:rPr>
              <a:t>%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100" name="원호 99">
            <a:extLst>
              <a:ext uri="{FF2B5EF4-FFF2-40B4-BE49-F238E27FC236}">
                <a16:creationId xmlns="" xmlns:a16="http://schemas.microsoft.com/office/drawing/2014/main" id="{E2163613-3107-47E1-9C46-C5FB7FB0CD81}"/>
              </a:ext>
            </a:extLst>
          </p:cNvPr>
          <p:cNvSpPr/>
          <p:nvPr/>
        </p:nvSpPr>
        <p:spPr>
          <a:xfrm>
            <a:off x="8650512" y="1906809"/>
            <a:ext cx="1814287" cy="1814287"/>
          </a:xfrm>
          <a:prstGeom prst="arc">
            <a:avLst>
              <a:gd name="adj1" fmla="val 10511135"/>
              <a:gd name="adj2" fmla="val 5630065"/>
            </a:avLst>
          </a:prstGeom>
          <a:ln w="8255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98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JAVA MySQL 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srgbClr val="E7E6E6">
                    <a:lumMod val="75000"/>
                  </a:srgbClr>
                </a:solidFill>
              </a:rPr>
              <a:t>JAVA – MySQL </a:t>
            </a:r>
            <a:r>
              <a:rPr lang="ko-KR" altLang="en-US" sz="900" kern="0" dirty="0">
                <a:solidFill>
                  <a:srgbClr val="E7E6E6">
                    <a:lumMod val="75000"/>
                  </a:srgbClr>
                </a:solidFill>
              </a:rPr>
              <a:t>연동 프로그램</a:t>
            </a:r>
            <a:endParaRPr lang="en-US" altLang="ko-KR" sz="16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711944" y="4455966"/>
            <a:ext cx="2859314" cy="444500"/>
          </a:xfrm>
          <a:prstGeom prst="rect">
            <a:avLst/>
          </a:prstGeom>
          <a:solidFill>
            <a:srgbClr val="7CA6AD"/>
          </a:solidFill>
          <a:ln>
            <a:solidFill>
              <a:srgbClr val="7C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711944" y="5235744"/>
            <a:ext cx="2859314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184499" y="1642255"/>
            <a:ext cx="582300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 is a computer program created by 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52" name="순서도: 문서 51"/>
          <p:cNvSpPr/>
          <p:nvPr/>
        </p:nvSpPr>
        <p:spPr>
          <a:xfrm flipH="1">
            <a:off x="4711944" y="3161495"/>
            <a:ext cx="2859314" cy="1596571"/>
          </a:xfrm>
          <a:prstGeom prst="flowChartDocument">
            <a:avLst/>
          </a:prstGeom>
          <a:solidFill>
            <a:schemeClr val="tx2">
              <a:lumMod val="75000"/>
            </a:schemeClr>
          </a:solidFill>
          <a:ln>
            <a:solidFill>
              <a:srgbClr val="7C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40489" y="4455966"/>
            <a:ext cx="2859314" cy="444500"/>
          </a:xfrm>
          <a:prstGeom prst="rect">
            <a:avLst/>
          </a:prstGeom>
          <a:solidFill>
            <a:srgbClr val="F47279"/>
          </a:solidFill>
          <a:ln>
            <a:solidFill>
              <a:srgbClr val="F472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040489" y="5235744"/>
            <a:ext cx="2859314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6" name="순서도: 문서 65"/>
          <p:cNvSpPr/>
          <p:nvPr/>
        </p:nvSpPr>
        <p:spPr>
          <a:xfrm flipH="1">
            <a:off x="1040489" y="3161495"/>
            <a:ext cx="2859314" cy="1596571"/>
          </a:xfrm>
          <a:prstGeom prst="flowChartDocument">
            <a:avLst/>
          </a:prstGeom>
          <a:solidFill>
            <a:schemeClr val="tx2">
              <a:lumMod val="75000"/>
            </a:schemeClr>
          </a:solidFill>
          <a:ln>
            <a:solidFill>
              <a:srgbClr val="F472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383399" y="4455966"/>
            <a:ext cx="2859314" cy="444500"/>
          </a:xfrm>
          <a:prstGeom prst="rect">
            <a:avLst/>
          </a:prstGeom>
          <a:solidFill>
            <a:srgbClr val="F47279"/>
          </a:solidFill>
          <a:ln>
            <a:solidFill>
              <a:srgbClr val="F472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8383399" y="5235744"/>
            <a:ext cx="2859314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9" name="순서도: 문서 68"/>
          <p:cNvSpPr/>
          <p:nvPr/>
        </p:nvSpPr>
        <p:spPr>
          <a:xfrm flipH="1">
            <a:off x="8383399" y="3161495"/>
            <a:ext cx="2859314" cy="1596571"/>
          </a:xfrm>
          <a:prstGeom prst="flowChartDocument">
            <a:avLst/>
          </a:prstGeom>
          <a:solidFill>
            <a:schemeClr val="tx2">
              <a:lumMod val="75000"/>
            </a:schemeClr>
          </a:solidFill>
          <a:ln>
            <a:solidFill>
              <a:srgbClr val="F472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61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JAVA MySQL 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srgbClr val="E7E6E6">
                    <a:lumMod val="75000"/>
                  </a:srgbClr>
                </a:solidFill>
              </a:rPr>
              <a:t>JAVA – MySQL </a:t>
            </a:r>
            <a:r>
              <a:rPr lang="ko-KR" altLang="en-US" sz="900" kern="0" dirty="0">
                <a:solidFill>
                  <a:srgbClr val="E7E6E6">
                    <a:lumMod val="75000"/>
                  </a:srgbClr>
                </a:solidFill>
              </a:rPr>
              <a:t>연동 프로그램</a:t>
            </a:r>
            <a:endParaRPr lang="en-US" altLang="ko-KR" sz="16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63031" y="2644170"/>
            <a:ext cx="70659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감사합니다</a:t>
            </a:r>
            <a:r>
              <a:rPr lang="en-US" altLang="ko-KR" sz="96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9600" i="1" dirty="0"/>
          </a:p>
        </p:txBody>
      </p:sp>
    </p:spTree>
    <p:extLst>
      <p:ext uri="{BB962C8B-B14F-4D97-AF65-F5344CB8AC3E}">
        <p14:creationId xmlns:p14="http://schemas.microsoft.com/office/powerpoint/2010/main" val="406315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330</Words>
  <Application>Microsoft Office PowerPoint</Application>
  <PresentationFormat>사용자 지정</PresentationFormat>
  <Paragraphs>78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32_Office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.</cp:lastModifiedBy>
  <cp:revision>21</cp:revision>
  <dcterms:created xsi:type="dcterms:W3CDTF">2021-04-29T15:08:55Z</dcterms:created>
  <dcterms:modified xsi:type="dcterms:W3CDTF">2021-05-05T13:16:06Z</dcterms:modified>
</cp:coreProperties>
</file>