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1" r:id="rId4"/>
    <p:sldId id="259" r:id="rId5"/>
    <p:sldId id="268" r:id="rId6"/>
    <p:sldId id="269" r:id="rId7"/>
    <p:sldId id="275" r:id="rId8"/>
    <p:sldId id="274" r:id="rId9"/>
    <p:sldId id="273" r:id="rId10"/>
    <p:sldId id="272" r:id="rId11"/>
    <p:sldId id="271" r:id="rId12"/>
    <p:sldId id="276" r:id="rId13"/>
    <p:sldId id="279" r:id="rId14"/>
    <p:sldId id="278" r:id="rId15"/>
    <p:sldId id="277" r:id="rId16"/>
    <p:sldId id="260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5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5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1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3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0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0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C9ECC7E7-7BC5-4F1C-B1A7-15EADC9667C2}"/>
              </a:ext>
            </a:extLst>
          </p:cNvPr>
          <p:cNvSpPr/>
          <p:nvPr/>
        </p:nvSpPr>
        <p:spPr>
          <a:xfrm rot="10800000" flipV="1">
            <a:off x="5212360" y="1613946"/>
            <a:ext cx="1902815" cy="1902815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9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통합 응용 </a:t>
            </a:r>
            <a:r>
              <a:rPr lang="en-US" altLang="ko-KR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SW </a:t>
            </a:r>
            <a:r>
              <a:rPr lang="ko-KR" altLang="en-US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개발자</a:t>
            </a:r>
            <a:endParaRPr lang="en-US" altLang="ko-KR" sz="800" dirty="0" smtClean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(C#, JAVA)</a:t>
            </a:r>
            <a:r>
              <a:rPr lang="ko-KR" altLang="en-US" sz="800" dirty="0" smtClean="0">
                <a:solidFill>
                  <a:srgbClr val="F3929D"/>
                </a:solidFill>
                <a:cs typeface="Aharoni" panose="02010803020104030203" pitchFamily="2" charset="-79"/>
              </a:rPr>
              <a:t>과정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ko-KR" altLang="en-US" sz="20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양 화 영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9133" y="3899669"/>
            <a:ext cx="778926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white"/>
                </a:solidFill>
              </a:rPr>
              <a:t>자동차 판매 관리 프로그램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 smtClean="0">
                <a:solidFill>
                  <a:prstClr val="white"/>
                </a:solidFill>
              </a:rPr>
              <a:t>이달의 </a:t>
            </a:r>
            <a:r>
              <a:rPr lang="ko-KR" altLang="en-US" sz="1000" kern="0" dirty="0" err="1" smtClean="0">
                <a:solidFill>
                  <a:prstClr val="white"/>
                </a:solidFill>
              </a:rPr>
              <a:t>판매왕은</a:t>
            </a:r>
            <a:r>
              <a:rPr lang="ko-KR" altLang="en-US" sz="1000" kern="0" dirty="0" smtClean="0">
                <a:solidFill>
                  <a:prstClr val="white"/>
                </a:solidFill>
              </a:rPr>
              <a:t> 나야 나</a:t>
            </a:r>
            <a:endParaRPr lang="en-US" altLang="ko-KR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38983" y="1313895"/>
            <a:ext cx="2778710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5" y="1430847"/>
            <a:ext cx="2546095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</a:t>
            </a:r>
            <a:r>
              <a:rPr lang="en-US" altLang="ko-KR" sz="1600" dirty="0" smtClean="0">
                <a:solidFill>
                  <a:prstClr val="white"/>
                </a:solidFill>
              </a:rPr>
              <a:t>DATA </a:t>
            </a:r>
            <a:r>
              <a:rPr lang="ko-KR" altLang="en-US" sz="1600" dirty="0" smtClean="0">
                <a:solidFill>
                  <a:prstClr val="white"/>
                </a:solidFill>
              </a:rPr>
              <a:t>보기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378" y="2220813"/>
            <a:ext cx="3436361" cy="21321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050" y="3242896"/>
            <a:ext cx="3337832" cy="31020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84" y="1931145"/>
            <a:ext cx="5298016" cy="347784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03683" y="2308194"/>
            <a:ext cx="5594552" cy="2450237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3" idx="3"/>
            <a:endCxn id="14" idx="1"/>
          </p:cNvCxnSpPr>
          <p:nvPr/>
        </p:nvCxnSpPr>
        <p:spPr>
          <a:xfrm flipV="1">
            <a:off x="6198235" y="1607968"/>
            <a:ext cx="1640748" cy="1925345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37" y="1454158"/>
            <a:ext cx="3770711" cy="219473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3679570" y="1536281"/>
            <a:ext cx="233488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18" y="1454158"/>
            <a:ext cx="3762546" cy="218998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452669" y="2261865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18" y="4043338"/>
            <a:ext cx="3741803" cy="21779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37" y="3958117"/>
            <a:ext cx="3739968" cy="2176840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4395104" y="4794867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8440" y="4043338"/>
            <a:ext cx="233488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118" y="4336954"/>
            <a:ext cx="1533525" cy="1590675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9300504" y="4823935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6118" y="1715710"/>
            <a:ext cx="1560801" cy="1666875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9310875" y="2297477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8" y="1412918"/>
            <a:ext cx="4543609" cy="2313097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917510" y="2383703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345844">
            <a:off x="5886232" y="3822762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917510" y="4989203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61" y="1412918"/>
            <a:ext cx="4543609" cy="2303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27" y="4084325"/>
            <a:ext cx="4543609" cy="2313097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8455385" y="3251601"/>
            <a:ext cx="827952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927" y="4432741"/>
            <a:ext cx="5095875" cy="14859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8961815" y="5918641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683019" y="4881072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3" y="1531000"/>
            <a:ext cx="4135260" cy="235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74" y="1531000"/>
            <a:ext cx="4135260" cy="2353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53" y="4126029"/>
            <a:ext cx="4135260" cy="2353532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683019" y="2377358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345844">
            <a:off x="5683019" y="3719442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48109" y="3434242"/>
            <a:ext cx="834634" cy="23081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75" y="4709349"/>
            <a:ext cx="4911353" cy="98981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8647002" y="5699164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2" y="1282701"/>
            <a:ext cx="4100649" cy="22256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778815" y="2272856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345844">
            <a:off x="5778815" y="3614940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78815" y="4776570"/>
            <a:ext cx="627631" cy="503340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923" y="1287253"/>
            <a:ext cx="4110310" cy="222104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460574" y="3042356"/>
            <a:ext cx="761803" cy="301734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52" y="4021101"/>
            <a:ext cx="4100649" cy="2247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404" y="4388206"/>
            <a:ext cx="4729349" cy="10546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8925676" y="5442857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5123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실행 흐름도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36" y="1332328"/>
            <a:ext cx="4483575" cy="2438483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192147" y="3488290"/>
            <a:ext cx="1448036" cy="25104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502738" y="2449287"/>
            <a:ext cx="1089654" cy="575943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19" y="1332328"/>
            <a:ext cx="4485536" cy="23808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8" y="4096306"/>
            <a:ext cx="2765076" cy="200827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703969" y="4144111"/>
            <a:ext cx="250607" cy="251043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926" y="4085268"/>
            <a:ext cx="2765076" cy="2008270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3507417" y="4849601"/>
            <a:ext cx="637746" cy="479604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274" y="4536447"/>
            <a:ext cx="3382678" cy="966574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389765" y="4779932"/>
            <a:ext cx="637746" cy="479604"/>
          </a:xfrm>
          <a:prstGeom prst="rightArrow">
            <a:avLst/>
          </a:prstGeom>
          <a:solidFill>
            <a:srgbClr val="F3929D"/>
          </a:solidFill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9502564" y="5503021"/>
            <a:ext cx="91209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1A9A5C93-0731-499E-8737-3BC48EDD5BDE}"/>
              </a:ext>
            </a:extLst>
          </p:cNvPr>
          <p:cNvSpPr/>
          <p:nvPr/>
        </p:nvSpPr>
        <p:spPr>
          <a:xfrm>
            <a:off x="2020578" y="3745012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21">
            <a:extLst>
              <a:ext uri="{FF2B5EF4-FFF2-40B4-BE49-F238E27FC236}">
                <a16:creationId xmlns:a16="http://schemas.microsoft.com/office/drawing/2014/main" id="{EA687439-77FA-4EDD-8908-49E4AE42E12D}"/>
              </a:ext>
            </a:extLst>
          </p:cNvPr>
          <p:cNvSpPr/>
          <p:nvPr/>
        </p:nvSpPr>
        <p:spPr>
          <a:xfrm rot="10800000">
            <a:off x="5170773" y="3745010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rgbClr val="F39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621B-531F-400C-8E6C-66F27D86137B}"/>
              </a:ext>
            </a:extLst>
          </p:cNvPr>
          <p:cNvSpPr/>
          <p:nvPr/>
        </p:nvSpPr>
        <p:spPr>
          <a:xfrm>
            <a:off x="2266114" y="4524750"/>
            <a:ext cx="21578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A.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사용자 </a:t>
            </a:r>
            <a:r>
              <a:rPr lang="ko-KR" altLang="en-US" sz="1200" dirty="0" smtClean="0">
                <a:solidFill>
                  <a:prstClr val="white"/>
                </a:solidFill>
              </a:rPr>
              <a:t>측면의 </a:t>
            </a:r>
            <a:r>
              <a:rPr lang="en-US" altLang="ko-KR" sz="1200" dirty="0" smtClean="0">
                <a:solidFill>
                  <a:prstClr val="white"/>
                </a:solidFill>
              </a:rPr>
              <a:t>UI </a:t>
            </a:r>
            <a:r>
              <a:rPr lang="ko-KR" altLang="en-US" sz="1200" dirty="0" smtClean="0">
                <a:solidFill>
                  <a:prstClr val="white"/>
                </a:solidFill>
              </a:rPr>
              <a:t>디자인을 구현했지만 전체적인 설명이 부족해 보여 사용하기에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불편함이 보입니다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A0BBE2-B0EC-423F-B15F-FB0E2BCA7B2C}"/>
              </a:ext>
            </a:extLst>
          </p:cNvPr>
          <p:cNvSpPr/>
          <p:nvPr/>
        </p:nvSpPr>
        <p:spPr>
          <a:xfrm>
            <a:off x="4871648" y="4515454"/>
            <a:ext cx="221971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B.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</a:rPr>
              <a:t>Oracle</a:t>
            </a:r>
            <a:r>
              <a:rPr lang="ko-KR" altLang="en-US" sz="1200" dirty="0" smtClean="0">
                <a:solidFill>
                  <a:prstClr val="white"/>
                </a:solidFill>
              </a:rPr>
              <a:t>로 연동하여 데이터를</a:t>
            </a:r>
            <a:r>
              <a:rPr lang="en-US" altLang="ko-KR" sz="1200" dirty="0">
                <a:solidFill>
                  <a:prstClr val="white"/>
                </a:solidFill>
              </a:rPr>
              <a:t> </a:t>
            </a:r>
            <a:r>
              <a:rPr lang="en-US" altLang="ko-KR" sz="1200" dirty="0" smtClean="0">
                <a:solidFill>
                  <a:prstClr val="white"/>
                </a:solidFill>
              </a:rPr>
              <a:t>DB</a:t>
            </a:r>
            <a:r>
              <a:rPr lang="ko-KR" altLang="en-US" sz="1200" dirty="0" smtClean="0">
                <a:solidFill>
                  <a:prstClr val="white"/>
                </a:solidFill>
              </a:rPr>
              <a:t>에서 보여주는데 </a:t>
            </a:r>
            <a:r>
              <a:rPr lang="en-US" altLang="ko-KR" sz="1200" dirty="0" smtClean="0">
                <a:solidFill>
                  <a:prstClr val="white"/>
                </a:solidFill>
              </a:rPr>
              <a:t>Form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자체에서도 </a:t>
            </a:r>
            <a:r>
              <a:rPr lang="en-US" altLang="ko-KR" sz="1200" dirty="0" smtClean="0">
                <a:solidFill>
                  <a:prstClr val="white"/>
                </a:solidFill>
              </a:rPr>
              <a:t>DATA</a:t>
            </a:r>
            <a:r>
              <a:rPr lang="ko-KR" altLang="en-US" sz="1200" dirty="0" smtClean="0">
                <a:solidFill>
                  <a:prstClr val="white"/>
                </a:solidFill>
              </a:rPr>
              <a:t>를 보여주는 </a:t>
            </a:r>
            <a:r>
              <a:rPr lang="ko-KR" altLang="en-US" sz="1200" dirty="0">
                <a:solidFill>
                  <a:prstClr val="white"/>
                </a:solidFill>
              </a:rPr>
              <a:t>창</a:t>
            </a:r>
            <a:r>
              <a:rPr lang="ko-KR" altLang="en-US" sz="1200" dirty="0" smtClean="0">
                <a:solidFill>
                  <a:prstClr val="white"/>
                </a:solidFill>
              </a:rPr>
              <a:t>이 있으면 파악하기에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용이해 보입니다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id="{895615B4-378A-42DB-A61F-61DDC9D29345}"/>
              </a:ext>
            </a:extLst>
          </p:cNvPr>
          <p:cNvSpPr>
            <a:spLocks/>
          </p:cNvSpPr>
          <p:nvPr/>
        </p:nvSpPr>
        <p:spPr bwMode="auto">
          <a:xfrm>
            <a:off x="5830561" y="4109293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3C78B64-A243-4158-9A2F-D59D10AE96B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201084" y="4103403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EFB05A1-98DF-47F6-A9D3-13407EBE768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530523" y="4041164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35459-1C2E-4164-BA55-E29E3DC87DE1}"/>
              </a:ext>
            </a:extLst>
          </p:cNvPr>
          <p:cNvSpPr/>
          <p:nvPr/>
        </p:nvSpPr>
        <p:spPr>
          <a:xfrm>
            <a:off x="4084806" y="6278365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F5106E-03F3-43BB-B28D-A17AB88480E0}"/>
              </a:ext>
            </a:extLst>
          </p:cNvPr>
          <p:cNvSpPr/>
          <p:nvPr/>
        </p:nvSpPr>
        <p:spPr>
          <a:xfrm>
            <a:off x="6674987" y="6278365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CA5F6B-D215-4487-8AD6-E6E9F04B2EB2}"/>
              </a:ext>
            </a:extLst>
          </p:cNvPr>
          <p:cNvSpPr/>
          <p:nvPr/>
        </p:nvSpPr>
        <p:spPr>
          <a:xfrm>
            <a:off x="5013146" y="3691224"/>
            <a:ext cx="178096" cy="178096"/>
          </a:xfrm>
          <a:prstGeom prst="ellipse">
            <a:avLst/>
          </a:prstGeom>
          <a:solidFill>
            <a:srgbClr val="F3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1CE7DB-BC01-49A5-97B0-7F5AE427EDBE}"/>
              </a:ext>
            </a:extLst>
          </p:cNvPr>
          <p:cNvSpPr/>
          <p:nvPr/>
        </p:nvSpPr>
        <p:spPr>
          <a:xfrm>
            <a:off x="7614411" y="3703856"/>
            <a:ext cx="178096" cy="178096"/>
          </a:xfrm>
          <a:prstGeom prst="ellipse">
            <a:avLst/>
          </a:prstGeom>
          <a:solidFill>
            <a:srgbClr val="F3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D08762-187F-40A1-8A8B-EC571BC7044B}"/>
              </a:ext>
            </a:extLst>
          </p:cNvPr>
          <p:cNvSpPr/>
          <p:nvPr/>
        </p:nvSpPr>
        <p:spPr>
          <a:xfrm>
            <a:off x="7539056" y="4498623"/>
            <a:ext cx="230604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C.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추가 </a:t>
            </a:r>
            <a:r>
              <a:rPr lang="en-US" altLang="ko-KR" sz="1200" dirty="0" smtClean="0">
                <a:solidFill>
                  <a:prstClr val="white"/>
                </a:solidFill>
              </a:rPr>
              <a:t>Form</a:t>
            </a:r>
            <a:r>
              <a:rPr lang="ko-KR" altLang="en-US" sz="1200" dirty="0" smtClean="0">
                <a:solidFill>
                  <a:prstClr val="white"/>
                </a:solidFill>
              </a:rPr>
              <a:t>은 날짜까지도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사용자가 일일이 다 입력해야되는 불편함이 있는데 </a:t>
            </a:r>
            <a:r>
              <a:rPr lang="en-US" altLang="ko-KR" sz="1200" dirty="0" smtClean="0">
                <a:solidFill>
                  <a:prstClr val="white"/>
                </a:solidFill>
              </a:rPr>
              <a:t>Form</a:t>
            </a:r>
            <a:r>
              <a:rPr lang="ko-KR" altLang="en-US" sz="1200" dirty="0" smtClean="0">
                <a:solidFill>
                  <a:prstClr val="white"/>
                </a:solidFill>
              </a:rPr>
              <a:t>에 달력을 추가하면 사용하기에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더 편할 것으로 보입니다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15" y="1079864"/>
            <a:ext cx="3957278" cy="230309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8026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고찰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CE67FE-8406-420C-A263-4EF7058C5D85}"/>
              </a:ext>
            </a:extLst>
          </p:cNvPr>
          <p:cNvSpPr/>
          <p:nvPr/>
        </p:nvSpPr>
        <p:spPr>
          <a:xfrm>
            <a:off x="2303184" y="3312505"/>
            <a:ext cx="72065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i="1" u="sng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6600" i="1" u="sng" dirty="0" smtClean="0">
                <a:solidFill>
                  <a:prstClr val="white"/>
                </a:solidFill>
              </a:rPr>
              <a:t>.</a:t>
            </a:r>
            <a:endParaRPr lang="ko-KR" altLang="en-US" sz="5400" i="1" u="sn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 smtClean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 smtClean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 smtClean="0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 smtClean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ECC7E7-7BC5-4F1C-B1A7-15EADC9667C2}"/>
              </a:ext>
            </a:extLst>
          </p:cNvPr>
          <p:cNvSpPr/>
          <p:nvPr/>
        </p:nvSpPr>
        <p:spPr>
          <a:xfrm>
            <a:off x="135156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2</a:t>
            </a:r>
            <a:r>
              <a:rPr lang="en-US" altLang="ko-KR" sz="3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B923FCEB-333F-4047-9E2A-9D85D86C2122}"/>
              </a:ext>
            </a:extLst>
          </p:cNvPr>
          <p:cNvSpPr/>
          <p:nvPr/>
        </p:nvSpPr>
        <p:spPr>
          <a:xfrm>
            <a:off x="1351560" y="2098417"/>
            <a:ext cx="1846730" cy="1846730"/>
          </a:xfrm>
          <a:prstGeom prst="arc">
            <a:avLst>
              <a:gd name="adj1" fmla="val 16200000"/>
              <a:gd name="adj2" fmla="val 52851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15363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A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프로그램의 기본 구조</a:t>
            </a:r>
            <a:r>
              <a:rPr lang="ko-KR" altLang="en-US" sz="900" dirty="0" smtClean="0">
                <a:solidFill>
                  <a:prstClr val="white"/>
                </a:solidFill>
              </a:rPr>
              <a:t> 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ECC437-63D7-47BC-93A9-009EE355E365}"/>
              </a:ext>
            </a:extLst>
          </p:cNvPr>
          <p:cNvSpPr/>
          <p:nvPr/>
        </p:nvSpPr>
        <p:spPr>
          <a:xfrm>
            <a:off x="398558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812664A1-F554-47EA-B58E-B7E943B4B8B1}"/>
              </a:ext>
            </a:extLst>
          </p:cNvPr>
          <p:cNvSpPr/>
          <p:nvPr/>
        </p:nvSpPr>
        <p:spPr>
          <a:xfrm>
            <a:off x="3985580" y="2098417"/>
            <a:ext cx="1846730" cy="1846730"/>
          </a:xfrm>
          <a:prstGeom prst="arc">
            <a:avLst>
              <a:gd name="adj1" fmla="val 16200000"/>
              <a:gd name="adj2" fmla="val 5059382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4CECE7-238A-444D-B7FE-9780DD9AACC8}"/>
              </a:ext>
            </a:extLst>
          </p:cNvPr>
          <p:cNvSpPr/>
          <p:nvPr/>
        </p:nvSpPr>
        <p:spPr>
          <a:xfrm>
            <a:off x="378765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B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알고리즘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C1CA2B-CC09-4698-A59E-C1DBD65393DD}"/>
              </a:ext>
            </a:extLst>
          </p:cNvPr>
          <p:cNvSpPr/>
          <p:nvPr/>
        </p:nvSpPr>
        <p:spPr>
          <a:xfrm>
            <a:off x="661960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DB4CF0DC-4FF3-4CB5-9303-D9AA72D34F19}"/>
              </a:ext>
            </a:extLst>
          </p:cNvPr>
          <p:cNvSpPr/>
          <p:nvPr/>
        </p:nvSpPr>
        <p:spPr>
          <a:xfrm>
            <a:off x="6619600" y="2098417"/>
            <a:ext cx="1846730" cy="1846730"/>
          </a:xfrm>
          <a:prstGeom prst="arc">
            <a:avLst>
              <a:gd name="adj1" fmla="val 16200000"/>
              <a:gd name="adj2" fmla="val 10607292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0F084-26EA-4E47-A4DD-CA689267821A}"/>
              </a:ext>
            </a:extLst>
          </p:cNvPr>
          <p:cNvSpPr/>
          <p:nvPr/>
        </p:nvSpPr>
        <p:spPr>
          <a:xfrm>
            <a:off x="642167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C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 smtClean="0">
                <a:solidFill>
                  <a:prstClr val="white"/>
                </a:solidFill>
              </a:rPr>
              <a:t>Winform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CC1CA2B-CC09-4698-A59E-C1DBD65393DD}"/>
              </a:ext>
            </a:extLst>
          </p:cNvPr>
          <p:cNvSpPr/>
          <p:nvPr/>
        </p:nvSpPr>
        <p:spPr>
          <a:xfrm>
            <a:off x="9253620" y="2098417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3929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F3929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100</a:t>
            </a:r>
            <a:r>
              <a:rPr lang="en-US" altLang="ko-KR" sz="16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DB4CF0DC-4FF3-4CB5-9303-D9AA72D34F19}"/>
              </a:ext>
            </a:extLst>
          </p:cNvPr>
          <p:cNvSpPr/>
          <p:nvPr/>
        </p:nvSpPr>
        <p:spPr>
          <a:xfrm>
            <a:off x="9253620" y="2098417"/>
            <a:ext cx="1846730" cy="1846730"/>
          </a:xfrm>
          <a:prstGeom prst="arc">
            <a:avLst>
              <a:gd name="adj1" fmla="val 16200000"/>
              <a:gd name="adj2" fmla="val 16170350"/>
            </a:avLst>
          </a:prstGeom>
          <a:noFill/>
          <a:ln w="381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E0F084-26EA-4E47-A4DD-CA689267821A}"/>
              </a:ext>
            </a:extLst>
          </p:cNvPr>
          <p:cNvSpPr/>
          <p:nvPr/>
        </p:nvSpPr>
        <p:spPr>
          <a:xfrm>
            <a:off x="9055695" y="4424358"/>
            <a:ext cx="22425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D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프로그램 실행 흐름도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C7A8F2-984F-41B8-9C48-1ECC432409C6}"/>
              </a:ext>
            </a:extLst>
          </p:cNvPr>
          <p:cNvSpPr/>
          <p:nvPr/>
        </p:nvSpPr>
        <p:spPr>
          <a:xfrm>
            <a:off x="4965487" y="2257632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BAC9D90-E7B1-4D77-93D9-F5958E41109E}"/>
              </a:ext>
            </a:extLst>
          </p:cNvPr>
          <p:cNvSpPr/>
          <p:nvPr/>
        </p:nvSpPr>
        <p:spPr>
          <a:xfrm>
            <a:off x="8808447" y="2250755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1460426" y="4990842"/>
            <a:ext cx="1759474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C#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B062A0-4C1A-48A2-BC6E-64F1E5F7ECCD}"/>
              </a:ext>
            </a:extLst>
          </p:cNvPr>
          <p:cNvSpPr/>
          <p:nvPr/>
        </p:nvSpPr>
        <p:spPr>
          <a:xfrm>
            <a:off x="1421895" y="2257350"/>
            <a:ext cx="1846730" cy="1846730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5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6" name="사각형: 둥근 모서리 55">
            <a:extLst>
              <a:ext uri="{FF2B5EF4-FFF2-40B4-BE49-F238E27FC236}">
                <a16:creationId xmlns:a16="http://schemas.microsoft.com/office/drawing/2014/main" id="{EF68F19E-DA3D-4C27-9281-9AEA5F626D72}"/>
              </a:ext>
            </a:extLst>
          </p:cNvPr>
          <p:cNvSpPr/>
          <p:nvPr/>
        </p:nvSpPr>
        <p:spPr>
          <a:xfrm>
            <a:off x="1598930" y="4657553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F3929D"/>
                </a:solidFill>
              </a:rPr>
              <a:t>개발 언어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17" name="사각형: 둥근 모서리 56">
            <a:extLst>
              <a:ext uri="{FF2B5EF4-FFF2-40B4-BE49-F238E27FC236}">
                <a16:creationId xmlns:a16="http://schemas.microsoft.com/office/drawing/2014/main" id="{F1474A9A-1597-4CDB-AF1C-2707F34D7530}"/>
              </a:ext>
            </a:extLst>
          </p:cNvPr>
          <p:cNvSpPr/>
          <p:nvPr/>
        </p:nvSpPr>
        <p:spPr>
          <a:xfrm>
            <a:off x="5168527" y="4657835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F3929D"/>
                </a:solidFill>
              </a:rPr>
              <a:t>IDE </a:t>
            </a:r>
            <a:r>
              <a:rPr lang="ko-KR" altLang="en-US" sz="1400" b="1" dirty="0" smtClean="0">
                <a:solidFill>
                  <a:srgbClr val="F3929D"/>
                </a:solidFill>
              </a:rPr>
              <a:t>툴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18" name="사각형: 둥근 모서리 57">
            <a:extLst>
              <a:ext uri="{FF2B5EF4-FFF2-40B4-BE49-F238E27FC236}">
                <a16:creationId xmlns:a16="http://schemas.microsoft.com/office/drawing/2014/main" id="{853B3A3B-7CD7-4AA9-8074-4F74622AC4EB}"/>
              </a:ext>
            </a:extLst>
          </p:cNvPr>
          <p:cNvSpPr/>
          <p:nvPr/>
        </p:nvSpPr>
        <p:spPr>
          <a:xfrm>
            <a:off x="8990579" y="4650958"/>
            <a:ext cx="1482466" cy="3332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rgbClr val="F3929D"/>
                </a:solidFill>
              </a:rPr>
              <a:t>참고 자료</a:t>
            </a:r>
            <a:endParaRPr lang="en-US" altLang="ko-KR" sz="1050" dirty="0">
              <a:solidFill>
                <a:srgbClr val="F3929D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C12DF1-9BC8-4B21-8A7D-5904A61E4C9D}"/>
              </a:ext>
            </a:extLst>
          </p:cNvPr>
          <p:cNvSpPr/>
          <p:nvPr/>
        </p:nvSpPr>
        <p:spPr>
          <a:xfrm>
            <a:off x="2251115" y="1979578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A2B40"/>
                </a:solidFill>
              </a:rPr>
              <a:t>1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32E4D6-9AB9-4A2E-941D-C097FCF297B7}"/>
              </a:ext>
            </a:extLst>
          </p:cNvPr>
          <p:cNvSpPr/>
          <p:nvPr/>
        </p:nvSpPr>
        <p:spPr>
          <a:xfrm>
            <a:off x="5820712" y="1983563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A2B40"/>
                </a:solidFill>
              </a:rPr>
              <a:t>2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52C2A6E-E460-48A9-9202-8045EFA411BA}"/>
              </a:ext>
            </a:extLst>
          </p:cNvPr>
          <p:cNvSpPr/>
          <p:nvPr/>
        </p:nvSpPr>
        <p:spPr>
          <a:xfrm>
            <a:off x="9642764" y="1979578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2A2B40"/>
                </a:solidFill>
              </a:rPr>
              <a:t>3</a:t>
            </a:r>
            <a:endParaRPr lang="ko-KR" altLang="en-US" sz="1200" b="1" dirty="0">
              <a:solidFill>
                <a:srgbClr val="2A2B4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152652" y="2445410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000645" y="2427533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2511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개발 환경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5009115" y="4990842"/>
            <a:ext cx="1759474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/>
                </a:solidFill>
              </a:rPr>
              <a:t>Visual Studio 2019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8556303" y="4990842"/>
            <a:ext cx="235830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white"/>
                </a:solidFill>
              </a:rPr>
              <a:t>윤인성</a:t>
            </a:r>
            <a:r>
              <a:rPr lang="ko-KR" altLang="en-US" sz="1400" dirty="0" err="1">
                <a:solidFill>
                  <a:prstClr val="white"/>
                </a:solidFill>
              </a:rPr>
              <a:t>의</a:t>
            </a:r>
            <a:r>
              <a:rPr lang="en-US" altLang="ko-KR" sz="1400" dirty="0" smtClean="0">
                <a:solidFill>
                  <a:prstClr val="white"/>
                </a:solidFill>
              </a:rPr>
              <a:t> C# </a:t>
            </a:r>
            <a:r>
              <a:rPr lang="ko-KR" altLang="en-US" sz="1400" dirty="0" smtClean="0">
                <a:solidFill>
                  <a:prstClr val="white"/>
                </a:solidFill>
              </a:rPr>
              <a:t>프로그래밍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603963" y="2444159"/>
            <a:ext cx="1472400" cy="147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05" y="2631752"/>
            <a:ext cx="965316" cy="10639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04" y="2420243"/>
            <a:ext cx="1888085" cy="1479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56" y="2703095"/>
            <a:ext cx="741777" cy="9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0" y="638628"/>
            <a:ext cx="21750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프로그램 </a:t>
            </a:r>
            <a:r>
              <a:rPr lang="ko-KR" altLang="en-US" b="1" i="1" u="sng" dirty="0" smtClean="0">
                <a:solidFill>
                  <a:prstClr val="white"/>
                </a:solidFill>
              </a:rPr>
              <a:t>제작 개요 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B15807-B4A3-4E75-AE28-34E83828F408}"/>
              </a:ext>
            </a:extLst>
          </p:cNvPr>
          <p:cNvSpPr/>
          <p:nvPr/>
        </p:nvSpPr>
        <p:spPr>
          <a:xfrm>
            <a:off x="8259981" y="2656409"/>
            <a:ext cx="288738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3929D"/>
                </a:solidFill>
              </a:rPr>
              <a:t>A.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</a:rPr>
              <a:t>Oracle</a:t>
            </a:r>
            <a:r>
              <a:rPr lang="ko-KR" altLang="en-US" sz="1200" dirty="0" smtClean="0">
                <a:solidFill>
                  <a:prstClr val="white"/>
                </a:solidFill>
              </a:rPr>
              <a:t>을 연동하여 </a:t>
            </a:r>
            <a:r>
              <a:rPr lang="en-US" altLang="ko-KR" sz="1200" dirty="0" smtClean="0">
                <a:solidFill>
                  <a:prstClr val="white"/>
                </a:solidFill>
              </a:rPr>
              <a:t>DATA</a:t>
            </a:r>
            <a:r>
              <a:rPr lang="ko-KR" altLang="en-US" sz="1200" dirty="0" smtClean="0">
                <a:solidFill>
                  <a:prstClr val="white"/>
                </a:solidFill>
              </a:rPr>
              <a:t>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손실이 적은 프로그램을 구상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137812-42FD-42A8-98F3-F3127447C63F}"/>
              </a:ext>
            </a:extLst>
          </p:cNvPr>
          <p:cNvSpPr/>
          <p:nvPr/>
        </p:nvSpPr>
        <p:spPr>
          <a:xfrm>
            <a:off x="7265810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743E94-5D16-4F9D-88F2-05BFCA47F257}"/>
              </a:ext>
            </a:extLst>
          </p:cNvPr>
          <p:cNvSpPr/>
          <p:nvPr/>
        </p:nvSpPr>
        <p:spPr>
          <a:xfrm>
            <a:off x="7464644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DBC45B-2304-4500-B451-88BC815BA51A}"/>
              </a:ext>
            </a:extLst>
          </p:cNvPr>
          <p:cNvSpPr/>
          <p:nvPr/>
        </p:nvSpPr>
        <p:spPr>
          <a:xfrm>
            <a:off x="7663478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67FDF9-21F0-4F78-AE6E-5062FDCB47F3}"/>
              </a:ext>
            </a:extLst>
          </p:cNvPr>
          <p:cNvSpPr/>
          <p:nvPr/>
        </p:nvSpPr>
        <p:spPr>
          <a:xfrm>
            <a:off x="7862312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CB7A7F1-FD47-4D81-BA24-9765F44E8E89}"/>
              </a:ext>
            </a:extLst>
          </p:cNvPr>
          <p:cNvSpPr/>
          <p:nvPr/>
        </p:nvSpPr>
        <p:spPr>
          <a:xfrm>
            <a:off x="8061147" y="3011599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862312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8A175F5-7864-4EFE-8386-AC7C2BF094AB}"/>
              </a:ext>
            </a:extLst>
          </p:cNvPr>
          <p:cNvSpPr/>
          <p:nvPr/>
        </p:nvSpPr>
        <p:spPr>
          <a:xfrm>
            <a:off x="8061147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652947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464644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265809" y="3272911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B15807-B4A3-4E75-AE28-34E83828F408}"/>
              </a:ext>
            </a:extLst>
          </p:cNvPr>
          <p:cNvSpPr/>
          <p:nvPr/>
        </p:nvSpPr>
        <p:spPr>
          <a:xfrm>
            <a:off x="8259981" y="3889464"/>
            <a:ext cx="288738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3929D"/>
                </a:solidFill>
              </a:rPr>
              <a:t>B.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사용자의 측면에서 접근하기 쉬운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/>
                </a:solidFill>
              </a:rPr>
              <a:t>UI </a:t>
            </a:r>
            <a:r>
              <a:rPr lang="ko-KR" altLang="en-US" sz="1200" dirty="0" smtClean="0">
                <a:solidFill>
                  <a:prstClr val="white"/>
                </a:solidFill>
              </a:rPr>
              <a:t>디자인을 가진 프로그램을 구상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2137812-42FD-42A8-98F3-F3127447C63F}"/>
              </a:ext>
            </a:extLst>
          </p:cNvPr>
          <p:cNvSpPr/>
          <p:nvPr/>
        </p:nvSpPr>
        <p:spPr>
          <a:xfrm>
            <a:off x="7265810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7743E94-5D16-4F9D-88F2-05BFCA47F257}"/>
              </a:ext>
            </a:extLst>
          </p:cNvPr>
          <p:cNvSpPr/>
          <p:nvPr/>
        </p:nvSpPr>
        <p:spPr>
          <a:xfrm>
            <a:off x="7464644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0DBC45B-2304-4500-B451-88BC815BA51A}"/>
              </a:ext>
            </a:extLst>
          </p:cNvPr>
          <p:cNvSpPr/>
          <p:nvPr/>
        </p:nvSpPr>
        <p:spPr>
          <a:xfrm>
            <a:off x="7663478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367FDF9-21F0-4F78-AE6E-5062FDCB47F3}"/>
              </a:ext>
            </a:extLst>
          </p:cNvPr>
          <p:cNvSpPr/>
          <p:nvPr/>
        </p:nvSpPr>
        <p:spPr>
          <a:xfrm>
            <a:off x="7862312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CB7A7F1-FD47-4D81-BA24-9765F44E8E89}"/>
              </a:ext>
            </a:extLst>
          </p:cNvPr>
          <p:cNvSpPr/>
          <p:nvPr/>
        </p:nvSpPr>
        <p:spPr>
          <a:xfrm>
            <a:off x="8061147" y="4244654"/>
            <a:ext cx="123047" cy="122940"/>
          </a:xfrm>
          <a:prstGeom prst="ellipse">
            <a:avLst/>
          </a:prstGeom>
          <a:solidFill>
            <a:srgbClr val="F3929D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862312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A175F5-7864-4EFE-8386-AC7C2BF094AB}"/>
              </a:ext>
            </a:extLst>
          </p:cNvPr>
          <p:cNvSpPr/>
          <p:nvPr/>
        </p:nvSpPr>
        <p:spPr>
          <a:xfrm>
            <a:off x="8061147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652947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464644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68AC8B0-4C03-45F0-80CA-F7E9EFD902FD}"/>
              </a:ext>
            </a:extLst>
          </p:cNvPr>
          <p:cNvSpPr/>
          <p:nvPr/>
        </p:nvSpPr>
        <p:spPr>
          <a:xfrm>
            <a:off x="7265809" y="4505966"/>
            <a:ext cx="123047" cy="1229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5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white"/>
                </a:solidFill>
              </a:rPr>
              <a:t>알고리즘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9" y="1197032"/>
            <a:ext cx="10058400" cy="535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94773" y="2062123"/>
            <a:ext cx="284085" cy="30821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38983" y="1313895"/>
            <a:ext cx="2459114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6" y="1430847"/>
            <a:ext cx="220694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생성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58" y="2216231"/>
            <a:ext cx="4476750" cy="1276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858" y="3841876"/>
            <a:ext cx="2695575" cy="1724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44" y="3163264"/>
            <a:ext cx="3443062" cy="34185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>
            <a:stCxn id="3" idx="3"/>
            <a:endCxn id="4" idx="1"/>
          </p:cNvCxnSpPr>
          <p:nvPr/>
        </p:nvCxnSpPr>
        <p:spPr>
          <a:xfrm flipV="1">
            <a:off x="6178858" y="1607968"/>
            <a:ext cx="1660125" cy="608263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87736" y="2062123"/>
            <a:ext cx="284085" cy="30821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38983" y="1313895"/>
            <a:ext cx="2459114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6" y="1430847"/>
            <a:ext cx="2206948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삭제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10" y="2216231"/>
            <a:ext cx="4087659" cy="1142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10" y="3672934"/>
            <a:ext cx="3659592" cy="1154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298" y="3024649"/>
            <a:ext cx="3287374" cy="3411662"/>
          </a:xfrm>
          <a:prstGeom prst="rect">
            <a:avLst/>
          </a:prstGeom>
        </p:spPr>
      </p:pic>
      <p:cxnSp>
        <p:nvCxnSpPr>
          <p:cNvPr id="15" name="직선 연결선 14"/>
          <p:cNvCxnSpPr>
            <a:stCxn id="3" idx="3"/>
            <a:endCxn id="4" idx="1"/>
          </p:cNvCxnSpPr>
          <p:nvPr/>
        </p:nvCxnSpPr>
        <p:spPr>
          <a:xfrm flipV="1">
            <a:off x="6471821" y="1607968"/>
            <a:ext cx="1367162" cy="608263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838983" y="1313895"/>
            <a:ext cx="2778710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5" y="1430847"/>
            <a:ext cx="2546095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</a:t>
            </a:r>
            <a:r>
              <a:rPr lang="en-US" altLang="ko-KR" sz="1600" dirty="0" smtClean="0">
                <a:solidFill>
                  <a:prstClr val="white"/>
                </a:solidFill>
              </a:rPr>
              <a:t>DATA </a:t>
            </a:r>
            <a:r>
              <a:rPr lang="ko-KR" altLang="en-US" sz="1600" dirty="0" smtClean="0">
                <a:solidFill>
                  <a:prstClr val="white"/>
                </a:solidFill>
              </a:rPr>
              <a:t>추가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87" y="1996281"/>
            <a:ext cx="4965531" cy="334513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299317" y="4662000"/>
            <a:ext cx="985421" cy="336127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22" y="2589517"/>
            <a:ext cx="5331635" cy="2158662"/>
          </a:xfrm>
          <a:prstGeom prst="rect">
            <a:avLst/>
          </a:prstGeom>
        </p:spPr>
      </p:pic>
      <p:cxnSp>
        <p:nvCxnSpPr>
          <p:cNvPr id="14" name="직선 연결선 13"/>
          <p:cNvCxnSpPr>
            <a:stCxn id="3" idx="3"/>
            <a:endCxn id="4" idx="1"/>
          </p:cNvCxnSpPr>
          <p:nvPr/>
        </p:nvCxnSpPr>
        <p:spPr>
          <a:xfrm flipV="1">
            <a:off x="3284738" y="1607968"/>
            <a:ext cx="4554245" cy="3222096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0" y="-29461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2400" b="1" i="1" kern="0" dirty="0">
                <a:solidFill>
                  <a:srgbClr val="E7E6E6">
                    <a:lumMod val="25000"/>
                  </a:srgbClr>
                </a:solidFill>
              </a:rPr>
              <a:t>자동차 판매 관리 프로그램</a:t>
            </a:r>
            <a:r>
              <a:rPr lang="en-US" altLang="ko-KR" sz="2400" b="1" i="1" kern="0" dirty="0"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이달의 </a:t>
            </a:r>
            <a:r>
              <a:rPr lang="ko-KR" altLang="en-US" sz="1000" kern="0" dirty="0" err="1">
                <a:solidFill>
                  <a:prstClr val="white">
                    <a:lumMod val="75000"/>
                  </a:prstClr>
                </a:solidFill>
              </a:rPr>
              <a:t>판매왕은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 나야 나</a:t>
            </a:r>
            <a:endParaRPr lang="ko-KR" altLang="en-US" sz="6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0DAA3-734E-4076-8D1A-8181E46E502A}"/>
              </a:ext>
            </a:extLst>
          </p:cNvPr>
          <p:cNvSpPr/>
          <p:nvPr/>
        </p:nvSpPr>
        <p:spPr>
          <a:xfrm>
            <a:off x="1" y="638628"/>
            <a:ext cx="130509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white"/>
                </a:solidFill>
              </a:rPr>
              <a:t>Winform</a:t>
            </a:r>
            <a:endParaRPr lang="en-US" altLang="ko-KR" b="1" i="1" u="sng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3" y="1902041"/>
            <a:ext cx="5984472" cy="36638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0" y="6503759"/>
            <a:ext cx="2974019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white"/>
                </a:solidFill>
              </a:rPr>
              <a:t>.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90" y="2216231"/>
            <a:ext cx="4810125" cy="399813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752079" y="5159150"/>
            <a:ext cx="1811044" cy="336127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38983" y="1313895"/>
            <a:ext cx="2778710" cy="588146"/>
          </a:xfrm>
          <a:prstGeom prst="roundRect">
            <a:avLst/>
          </a:prstGeom>
          <a:noFill/>
          <a:ln w="22225"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4BD671-A11D-4620-89F9-9B9BBF31BA8A}"/>
              </a:ext>
            </a:extLst>
          </p:cNvPr>
          <p:cNvSpPr/>
          <p:nvPr/>
        </p:nvSpPr>
        <p:spPr>
          <a:xfrm>
            <a:off x="7965065" y="1430847"/>
            <a:ext cx="2546095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Oracle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 </a:t>
            </a:r>
            <a:r>
              <a:rPr lang="en-US" altLang="ko-KR" sz="1600" dirty="0" smtClean="0">
                <a:solidFill>
                  <a:prstClr val="white"/>
                </a:solidFill>
              </a:rPr>
              <a:t>DATA </a:t>
            </a:r>
            <a:r>
              <a:rPr lang="ko-KR" altLang="en-US" sz="1600" dirty="0" smtClean="0">
                <a:solidFill>
                  <a:prstClr val="white"/>
                </a:solidFill>
              </a:rPr>
              <a:t>추가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>
            <a:stCxn id="14" idx="3"/>
            <a:endCxn id="15" idx="1"/>
          </p:cNvCxnSpPr>
          <p:nvPr/>
        </p:nvCxnSpPr>
        <p:spPr>
          <a:xfrm flipV="1">
            <a:off x="4563123" y="1607968"/>
            <a:ext cx="3275860" cy="3719246"/>
          </a:xfrm>
          <a:prstGeom prst="line">
            <a:avLst/>
          </a:prstGeom>
          <a:ln w="15875">
            <a:solidFill>
              <a:srgbClr val="F39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3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rgbClr val="F3929D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F3929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366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Aharoni</vt:lpstr>
      <vt:lpstr>맑은 고딕</vt:lpstr>
      <vt:lpstr>야놀자 야체 B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60</cp:revision>
  <dcterms:created xsi:type="dcterms:W3CDTF">2021-04-21T15:11:39Z</dcterms:created>
  <dcterms:modified xsi:type="dcterms:W3CDTF">2021-05-06T08:20:33Z</dcterms:modified>
</cp:coreProperties>
</file>