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6" r:id="rId3"/>
    <p:sldId id="261" r:id="rId4"/>
    <p:sldId id="259" r:id="rId5"/>
    <p:sldId id="268" r:id="rId6"/>
    <p:sldId id="269" r:id="rId7"/>
    <p:sldId id="275" r:id="rId8"/>
    <p:sldId id="274" r:id="rId9"/>
    <p:sldId id="273" r:id="rId10"/>
    <p:sldId id="272" r:id="rId11"/>
    <p:sldId id="271" r:id="rId12"/>
    <p:sldId id="276" r:id="rId13"/>
    <p:sldId id="279" r:id="rId14"/>
    <p:sldId id="278" r:id="rId15"/>
    <p:sldId id="277" r:id="rId16"/>
    <p:sldId id="260" r:id="rId17"/>
    <p:sldId id="26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92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0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7A488-C3A1-4384-A7E8-F53C40E46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28C350-8FC3-4A0C-BC61-B856DBD85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FB7719-81FA-4CDD-9DEF-3A8200286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97F2D2-6437-49F7-8A92-3DC751643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91EF1A-C335-4173-A5F3-7DE515B60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35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17FD9-5192-4255-ABAB-797C6491E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7123FE-C8C9-4D2C-9EA4-8C43D1B96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8266A1-164B-4315-B11D-F6D75E404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E2209-BD16-44B6-BAB5-77823D5AF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C31DEF-F13D-4F67-A93D-05A8D36B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96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461DBD-0185-4B85-8E3B-6E51334B4A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30931A-48C5-4F73-8647-55BFCF115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69B12-40D2-4B26-A06B-131747F66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13785E-B9AF-4310-86CC-430ECCF0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F5D287-B45B-4A74-8472-1303D216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858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29771-A182-41AB-A1A2-510CB95EF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D870C2-A8CA-475A-AEF5-E27FE5CF0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0DB16-0B2C-410A-AE97-E32C50A15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7EC69D-E8AA-4209-8DD7-A0D662839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DEEF3F-148F-4DFC-B074-FF92FCCD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61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B4B3B-76EE-450D-8D82-F4C13134E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68AA74-9086-4E9E-96F4-840737525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07B810-F5FE-4DFC-B825-63A2DFA86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69790-52A3-4097-BE5E-DE2DD3B6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16DDCE-EE7C-46A8-B51F-C19D17B2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86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38A69-3D29-4C24-9ECB-273920ED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2948EE-F6AB-4E87-8EF2-45C98D869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7F2E9A-AE86-4D7F-8EFA-EC9B01794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761406-AB24-4F59-BE3B-81085D635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811B04-A60B-4F93-9AAD-590EA9091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841D0B-524A-4232-A9D9-827D87E66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391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84E8B-0547-4066-B7CE-6F8D5AD84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654069-6E10-4D34-AF3F-05C3F3EA8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176B67-9CF4-451B-A14B-2414AC27E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6F0F25-4869-4EA5-81BB-C9C02134F7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EA45B8-98F1-4504-ACBF-5113C3486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3F3173-3B38-4204-A785-C9ADC1457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418B22-D4A1-4FE3-8B03-863F6BE10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3789B6-F371-4666-AD6F-2F6FFE5D5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596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F9332-9919-4131-B708-5D62596BB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3BC5A0-FDFD-4D25-99FB-38EC58AAB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362264-B167-4223-8A3D-FCAC4B27F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28EBDC-5098-4891-B3AA-24D537A1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434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AF5A5E-7D0D-4121-AFAD-2A2EBFC1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95F73F-7974-467D-83AF-1219E2B85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2FE57D-6A5A-415A-8353-ADC07E417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205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2F1E6-5C57-410F-B1DB-FA004F50A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F4698D-710C-44FB-BBEC-4E688347F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322622-E78A-4B02-98DF-758ADB0F1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7475CA-CB40-463D-902C-EC61BEBE3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397C47-6A51-4638-85CF-0E4344999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AD7F7C-11C5-47D9-B57F-13E5CE3E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97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3160A-E71E-4A86-8DC0-6F792443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609EF7-25DF-46D2-8A40-48F275B71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422877-E249-4B25-BB86-82CD621BC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56C9CB-0CC0-4C33-B7F1-1B15AF6B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A7F62D-438E-4EED-AEA1-6F4C2BFFD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18663A-88E0-437E-8EFA-D67DE3020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205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DC770B-F71A-45B2-91A3-0DC28325A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3FD713-C052-4CC0-B94B-1E9343F91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4A654-841D-410E-BDBD-F39F18040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FFFFD6-C0B3-4A47-8BCB-68D8F1F28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56FF22-54C0-4C03-BD49-D5026B38D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86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타원 25">
            <a:extLst>
              <a:ext uri="{FF2B5EF4-FFF2-40B4-BE49-F238E27FC236}">
                <a16:creationId xmlns:a16="http://schemas.microsoft.com/office/drawing/2014/main" id="{C9ECC7E7-7BC5-4F1C-B1A7-15EADC9667C2}"/>
              </a:ext>
            </a:extLst>
          </p:cNvPr>
          <p:cNvSpPr/>
          <p:nvPr/>
        </p:nvSpPr>
        <p:spPr>
          <a:xfrm rot="10800000" flipV="1">
            <a:off x="5212360" y="1613946"/>
            <a:ext cx="1902815" cy="1902815"/>
          </a:xfrm>
          <a:prstGeom prst="ellipse">
            <a:avLst/>
          </a:prstGeom>
          <a:noFill/>
          <a:ln w="381000">
            <a:gradFill flip="none" rotWithShape="1">
              <a:gsLst>
                <a:gs pos="35000">
                  <a:schemeClr val="bg1">
                    <a:alpha val="0"/>
                  </a:schemeClr>
                </a:gs>
                <a:gs pos="80000">
                  <a:schemeClr val="bg1">
                    <a:alpha val="9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800" dirty="0" smtClean="0">
                <a:solidFill>
                  <a:srgbClr val="F3929D"/>
                </a:solidFill>
                <a:cs typeface="Aharoni" panose="02010803020104030203" pitchFamily="2" charset="-79"/>
              </a:rPr>
              <a:t>통합 응용 </a:t>
            </a:r>
            <a:r>
              <a:rPr lang="en-US" altLang="ko-KR" sz="800" dirty="0" smtClean="0">
                <a:solidFill>
                  <a:srgbClr val="F3929D"/>
                </a:solidFill>
                <a:cs typeface="Aharoni" panose="02010803020104030203" pitchFamily="2" charset="-79"/>
              </a:rPr>
              <a:t>SW </a:t>
            </a:r>
            <a:r>
              <a:rPr lang="ko-KR" altLang="en-US" sz="800" dirty="0" smtClean="0">
                <a:solidFill>
                  <a:srgbClr val="F3929D"/>
                </a:solidFill>
                <a:cs typeface="Aharoni" panose="02010803020104030203" pitchFamily="2" charset="-79"/>
              </a:rPr>
              <a:t>개발자</a:t>
            </a:r>
            <a:endParaRPr lang="en-US" altLang="ko-KR" sz="800" dirty="0" smtClean="0">
              <a:solidFill>
                <a:srgbClr val="F3929D"/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800" dirty="0" smtClean="0">
                <a:solidFill>
                  <a:srgbClr val="F3929D"/>
                </a:solidFill>
                <a:cs typeface="Aharoni" panose="02010803020104030203" pitchFamily="2" charset="-79"/>
              </a:rPr>
              <a:t>(C#, JAVA)</a:t>
            </a:r>
            <a:r>
              <a:rPr lang="ko-KR" altLang="en-US" sz="800" dirty="0" smtClean="0">
                <a:solidFill>
                  <a:srgbClr val="F3929D"/>
                </a:solidFill>
                <a:cs typeface="Aharoni" panose="02010803020104030203" pitchFamily="2" charset="-79"/>
              </a:rPr>
              <a:t>과정</a:t>
            </a:r>
            <a:endParaRPr lang="en-US" altLang="ko-KR" sz="900" dirty="0">
              <a:solidFill>
                <a:srgbClr val="F3929D"/>
              </a:solidFill>
              <a:cs typeface="Aharoni" panose="02010803020104030203" pitchFamily="2" charset="-79"/>
            </a:endParaRPr>
          </a:p>
          <a:p>
            <a:pPr algn="ctr">
              <a:defRPr/>
            </a:pPr>
            <a:r>
              <a:rPr lang="ko-KR" altLang="en-US" sz="2000" b="1" dirty="0" smtClean="0">
                <a:solidFill>
                  <a:prstClr val="white"/>
                </a:solidFill>
                <a:cs typeface="Aharoni" panose="02010803020104030203" pitchFamily="2" charset="-79"/>
              </a:rPr>
              <a:t>양 화 영</a:t>
            </a:r>
            <a:endParaRPr lang="en-US" altLang="ko-KR" sz="2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269133" y="3899669"/>
            <a:ext cx="7789268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i="1" kern="0" dirty="0" smtClean="0">
                <a:solidFill>
                  <a:prstClr val="white"/>
                </a:solidFill>
              </a:rPr>
              <a:t>자동차 판매 관리 프로그램</a:t>
            </a:r>
            <a:endParaRPr lang="en-US" altLang="ko-KR" sz="3600" b="1" i="1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000" kern="0" dirty="0" smtClean="0">
                <a:solidFill>
                  <a:prstClr val="white"/>
                </a:solidFill>
              </a:rPr>
              <a:t>이달의 </a:t>
            </a:r>
            <a:r>
              <a:rPr lang="ko-KR" altLang="en-US" sz="1000" kern="0" dirty="0" err="1" smtClean="0">
                <a:solidFill>
                  <a:prstClr val="white"/>
                </a:solidFill>
              </a:rPr>
              <a:t>판매왕은</a:t>
            </a:r>
            <a:r>
              <a:rPr lang="ko-KR" altLang="en-US" sz="1000" kern="0" dirty="0" smtClean="0">
                <a:solidFill>
                  <a:prstClr val="white"/>
                </a:solidFill>
              </a:rPr>
              <a:t> 나야 나</a:t>
            </a:r>
            <a:endParaRPr lang="en-US" altLang="ko-KR" i="1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15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D41BC9-AB44-4F79-BDB3-73AEAC2802FC}"/>
              </a:ext>
            </a:extLst>
          </p:cNvPr>
          <p:cNvSpPr/>
          <p:nvPr/>
        </p:nvSpPr>
        <p:spPr>
          <a:xfrm>
            <a:off x="0" y="-29461"/>
            <a:ext cx="12191999" cy="668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ko-KR" altLang="en-US" sz="2400" b="1" i="1" kern="0" dirty="0">
                <a:solidFill>
                  <a:srgbClr val="E7E6E6">
                    <a:lumMod val="25000"/>
                  </a:srgbClr>
                </a:solidFill>
              </a:rPr>
              <a:t>자동차 판매 관리 프로그램</a:t>
            </a:r>
            <a:r>
              <a:rPr lang="en-US" altLang="ko-KR" sz="2400" b="1" i="1" kern="0" dirty="0">
                <a:solidFill>
                  <a:srgbClr val="E7E6E6">
                    <a:lumMod val="25000"/>
                  </a:srgbClr>
                </a:solidFill>
              </a:rPr>
              <a:t> 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이달의 </a:t>
            </a:r>
            <a:r>
              <a:rPr lang="ko-KR" altLang="en-US" sz="1000" kern="0" dirty="0" err="1">
                <a:solidFill>
                  <a:prstClr val="white">
                    <a:lumMod val="75000"/>
                  </a:prstClr>
                </a:solidFill>
              </a:rPr>
              <a:t>판매왕은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 나야 나</a:t>
            </a:r>
            <a:endParaRPr lang="ko-KR" altLang="en-US" sz="6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D0DAA3-734E-4076-8D1A-8181E46E502A}"/>
              </a:ext>
            </a:extLst>
          </p:cNvPr>
          <p:cNvSpPr/>
          <p:nvPr/>
        </p:nvSpPr>
        <p:spPr>
          <a:xfrm>
            <a:off x="1" y="638628"/>
            <a:ext cx="130509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i="1" u="sng" dirty="0" err="1" smtClean="0">
                <a:solidFill>
                  <a:prstClr val="white"/>
                </a:solidFill>
              </a:rPr>
              <a:t>Winform</a:t>
            </a:r>
            <a:endParaRPr lang="en-US" altLang="ko-KR" b="1" i="1" u="sng" dirty="0">
              <a:solidFill>
                <a:prstClr val="white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4BD671-A11D-4620-89F9-9B9BBF31BA8A}"/>
              </a:ext>
            </a:extLst>
          </p:cNvPr>
          <p:cNvSpPr/>
          <p:nvPr/>
        </p:nvSpPr>
        <p:spPr>
          <a:xfrm>
            <a:off x="0" y="6503759"/>
            <a:ext cx="2974019" cy="354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white"/>
                </a:solidFill>
              </a:rPr>
              <a:t>코드가 긴 관계로 주요 코드만 적었습니다</a:t>
            </a:r>
            <a:r>
              <a:rPr lang="en-US" altLang="ko-KR" sz="1100" dirty="0" smtClean="0">
                <a:solidFill>
                  <a:prstClr val="white"/>
                </a:solidFill>
              </a:rPr>
              <a:t>.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7838983" y="1313895"/>
            <a:ext cx="2778710" cy="588146"/>
          </a:xfrm>
          <a:prstGeom prst="roundRect">
            <a:avLst/>
          </a:prstGeom>
          <a:noFill/>
          <a:ln w="22225"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4BD671-A11D-4620-89F9-9B9BBF31BA8A}"/>
              </a:ext>
            </a:extLst>
          </p:cNvPr>
          <p:cNvSpPr/>
          <p:nvPr/>
        </p:nvSpPr>
        <p:spPr>
          <a:xfrm>
            <a:off x="7965065" y="1430847"/>
            <a:ext cx="2546095" cy="354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prstClr val="white"/>
                </a:solidFill>
              </a:rPr>
              <a:t>Oracle </a:t>
            </a:r>
            <a:r>
              <a:rPr lang="ko-KR" altLang="en-US" sz="1600" dirty="0" smtClean="0">
                <a:solidFill>
                  <a:prstClr val="white"/>
                </a:solidFill>
              </a:rPr>
              <a:t>테이블 </a:t>
            </a:r>
            <a:r>
              <a:rPr lang="en-US" altLang="ko-KR" sz="1600" dirty="0" smtClean="0">
                <a:solidFill>
                  <a:prstClr val="white"/>
                </a:solidFill>
              </a:rPr>
              <a:t>DATA </a:t>
            </a:r>
            <a:r>
              <a:rPr lang="ko-KR" altLang="en-US" sz="1600" dirty="0" smtClean="0">
                <a:solidFill>
                  <a:prstClr val="white"/>
                </a:solidFill>
              </a:rPr>
              <a:t>보기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378" y="2220813"/>
            <a:ext cx="3436361" cy="213215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9050" y="3242896"/>
            <a:ext cx="3337832" cy="310209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384" y="1931145"/>
            <a:ext cx="5298016" cy="3477842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603683" y="2308194"/>
            <a:ext cx="5594552" cy="2450237"/>
          </a:xfrm>
          <a:prstGeom prst="roundRect">
            <a:avLst/>
          </a:prstGeom>
          <a:noFill/>
          <a:ln w="22225"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>
            <a:stCxn id="3" idx="3"/>
            <a:endCxn id="14" idx="1"/>
          </p:cNvCxnSpPr>
          <p:nvPr/>
        </p:nvCxnSpPr>
        <p:spPr>
          <a:xfrm flipV="1">
            <a:off x="6198235" y="1607968"/>
            <a:ext cx="1640748" cy="1925345"/>
          </a:xfrm>
          <a:prstGeom prst="line">
            <a:avLst/>
          </a:prstGeom>
          <a:ln w="15875">
            <a:solidFill>
              <a:srgbClr val="F39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09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D41BC9-AB44-4F79-BDB3-73AEAC2802FC}"/>
              </a:ext>
            </a:extLst>
          </p:cNvPr>
          <p:cNvSpPr/>
          <p:nvPr/>
        </p:nvSpPr>
        <p:spPr>
          <a:xfrm>
            <a:off x="0" y="-29461"/>
            <a:ext cx="12191999" cy="668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ko-KR" altLang="en-US" sz="2400" b="1" i="1" kern="0" dirty="0">
                <a:solidFill>
                  <a:srgbClr val="E7E6E6">
                    <a:lumMod val="25000"/>
                  </a:srgbClr>
                </a:solidFill>
              </a:rPr>
              <a:t>자동차 판매 관리 프로그램</a:t>
            </a:r>
            <a:r>
              <a:rPr lang="en-US" altLang="ko-KR" sz="2400" b="1" i="1" kern="0" dirty="0">
                <a:solidFill>
                  <a:srgbClr val="E7E6E6">
                    <a:lumMod val="25000"/>
                  </a:srgbClr>
                </a:solidFill>
              </a:rPr>
              <a:t> 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이달의 </a:t>
            </a:r>
            <a:r>
              <a:rPr lang="ko-KR" altLang="en-US" sz="1000" kern="0" dirty="0" err="1">
                <a:solidFill>
                  <a:prstClr val="white">
                    <a:lumMod val="75000"/>
                  </a:prstClr>
                </a:solidFill>
              </a:rPr>
              <a:t>판매왕은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 나야 나</a:t>
            </a:r>
            <a:endParaRPr lang="ko-KR" altLang="en-US" sz="6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D0DAA3-734E-4076-8D1A-8181E46E502A}"/>
              </a:ext>
            </a:extLst>
          </p:cNvPr>
          <p:cNvSpPr/>
          <p:nvPr/>
        </p:nvSpPr>
        <p:spPr>
          <a:xfrm>
            <a:off x="0" y="638628"/>
            <a:ext cx="251238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white"/>
                </a:solidFill>
              </a:rPr>
              <a:t>프로그램 실행 흐름도</a:t>
            </a:r>
            <a:endParaRPr lang="en-US" altLang="ko-KR" b="1" i="1" u="sng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37" y="1454158"/>
            <a:ext cx="3770711" cy="2194734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3679570" y="1536281"/>
            <a:ext cx="233488" cy="230813"/>
          </a:xfrm>
          <a:prstGeom prst="roundRect">
            <a:avLst/>
          </a:prstGeom>
          <a:noFill/>
          <a:ln w="22225"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718" y="1454158"/>
            <a:ext cx="3762546" cy="2189981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4452669" y="2261865"/>
            <a:ext cx="627631" cy="503340"/>
          </a:xfrm>
          <a:prstGeom prst="rightArrow">
            <a:avLst/>
          </a:prstGeom>
          <a:solidFill>
            <a:srgbClr val="F3929D"/>
          </a:solidFill>
          <a:ln w="22225"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0718" y="4043338"/>
            <a:ext cx="3741803" cy="217790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37" y="3958117"/>
            <a:ext cx="3739968" cy="2176840"/>
          </a:xfrm>
          <a:prstGeom prst="rect">
            <a:avLst/>
          </a:prstGeom>
        </p:spPr>
      </p:pic>
      <p:sp>
        <p:nvSpPr>
          <p:cNvPr id="20" name="오른쪽 화살표 19"/>
          <p:cNvSpPr/>
          <p:nvPr/>
        </p:nvSpPr>
        <p:spPr>
          <a:xfrm>
            <a:off x="4395104" y="4794867"/>
            <a:ext cx="627631" cy="503340"/>
          </a:xfrm>
          <a:prstGeom prst="rightArrow">
            <a:avLst/>
          </a:prstGeom>
          <a:solidFill>
            <a:srgbClr val="F3929D"/>
          </a:solidFill>
          <a:ln w="22225"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848440" y="4043338"/>
            <a:ext cx="233488" cy="230813"/>
          </a:xfrm>
          <a:prstGeom prst="roundRect">
            <a:avLst/>
          </a:prstGeom>
          <a:noFill/>
          <a:ln w="22225"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6118" y="4336954"/>
            <a:ext cx="1533525" cy="1590675"/>
          </a:xfrm>
          <a:prstGeom prst="rect">
            <a:avLst/>
          </a:prstGeom>
        </p:spPr>
      </p:pic>
      <p:sp>
        <p:nvSpPr>
          <p:cNvPr id="23" name="오른쪽 화살표 22"/>
          <p:cNvSpPr/>
          <p:nvPr/>
        </p:nvSpPr>
        <p:spPr>
          <a:xfrm>
            <a:off x="9300504" y="4823935"/>
            <a:ext cx="627631" cy="503340"/>
          </a:xfrm>
          <a:prstGeom prst="rightArrow">
            <a:avLst/>
          </a:prstGeom>
          <a:solidFill>
            <a:srgbClr val="F3929D"/>
          </a:solidFill>
          <a:ln w="22225"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96118" y="1715710"/>
            <a:ext cx="1560801" cy="1666875"/>
          </a:xfrm>
          <a:prstGeom prst="rect">
            <a:avLst/>
          </a:prstGeom>
        </p:spPr>
      </p:pic>
      <p:sp>
        <p:nvSpPr>
          <p:cNvPr id="25" name="오른쪽 화살표 24"/>
          <p:cNvSpPr/>
          <p:nvPr/>
        </p:nvSpPr>
        <p:spPr>
          <a:xfrm>
            <a:off x="9310875" y="2297477"/>
            <a:ext cx="627631" cy="503340"/>
          </a:xfrm>
          <a:prstGeom prst="rightArrow">
            <a:avLst/>
          </a:prstGeom>
          <a:solidFill>
            <a:srgbClr val="F3929D"/>
          </a:solidFill>
          <a:ln w="22225"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97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D41BC9-AB44-4F79-BDB3-73AEAC2802FC}"/>
              </a:ext>
            </a:extLst>
          </p:cNvPr>
          <p:cNvSpPr/>
          <p:nvPr/>
        </p:nvSpPr>
        <p:spPr>
          <a:xfrm>
            <a:off x="0" y="-29461"/>
            <a:ext cx="12191999" cy="668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ko-KR" altLang="en-US" sz="2400" b="1" i="1" kern="0" dirty="0">
                <a:solidFill>
                  <a:srgbClr val="E7E6E6">
                    <a:lumMod val="25000"/>
                  </a:srgbClr>
                </a:solidFill>
              </a:rPr>
              <a:t>자동차 판매 관리 프로그램</a:t>
            </a:r>
            <a:r>
              <a:rPr lang="en-US" altLang="ko-KR" sz="2400" b="1" i="1" kern="0" dirty="0">
                <a:solidFill>
                  <a:srgbClr val="E7E6E6">
                    <a:lumMod val="25000"/>
                  </a:srgbClr>
                </a:solidFill>
              </a:rPr>
              <a:t> 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이달의 </a:t>
            </a:r>
            <a:r>
              <a:rPr lang="ko-KR" altLang="en-US" sz="1000" kern="0" dirty="0" err="1">
                <a:solidFill>
                  <a:prstClr val="white">
                    <a:lumMod val="75000"/>
                  </a:prstClr>
                </a:solidFill>
              </a:rPr>
              <a:t>판매왕은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 나야 나</a:t>
            </a:r>
            <a:endParaRPr lang="ko-KR" altLang="en-US" sz="6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D0DAA3-734E-4076-8D1A-8181E46E502A}"/>
              </a:ext>
            </a:extLst>
          </p:cNvPr>
          <p:cNvSpPr/>
          <p:nvPr/>
        </p:nvSpPr>
        <p:spPr>
          <a:xfrm>
            <a:off x="0" y="638628"/>
            <a:ext cx="251238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white"/>
                </a:solidFill>
              </a:rPr>
              <a:t>프로그램 실행 흐름도</a:t>
            </a:r>
            <a:endParaRPr lang="en-US" altLang="ko-KR" b="1" i="1" u="sng" dirty="0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28" y="1412918"/>
            <a:ext cx="4543609" cy="2313097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5917510" y="2383703"/>
            <a:ext cx="627631" cy="503340"/>
          </a:xfrm>
          <a:prstGeom prst="rightArrow">
            <a:avLst/>
          </a:prstGeom>
          <a:solidFill>
            <a:srgbClr val="F3929D"/>
          </a:solidFill>
          <a:ln w="22225"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 rot="9345844">
            <a:off x="5886232" y="3822762"/>
            <a:ext cx="627631" cy="503340"/>
          </a:xfrm>
          <a:prstGeom prst="rightArrow">
            <a:avLst/>
          </a:prstGeom>
          <a:solidFill>
            <a:srgbClr val="F3929D"/>
          </a:solidFill>
          <a:ln w="22225"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5917510" y="4989203"/>
            <a:ext cx="627631" cy="503340"/>
          </a:xfrm>
          <a:prstGeom prst="rightArrow">
            <a:avLst/>
          </a:prstGeom>
          <a:solidFill>
            <a:srgbClr val="F3929D"/>
          </a:solidFill>
          <a:ln w="22225"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6061" y="1412918"/>
            <a:ext cx="4543609" cy="23032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427" y="4084325"/>
            <a:ext cx="4543609" cy="2313097"/>
          </a:xfrm>
          <a:prstGeom prst="rect">
            <a:avLst/>
          </a:prstGeom>
        </p:spPr>
      </p:pic>
      <p:sp>
        <p:nvSpPr>
          <p:cNvPr id="21" name="모서리가 둥근 직사각형 20"/>
          <p:cNvSpPr/>
          <p:nvPr/>
        </p:nvSpPr>
        <p:spPr>
          <a:xfrm>
            <a:off x="8455385" y="3251601"/>
            <a:ext cx="827952" cy="230813"/>
          </a:xfrm>
          <a:prstGeom prst="roundRect">
            <a:avLst/>
          </a:prstGeom>
          <a:noFill/>
          <a:ln w="22225"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9927" y="4432741"/>
            <a:ext cx="5095875" cy="14859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A34BD671-A11D-4620-89F9-9B9BBF31BA8A}"/>
              </a:ext>
            </a:extLst>
          </p:cNvPr>
          <p:cNvSpPr/>
          <p:nvPr/>
        </p:nvSpPr>
        <p:spPr>
          <a:xfrm>
            <a:off x="8961815" y="5918641"/>
            <a:ext cx="912098" cy="354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prstClr val="white"/>
                </a:solidFill>
              </a:rPr>
              <a:t>Oracle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71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D41BC9-AB44-4F79-BDB3-73AEAC2802FC}"/>
              </a:ext>
            </a:extLst>
          </p:cNvPr>
          <p:cNvSpPr/>
          <p:nvPr/>
        </p:nvSpPr>
        <p:spPr>
          <a:xfrm>
            <a:off x="0" y="-29461"/>
            <a:ext cx="12191999" cy="668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ko-KR" altLang="en-US" sz="2400" b="1" i="1" kern="0" dirty="0">
                <a:solidFill>
                  <a:srgbClr val="E7E6E6">
                    <a:lumMod val="25000"/>
                  </a:srgbClr>
                </a:solidFill>
              </a:rPr>
              <a:t>자동차 판매 관리 프로그램</a:t>
            </a:r>
            <a:r>
              <a:rPr lang="en-US" altLang="ko-KR" sz="2400" b="1" i="1" kern="0" dirty="0">
                <a:solidFill>
                  <a:srgbClr val="E7E6E6">
                    <a:lumMod val="25000"/>
                  </a:srgbClr>
                </a:solidFill>
              </a:rPr>
              <a:t> 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이달의 </a:t>
            </a:r>
            <a:r>
              <a:rPr lang="ko-KR" altLang="en-US" sz="1000" kern="0" dirty="0" err="1">
                <a:solidFill>
                  <a:prstClr val="white">
                    <a:lumMod val="75000"/>
                  </a:prstClr>
                </a:solidFill>
              </a:rPr>
              <a:t>판매왕은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 나야 나</a:t>
            </a:r>
            <a:endParaRPr lang="ko-KR" altLang="en-US" sz="6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D0DAA3-734E-4076-8D1A-8181E46E502A}"/>
              </a:ext>
            </a:extLst>
          </p:cNvPr>
          <p:cNvSpPr/>
          <p:nvPr/>
        </p:nvSpPr>
        <p:spPr>
          <a:xfrm>
            <a:off x="0" y="638628"/>
            <a:ext cx="251238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white"/>
                </a:solidFill>
              </a:rPr>
              <a:t>프로그램 실행 흐름도</a:t>
            </a:r>
            <a:endParaRPr lang="en-US" altLang="ko-KR" b="1" i="1" u="sng" dirty="0">
              <a:solidFill>
                <a:prstClr val="white"/>
              </a:solidFill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5683019" y="4881072"/>
            <a:ext cx="627631" cy="503340"/>
          </a:xfrm>
          <a:prstGeom prst="rightArrow">
            <a:avLst/>
          </a:prstGeom>
          <a:solidFill>
            <a:srgbClr val="F3929D"/>
          </a:solidFill>
          <a:ln w="22225"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53" y="1531000"/>
            <a:ext cx="4135260" cy="23535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674" y="1531000"/>
            <a:ext cx="4135260" cy="23535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053" y="4126029"/>
            <a:ext cx="4135260" cy="2353532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5683019" y="2377358"/>
            <a:ext cx="627631" cy="503340"/>
          </a:xfrm>
          <a:prstGeom prst="rightArrow">
            <a:avLst/>
          </a:prstGeom>
          <a:solidFill>
            <a:srgbClr val="F3929D"/>
          </a:solidFill>
          <a:ln w="22225"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 rot="9345844">
            <a:off x="5683019" y="3719442"/>
            <a:ext cx="627631" cy="503340"/>
          </a:xfrm>
          <a:prstGeom prst="rightArrow">
            <a:avLst/>
          </a:prstGeom>
          <a:solidFill>
            <a:srgbClr val="F3929D"/>
          </a:solidFill>
          <a:ln w="22225"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8048109" y="3434242"/>
            <a:ext cx="834634" cy="230813"/>
          </a:xfrm>
          <a:prstGeom prst="roundRect">
            <a:avLst/>
          </a:prstGeom>
          <a:noFill/>
          <a:ln w="22225"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7375" y="4709349"/>
            <a:ext cx="4911353" cy="989815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A34BD671-A11D-4620-89F9-9B9BBF31BA8A}"/>
              </a:ext>
            </a:extLst>
          </p:cNvPr>
          <p:cNvSpPr/>
          <p:nvPr/>
        </p:nvSpPr>
        <p:spPr>
          <a:xfrm>
            <a:off x="8647002" y="5699164"/>
            <a:ext cx="912098" cy="354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prstClr val="white"/>
                </a:solidFill>
              </a:rPr>
              <a:t>Oracle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59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D41BC9-AB44-4F79-BDB3-73AEAC2802FC}"/>
              </a:ext>
            </a:extLst>
          </p:cNvPr>
          <p:cNvSpPr/>
          <p:nvPr/>
        </p:nvSpPr>
        <p:spPr>
          <a:xfrm>
            <a:off x="0" y="-29461"/>
            <a:ext cx="12191999" cy="668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ko-KR" altLang="en-US" sz="2400" b="1" i="1" kern="0" dirty="0">
                <a:solidFill>
                  <a:srgbClr val="E7E6E6">
                    <a:lumMod val="25000"/>
                  </a:srgbClr>
                </a:solidFill>
              </a:rPr>
              <a:t>자동차 판매 관리 프로그램</a:t>
            </a:r>
            <a:r>
              <a:rPr lang="en-US" altLang="ko-KR" sz="2400" b="1" i="1" kern="0" dirty="0">
                <a:solidFill>
                  <a:srgbClr val="E7E6E6">
                    <a:lumMod val="25000"/>
                  </a:srgbClr>
                </a:solidFill>
              </a:rPr>
              <a:t> 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이달의 </a:t>
            </a:r>
            <a:r>
              <a:rPr lang="ko-KR" altLang="en-US" sz="1000" kern="0" dirty="0" err="1">
                <a:solidFill>
                  <a:prstClr val="white">
                    <a:lumMod val="75000"/>
                  </a:prstClr>
                </a:solidFill>
              </a:rPr>
              <a:t>판매왕은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 나야 나</a:t>
            </a:r>
            <a:endParaRPr lang="ko-KR" altLang="en-US" sz="6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D0DAA3-734E-4076-8D1A-8181E46E502A}"/>
              </a:ext>
            </a:extLst>
          </p:cNvPr>
          <p:cNvSpPr/>
          <p:nvPr/>
        </p:nvSpPr>
        <p:spPr>
          <a:xfrm>
            <a:off x="0" y="638628"/>
            <a:ext cx="251238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white"/>
                </a:solidFill>
              </a:rPr>
              <a:t>프로그램 실행 흐름도</a:t>
            </a:r>
            <a:endParaRPr lang="en-US" altLang="ko-KR" b="1" i="1" u="sng" dirty="0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352" y="1282701"/>
            <a:ext cx="4100649" cy="2225600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5778815" y="2272856"/>
            <a:ext cx="627631" cy="503340"/>
          </a:xfrm>
          <a:prstGeom prst="rightArrow">
            <a:avLst/>
          </a:prstGeom>
          <a:solidFill>
            <a:srgbClr val="F3929D"/>
          </a:solidFill>
          <a:ln w="22225"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 rot="9345844">
            <a:off x="5778815" y="3614940"/>
            <a:ext cx="627631" cy="503340"/>
          </a:xfrm>
          <a:prstGeom prst="rightArrow">
            <a:avLst/>
          </a:prstGeom>
          <a:solidFill>
            <a:srgbClr val="F3929D"/>
          </a:solidFill>
          <a:ln w="22225"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5778815" y="4776570"/>
            <a:ext cx="627631" cy="503340"/>
          </a:xfrm>
          <a:prstGeom prst="rightArrow">
            <a:avLst/>
          </a:prstGeom>
          <a:solidFill>
            <a:srgbClr val="F3929D"/>
          </a:solidFill>
          <a:ln w="22225"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7923" y="1287253"/>
            <a:ext cx="4110310" cy="2221048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8460574" y="3042356"/>
            <a:ext cx="761803" cy="301734"/>
          </a:xfrm>
          <a:prstGeom prst="roundRect">
            <a:avLst/>
          </a:prstGeom>
          <a:noFill/>
          <a:ln w="22225"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352" y="4021101"/>
            <a:ext cx="4100649" cy="22478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8404" y="4388206"/>
            <a:ext cx="4729349" cy="1054651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A34BD671-A11D-4620-89F9-9B9BBF31BA8A}"/>
              </a:ext>
            </a:extLst>
          </p:cNvPr>
          <p:cNvSpPr/>
          <p:nvPr/>
        </p:nvSpPr>
        <p:spPr>
          <a:xfrm>
            <a:off x="8925676" y="5442857"/>
            <a:ext cx="912098" cy="354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prstClr val="white"/>
                </a:solidFill>
              </a:rPr>
              <a:t>Oracle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16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D41BC9-AB44-4F79-BDB3-73AEAC2802FC}"/>
              </a:ext>
            </a:extLst>
          </p:cNvPr>
          <p:cNvSpPr/>
          <p:nvPr/>
        </p:nvSpPr>
        <p:spPr>
          <a:xfrm>
            <a:off x="0" y="-29461"/>
            <a:ext cx="12191999" cy="668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ko-KR" altLang="en-US" sz="2400" b="1" i="1" kern="0" dirty="0">
                <a:solidFill>
                  <a:srgbClr val="E7E6E6">
                    <a:lumMod val="25000"/>
                  </a:srgbClr>
                </a:solidFill>
              </a:rPr>
              <a:t>자동차 판매 관리 프로그램</a:t>
            </a:r>
            <a:r>
              <a:rPr lang="en-US" altLang="ko-KR" sz="2400" b="1" i="1" kern="0" dirty="0">
                <a:solidFill>
                  <a:srgbClr val="E7E6E6">
                    <a:lumMod val="25000"/>
                  </a:srgbClr>
                </a:solidFill>
              </a:rPr>
              <a:t> 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이달의 </a:t>
            </a:r>
            <a:r>
              <a:rPr lang="ko-KR" altLang="en-US" sz="1000" kern="0" dirty="0" err="1">
                <a:solidFill>
                  <a:prstClr val="white">
                    <a:lumMod val="75000"/>
                  </a:prstClr>
                </a:solidFill>
              </a:rPr>
              <a:t>판매왕은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 나야 나</a:t>
            </a:r>
            <a:endParaRPr lang="ko-KR" altLang="en-US" sz="6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D0DAA3-734E-4076-8D1A-8181E46E502A}"/>
              </a:ext>
            </a:extLst>
          </p:cNvPr>
          <p:cNvSpPr/>
          <p:nvPr/>
        </p:nvSpPr>
        <p:spPr>
          <a:xfrm>
            <a:off x="0" y="638628"/>
            <a:ext cx="251238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white"/>
                </a:solidFill>
              </a:rPr>
              <a:t>프로그램 실행 흐름도</a:t>
            </a:r>
            <a:endParaRPr lang="en-US" altLang="ko-KR" b="1" i="1" u="sng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36" y="1332328"/>
            <a:ext cx="4483575" cy="2438483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2192147" y="3488290"/>
            <a:ext cx="1448036" cy="251043"/>
          </a:xfrm>
          <a:prstGeom prst="roundRect">
            <a:avLst/>
          </a:prstGeom>
          <a:noFill/>
          <a:ln w="22225"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5502738" y="2449287"/>
            <a:ext cx="1089654" cy="575943"/>
          </a:xfrm>
          <a:prstGeom prst="rightArrow">
            <a:avLst/>
          </a:prstGeom>
          <a:solidFill>
            <a:srgbClr val="F3929D"/>
          </a:solidFill>
          <a:ln w="22225"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619" y="1332328"/>
            <a:ext cx="4485536" cy="238087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78" y="4096306"/>
            <a:ext cx="2765076" cy="2008270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2703969" y="4144111"/>
            <a:ext cx="250607" cy="251043"/>
          </a:xfrm>
          <a:prstGeom prst="roundRect">
            <a:avLst/>
          </a:prstGeom>
          <a:noFill/>
          <a:ln w="22225"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4926" y="4085268"/>
            <a:ext cx="2765076" cy="2008270"/>
          </a:xfrm>
          <a:prstGeom prst="rect">
            <a:avLst/>
          </a:prstGeom>
        </p:spPr>
      </p:pic>
      <p:sp>
        <p:nvSpPr>
          <p:cNvPr id="22" name="오른쪽 화살표 21"/>
          <p:cNvSpPr/>
          <p:nvPr/>
        </p:nvSpPr>
        <p:spPr>
          <a:xfrm>
            <a:off x="3507417" y="4849601"/>
            <a:ext cx="637746" cy="479604"/>
          </a:xfrm>
          <a:prstGeom prst="rightArrow">
            <a:avLst/>
          </a:prstGeom>
          <a:solidFill>
            <a:srgbClr val="F3929D"/>
          </a:solidFill>
          <a:ln w="22225"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7274" y="4536447"/>
            <a:ext cx="3382678" cy="966574"/>
          </a:xfrm>
          <a:prstGeom prst="rect">
            <a:avLst/>
          </a:prstGeom>
        </p:spPr>
      </p:pic>
      <p:sp>
        <p:nvSpPr>
          <p:cNvPr id="23" name="오른쪽 화살표 22"/>
          <p:cNvSpPr/>
          <p:nvPr/>
        </p:nvSpPr>
        <p:spPr>
          <a:xfrm>
            <a:off x="7389765" y="4779932"/>
            <a:ext cx="637746" cy="479604"/>
          </a:xfrm>
          <a:prstGeom prst="rightArrow">
            <a:avLst/>
          </a:prstGeom>
          <a:solidFill>
            <a:srgbClr val="F3929D"/>
          </a:solidFill>
          <a:ln w="22225"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34BD671-A11D-4620-89F9-9B9BBF31BA8A}"/>
              </a:ext>
            </a:extLst>
          </p:cNvPr>
          <p:cNvSpPr/>
          <p:nvPr/>
        </p:nvSpPr>
        <p:spPr>
          <a:xfrm>
            <a:off x="9502564" y="5503021"/>
            <a:ext cx="912098" cy="354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prstClr val="white"/>
                </a:solidFill>
              </a:rPr>
              <a:t>Oracle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72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D41BC9-AB44-4F79-BDB3-73AEAC2802FC}"/>
              </a:ext>
            </a:extLst>
          </p:cNvPr>
          <p:cNvSpPr/>
          <p:nvPr/>
        </p:nvSpPr>
        <p:spPr>
          <a:xfrm>
            <a:off x="0" y="-29461"/>
            <a:ext cx="12191999" cy="668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ko-KR" altLang="en-US" sz="2400" b="1" i="1" kern="0" dirty="0">
                <a:solidFill>
                  <a:srgbClr val="E7E6E6">
                    <a:lumMod val="25000"/>
                  </a:srgbClr>
                </a:solidFill>
              </a:rPr>
              <a:t>자동차 판매 관리 프로그램</a:t>
            </a:r>
            <a:r>
              <a:rPr lang="en-US" altLang="ko-KR" sz="2400" b="1" i="1" kern="0" dirty="0">
                <a:solidFill>
                  <a:srgbClr val="E7E6E6">
                    <a:lumMod val="25000"/>
                  </a:srgbClr>
                </a:solidFill>
              </a:rPr>
              <a:t> 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이달의 </a:t>
            </a:r>
            <a:r>
              <a:rPr lang="ko-KR" altLang="en-US" sz="1000" kern="0" dirty="0" err="1">
                <a:solidFill>
                  <a:prstClr val="white">
                    <a:lumMod val="75000"/>
                  </a:prstClr>
                </a:solidFill>
              </a:rPr>
              <a:t>판매왕은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 나야 나</a:t>
            </a:r>
            <a:endParaRPr lang="ko-KR" altLang="en-US" sz="6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8F9401F-B6FA-43C7-BB65-8FDBC226DDF8}"/>
              </a:ext>
            </a:extLst>
          </p:cNvPr>
          <p:cNvSpPr/>
          <p:nvPr/>
        </p:nvSpPr>
        <p:spPr>
          <a:xfrm>
            <a:off x="5691319" y="788714"/>
            <a:ext cx="430306" cy="36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자유형: 도형 13">
            <a:extLst>
              <a:ext uri="{FF2B5EF4-FFF2-40B4-BE49-F238E27FC236}">
                <a16:creationId xmlns:a16="http://schemas.microsoft.com/office/drawing/2014/main" id="{1A9A5C93-0731-499E-8737-3BC48EDD5BDE}"/>
              </a:ext>
            </a:extLst>
          </p:cNvPr>
          <p:cNvSpPr/>
          <p:nvPr/>
        </p:nvSpPr>
        <p:spPr>
          <a:xfrm>
            <a:off x="2020578" y="3745012"/>
            <a:ext cx="4763926" cy="2657662"/>
          </a:xfrm>
          <a:custGeom>
            <a:avLst/>
            <a:gdLst>
              <a:gd name="connsiteX0" fmla="*/ 203454 w 4097715"/>
              <a:gd name="connsiteY0" fmla="*/ 0 h 2286001"/>
              <a:gd name="connsiteX1" fmla="*/ 2082546 w 4097715"/>
              <a:gd name="connsiteY1" fmla="*/ 0 h 2286001"/>
              <a:gd name="connsiteX2" fmla="*/ 2286000 w 4097715"/>
              <a:gd name="connsiteY2" fmla="*/ 203454 h 2286001"/>
              <a:gd name="connsiteX3" fmla="*/ 2286000 w 4097715"/>
              <a:gd name="connsiteY3" fmla="*/ 1859714 h 2286001"/>
              <a:gd name="connsiteX4" fmla="*/ 2284800 w 4097715"/>
              <a:gd name="connsiteY4" fmla="*/ 1859714 h 2286001"/>
              <a:gd name="connsiteX5" fmla="*/ 2284800 w 4097715"/>
              <a:gd name="connsiteY5" fmla="*/ 1889078 h 2286001"/>
              <a:gd name="connsiteX6" fmla="*/ 2285718 w 4097715"/>
              <a:gd name="connsiteY6" fmla="*/ 1889078 h 2286001"/>
              <a:gd name="connsiteX7" fmla="*/ 2285718 w 4097715"/>
              <a:gd name="connsiteY7" fmla="*/ 2062381 h 2286001"/>
              <a:gd name="connsiteX8" fmla="*/ 2461620 w 4097715"/>
              <a:gd name="connsiteY8" fmla="*/ 2238283 h 2286001"/>
              <a:gd name="connsiteX9" fmla="*/ 4097715 w 4097715"/>
              <a:gd name="connsiteY9" fmla="*/ 2238283 h 2286001"/>
              <a:gd name="connsiteX10" fmla="*/ 4097715 w 4097715"/>
              <a:gd name="connsiteY10" fmla="*/ 2286001 h 2286001"/>
              <a:gd name="connsiteX11" fmla="*/ 2441455 w 4097715"/>
              <a:gd name="connsiteY11" fmla="*/ 2286001 h 2286001"/>
              <a:gd name="connsiteX12" fmla="*/ 2238001 w 4097715"/>
              <a:gd name="connsiteY12" fmla="*/ 2082547 h 2286001"/>
              <a:gd name="connsiteX13" fmla="*/ 2238001 w 4097715"/>
              <a:gd name="connsiteY13" fmla="*/ 1933252 h 2286001"/>
              <a:gd name="connsiteX14" fmla="*/ 2238000 w 4097715"/>
              <a:gd name="connsiteY14" fmla="*/ 1933252 h 2286001"/>
              <a:gd name="connsiteX15" fmla="*/ 2238000 w 4097715"/>
              <a:gd name="connsiteY15" fmla="*/ 1594852 h 2286001"/>
              <a:gd name="connsiteX16" fmla="*/ 2238282 w 4097715"/>
              <a:gd name="connsiteY16" fmla="*/ 1594852 h 2286001"/>
              <a:gd name="connsiteX17" fmla="*/ 2238282 w 4097715"/>
              <a:gd name="connsiteY17" fmla="*/ 223619 h 2286001"/>
              <a:gd name="connsiteX18" fmla="*/ 2062380 w 4097715"/>
              <a:gd name="connsiteY18" fmla="*/ 47717 h 2286001"/>
              <a:gd name="connsiteX19" fmla="*/ 223619 w 4097715"/>
              <a:gd name="connsiteY19" fmla="*/ 47717 h 2286001"/>
              <a:gd name="connsiteX20" fmla="*/ 47717 w 4097715"/>
              <a:gd name="connsiteY20" fmla="*/ 223619 h 2286001"/>
              <a:gd name="connsiteX21" fmla="*/ 47717 w 4097715"/>
              <a:gd name="connsiteY21" fmla="*/ 2062380 h 2286001"/>
              <a:gd name="connsiteX22" fmla="*/ 223619 w 4097715"/>
              <a:gd name="connsiteY22" fmla="*/ 2238282 h 2286001"/>
              <a:gd name="connsiteX23" fmla="*/ 1863770 w 4097715"/>
              <a:gd name="connsiteY23" fmla="*/ 2238282 h 2286001"/>
              <a:gd name="connsiteX24" fmla="*/ 1863770 w 4097715"/>
              <a:gd name="connsiteY24" fmla="*/ 2286000 h 2286001"/>
              <a:gd name="connsiteX25" fmla="*/ 203454 w 4097715"/>
              <a:gd name="connsiteY25" fmla="*/ 2286000 h 2286001"/>
              <a:gd name="connsiteX26" fmla="*/ 0 w 4097715"/>
              <a:gd name="connsiteY26" fmla="*/ 2082546 h 2286001"/>
              <a:gd name="connsiteX27" fmla="*/ 0 w 4097715"/>
              <a:gd name="connsiteY27" fmla="*/ 203454 h 2286001"/>
              <a:gd name="connsiteX28" fmla="*/ 203454 w 4097715"/>
              <a:gd name="connsiteY28" fmla="*/ 0 h 228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097715" h="2286001">
                <a:moveTo>
                  <a:pt x="203454" y="0"/>
                </a:moveTo>
                <a:lnTo>
                  <a:pt x="2082546" y="0"/>
                </a:lnTo>
                <a:cubicBezTo>
                  <a:pt x="2194911" y="0"/>
                  <a:pt x="2286000" y="91089"/>
                  <a:pt x="2286000" y="203454"/>
                </a:cubicBezTo>
                <a:lnTo>
                  <a:pt x="2286000" y="1859714"/>
                </a:lnTo>
                <a:lnTo>
                  <a:pt x="2284800" y="1859714"/>
                </a:lnTo>
                <a:lnTo>
                  <a:pt x="2284800" y="1889078"/>
                </a:lnTo>
                <a:lnTo>
                  <a:pt x="2285718" y="1889078"/>
                </a:lnTo>
                <a:lnTo>
                  <a:pt x="2285718" y="2062381"/>
                </a:lnTo>
                <a:cubicBezTo>
                  <a:pt x="2285718" y="2159529"/>
                  <a:pt x="2364472" y="2238283"/>
                  <a:pt x="2461620" y="2238283"/>
                </a:cubicBezTo>
                <a:lnTo>
                  <a:pt x="4097715" y="2238283"/>
                </a:lnTo>
                <a:lnTo>
                  <a:pt x="4097715" y="2286001"/>
                </a:lnTo>
                <a:lnTo>
                  <a:pt x="2441455" y="2286001"/>
                </a:lnTo>
                <a:cubicBezTo>
                  <a:pt x="2329090" y="2286001"/>
                  <a:pt x="2238001" y="2194912"/>
                  <a:pt x="2238001" y="2082547"/>
                </a:cubicBezTo>
                <a:lnTo>
                  <a:pt x="2238001" y="1933252"/>
                </a:lnTo>
                <a:lnTo>
                  <a:pt x="2238000" y="1933252"/>
                </a:lnTo>
                <a:lnTo>
                  <a:pt x="2238000" y="1594852"/>
                </a:lnTo>
                <a:lnTo>
                  <a:pt x="2238282" y="1594852"/>
                </a:lnTo>
                <a:lnTo>
                  <a:pt x="2238282" y="223619"/>
                </a:lnTo>
                <a:cubicBezTo>
                  <a:pt x="2238282" y="126471"/>
                  <a:pt x="2159528" y="47717"/>
                  <a:pt x="2062380" y="47717"/>
                </a:cubicBezTo>
                <a:lnTo>
                  <a:pt x="223619" y="47717"/>
                </a:lnTo>
                <a:cubicBezTo>
                  <a:pt x="126471" y="47717"/>
                  <a:pt x="47717" y="126471"/>
                  <a:pt x="47717" y="223619"/>
                </a:cubicBezTo>
                <a:lnTo>
                  <a:pt x="47717" y="2062380"/>
                </a:lnTo>
                <a:cubicBezTo>
                  <a:pt x="47717" y="2159528"/>
                  <a:pt x="126471" y="2238282"/>
                  <a:pt x="223619" y="2238282"/>
                </a:cubicBezTo>
                <a:lnTo>
                  <a:pt x="1863770" y="2238282"/>
                </a:lnTo>
                <a:lnTo>
                  <a:pt x="1863770" y="2286000"/>
                </a:lnTo>
                <a:lnTo>
                  <a:pt x="203454" y="2286000"/>
                </a:lnTo>
                <a:cubicBezTo>
                  <a:pt x="91089" y="2286000"/>
                  <a:pt x="0" y="2194911"/>
                  <a:pt x="0" y="2082546"/>
                </a:cubicBezTo>
                <a:lnTo>
                  <a:pt x="0" y="203454"/>
                </a:lnTo>
                <a:cubicBezTo>
                  <a:pt x="0" y="91089"/>
                  <a:pt x="91089" y="0"/>
                  <a:pt x="2034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: 도형 21">
            <a:extLst>
              <a:ext uri="{FF2B5EF4-FFF2-40B4-BE49-F238E27FC236}">
                <a16:creationId xmlns:a16="http://schemas.microsoft.com/office/drawing/2014/main" id="{EA687439-77FA-4EDD-8908-49E4AE42E12D}"/>
              </a:ext>
            </a:extLst>
          </p:cNvPr>
          <p:cNvSpPr/>
          <p:nvPr/>
        </p:nvSpPr>
        <p:spPr>
          <a:xfrm rot="10800000">
            <a:off x="5170773" y="3745010"/>
            <a:ext cx="4763926" cy="2657662"/>
          </a:xfrm>
          <a:custGeom>
            <a:avLst/>
            <a:gdLst>
              <a:gd name="connsiteX0" fmla="*/ 203454 w 4097715"/>
              <a:gd name="connsiteY0" fmla="*/ 0 h 2286001"/>
              <a:gd name="connsiteX1" fmla="*/ 2082546 w 4097715"/>
              <a:gd name="connsiteY1" fmla="*/ 0 h 2286001"/>
              <a:gd name="connsiteX2" fmla="*/ 2286000 w 4097715"/>
              <a:gd name="connsiteY2" fmla="*/ 203454 h 2286001"/>
              <a:gd name="connsiteX3" fmla="*/ 2286000 w 4097715"/>
              <a:gd name="connsiteY3" fmla="*/ 1859714 h 2286001"/>
              <a:gd name="connsiteX4" fmla="*/ 2284800 w 4097715"/>
              <a:gd name="connsiteY4" fmla="*/ 1859714 h 2286001"/>
              <a:gd name="connsiteX5" fmla="*/ 2284800 w 4097715"/>
              <a:gd name="connsiteY5" fmla="*/ 1889078 h 2286001"/>
              <a:gd name="connsiteX6" fmla="*/ 2285718 w 4097715"/>
              <a:gd name="connsiteY6" fmla="*/ 1889078 h 2286001"/>
              <a:gd name="connsiteX7" fmla="*/ 2285718 w 4097715"/>
              <a:gd name="connsiteY7" fmla="*/ 2062381 h 2286001"/>
              <a:gd name="connsiteX8" fmla="*/ 2461620 w 4097715"/>
              <a:gd name="connsiteY8" fmla="*/ 2238283 h 2286001"/>
              <a:gd name="connsiteX9" fmla="*/ 4097715 w 4097715"/>
              <a:gd name="connsiteY9" fmla="*/ 2238283 h 2286001"/>
              <a:gd name="connsiteX10" fmla="*/ 4097715 w 4097715"/>
              <a:gd name="connsiteY10" fmla="*/ 2286001 h 2286001"/>
              <a:gd name="connsiteX11" fmla="*/ 2441455 w 4097715"/>
              <a:gd name="connsiteY11" fmla="*/ 2286001 h 2286001"/>
              <a:gd name="connsiteX12" fmla="*/ 2238001 w 4097715"/>
              <a:gd name="connsiteY12" fmla="*/ 2082547 h 2286001"/>
              <a:gd name="connsiteX13" fmla="*/ 2238001 w 4097715"/>
              <a:gd name="connsiteY13" fmla="*/ 1933252 h 2286001"/>
              <a:gd name="connsiteX14" fmla="*/ 2238000 w 4097715"/>
              <a:gd name="connsiteY14" fmla="*/ 1933252 h 2286001"/>
              <a:gd name="connsiteX15" fmla="*/ 2238000 w 4097715"/>
              <a:gd name="connsiteY15" fmla="*/ 1594852 h 2286001"/>
              <a:gd name="connsiteX16" fmla="*/ 2238282 w 4097715"/>
              <a:gd name="connsiteY16" fmla="*/ 1594852 h 2286001"/>
              <a:gd name="connsiteX17" fmla="*/ 2238282 w 4097715"/>
              <a:gd name="connsiteY17" fmla="*/ 223619 h 2286001"/>
              <a:gd name="connsiteX18" fmla="*/ 2062380 w 4097715"/>
              <a:gd name="connsiteY18" fmla="*/ 47717 h 2286001"/>
              <a:gd name="connsiteX19" fmla="*/ 223619 w 4097715"/>
              <a:gd name="connsiteY19" fmla="*/ 47717 h 2286001"/>
              <a:gd name="connsiteX20" fmla="*/ 47717 w 4097715"/>
              <a:gd name="connsiteY20" fmla="*/ 223619 h 2286001"/>
              <a:gd name="connsiteX21" fmla="*/ 47717 w 4097715"/>
              <a:gd name="connsiteY21" fmla="*/ 2062380 h 2286001"/>
              <a:gd name="connsiteX22" fmla="*/ 223619 w 4097715"/>
              <a:gd name="connsiteY22" fmla="*/ 2238282 h 2286001"/>
              <a:gd name="connsiteX23" fmla="*/ 1863770 w 4097715"/>
              <a:gd name="connsiteY23" fmla="*/ 2238282 h 2286001"/>
              <a:gd name="connsiteX24" fmla="*/ 1863770 w 4097715"/>
              <a:gd name="connsiteY24" fmla="*/ 2286000 h 2286001"/>
              <a:gd name="connsiteX25" fmla="*/ 203454 w 4097715"/>
              <a:gd name="connsiteY25" fmla="*/ 2286000 h 2286001"/>
              <a:gd name="connsiteX26" fmla="*/ 0 w 4097715"/>
              <a:gd name="connsiteY26" fmla="*/ 2082546 h 2286001"/>
              <a:gd name="connsiteX27" fmla="*/ 0 w 4097715"/>
              <a:gd name="connsiteY27" fmla="*/ 203454 h 2286001"/>
              <a:gd name="connsiteX28" fmla="*/ 203454 w 4097715"/>
              <a:gd name="connsiteY28" fmla="*/ 0 h 228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097715" h="2286001">
                <a:moveTo>
                  <a:pt x="203454" y="0"/>
                </a:moveTo>
                <a:lnTo>
                  <a:pt x="2082546" y="0"/>
                </a:lnTo>
                <a:cubicBezTo>
                  <a:pt x="2194911" y="0"/>
                  <a:pt x="2286000" y="91089"/>
                  <a:pt x="2286000" y="203454"/>
                </a:cubicBezTo>
                <a:lnTo>
                  <a:pt x="2286000" y="1859714"/>
                </a:lnTo>
                <a:lnTo>
                  <a:pt x="2284800" y="1859714"/>
                </a:lnTo>
                <a:lnTo>
                  <a:pt x="2284800" y="1889078"/>
                </a:lnTo>
                <a:lnTo>
                  <a:pt x="2285718" y="1889078"/>
                </a:lnTo>
                <a:lnTo>
                  <a:pt x="2285718" y="2062381"/>
                </a:lnTo>
                <a:cubicBezTo>
                  <a:pt x="2285718" y="2159529"/>
                  <a:pt x="2364472" y="2238283"/>
                  <a:pt x="2461620" y="2238283"/>
                </a:cubicBezTo>
                <a:lnTo>
                  <a:pt x="4097715" y="2238283"/>
                </a:lnTo>
                <a:lnTo>
                  <a:pt x="4097715" y="2286001"/>
                </a:lnTo>
                <a:lnTo>
                  <a:pt x="2441455" y="2286001"/>
                </a:lnTo>
                <a:cubicBezTo>
                  <a:pt x="2329090" y="2286001"/>
                  <a:pt x="2238001" y="2194912"/>
                  <a:pt x="2238001" y="2082547"/>
                </a:cubicBezTo>
                <a:lnTo>
                  <a:pt x="2238001" y="1933252"/>
                </a:lnTo>
                <a:lnTo>
                  <a:pt x="2238000" y="1933252"/>
                </a:lnTo>
                <a:lnTo>
                  <a:pt x="2238000" y="1594852"/>
                </a:lnTo>
                <a:lnTo>
                  <a:pt x="2238282" y="1594852"/>
                </a:lnTo>
                <a:lnTo>
                  <a:pt x="2238282" y="223619"/>
                </a:lnTo>
                <a:cubicBezTo>
                  <a:pt x="2238282" y="126471"/>
                  <a:pt x="2159528" y="47717"/>
                  <a:pt x="2062380" y="47717"/>
                </a:cubicBezTo>
                <a:lnTo>
                  <a:pt x="223619" y="47717"/>
                </a:lnTo>
                <a:cubicBezTo>
                  <a:pt x="126471" y="47717"/>
                  <a:pt x="47717" y="126471"/>
                  <a:pt x="47717" y="223619"/>
                </a:cubicBezTo>
                <a:lnTo>
                  <a:pt x="47717" y="2062380"/>
                </a:lnTo>
                <a:cubicBezTo>
                  <a:pt x="47717" y="2159528"/>
                  <a:pt x="126471" y="2238282"/>
                  <a:pt x="223619" y="2238282"/>
                </a:cubicBezTo>
                <a:lnTo>
                  <a:pt x="1863770" y="2238282"/>
                </a:lnTo>
                <a:lnTo>
                  <a:pt x="1863770" y="2286000"/>
                </a:lnTo>
                <a:lnTo>
                  <a:pt x="203454" y="2286000"/>
                </a:lnTo>
                <a:cubicBezTo>
                  <a:pt x="91089" y="2286000"/>
                  <a:pt x="0" y="2194911"/>
                  <a:pt x="0" y="2082546"/>
                </a:cubicBezTo>
                <a:lnTo>
                  <a:pt x="0" y="203454"/>
                </a:lnTo>
                <a:cubicBezTo>
                  <a:pt x="0" y="91089"/>
                  <a:pt x="91089" y="0"/>
                  <a:pt x="203454" y="0"/>
                </a:cubicBezTo>
                <a:close/>
              </a:path>
            </a:pathLst>
          </a:custGeom>
          <a:solidFill>
            <a:srgbClr val="F39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67621B-531F-400C-8E6C-66F27D86137B}"/>
              </a:ext>
            </a:extLst>
          </p:cNvPr>
          <p:cNvSpPr/>
          <p:nvPr/>
        </p:nvSpPr>
        <p:spPr>
          <a:xfrm>
            <a:off x="2266114" y="4524750"/>
            <a:ext cx="21578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white"/>
                </a:solidFill>
              </a:rPr>
              <a:t>A.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white"/>
                </a:solidFill>
              </a:rPr>
              <a:t>사용자 측면의 </a:t>
            </a:r>
            <a:r>
              <a:rPr lang="en-US" altLang="ko-KR" sz="1200" dirty="0" smtClean="0">
                <a:solidFill>
                  <a:prstClr val="white"/>
                </a:solidFill>
              </a:rPr>
              <a:t>UI </a:t>
            </a:r>
            <a:r>
              <a:rPr lang="ko-KR" altLang="en-US" sz="1200" dirty="0" smtClean="0">
                <a:solidFill>
                  <a:prstClr val="white"/>
                </a:solidFill>
              </a:rPr>
              <a:t>디자인을 구현했지만 전체적인 설명이 부족해 보여 사용하기에</a:t>
            </a:r>
            <a:endParaRPr lang="en-US" altLang="ko-KR" sz="1200" dirty="0" smtClean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white"/>
                </a:solidFill>
              </a:rPr>
              <a:t>불편함이 보입니다</a:t>
            </a:r>
            <a:r>
              <a:rPr lang="en-US" altLang="ko-KR" sz="1200" dirty="0" smtClean="0">
                <a:solidFill>
                  <a:prstClr val="white"/>
                </a:solidFill>
              </a:rPr>
              <a:t>.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A0BBE2-B0EC-423F-B15F-FB0E2BCA7B2C}"/>
              </a:ext>
            </a:extLst>
          </p:cNvPr>
          <p:cNvSpPr/>
          <p:nvPr/>
        </p:nvSpPr>
        <p:spPr>
          <a:xfrm>
            <a:off x="4871648" y="4515454"/>
            <a:ext cx="221971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white"/>
                </a:solidFill>
              </a:rPr>
              <a:t>B.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prstClr val="white"/>
                </a:solidFill>
              </a:rPr>
              <a:t>Oracle</a:t>
            </a:r>
            <a:r>
              <a:rPr lang="ko-KR" altLang="en-US" sz="1200" dirty="0" smtClean="0">
                <a:solidFill>
                  <a:prstClr val="white"/>
                </a:solidFill>
              </a:rPr>
              <a:t>로 연동하여 데이터를</a:t>
            </a:r>
            <a:r>
              <a:rPr lang="en-US" altLang="ko-KR" sz="1200" dirty="0">
                <a:solidFill>
                  <a:prstClr val="white"/>
                </a:solidFill>
              </a:rPr>
              <a:t> </a:t>
            </a:r>
            <a:r>
              <a:rPr lang="en-US" altLang="ko-KR" sz="1200" dirty="0" smtClean="0">
                <a:solidFill>
                  <a:prstClr val="white"/>
                </a:solidFill>
              </a:rPr>
              <a:t>DB</a:t>
            </a:r>
            <a:r>
              <a:rPr lang="ko-KR" altLang="en-US" sz="1200" dirty="0" smtClean="0">
                <a:solidFill>
                  <a:prstClr val="white"/>
                </a:solidFill>
              </a:rPr>
              <a:t>에서 보여주는데 </a:t>
            </a:r>
            <a:r>
              <a:rPr lang="en-US" altLang="ko-KR" sz="1200" dirty="0" smtClean="0">
                <a:solidFill>
                  <a:prstClr val="white"/>
                </a:solidFill>
              </a:rPr>
              <a:t>Form 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white"/>
                </a:solidFill>
              </a:rPr>
              <a:t>자체에서도 </a:t>
            </a:r>
            <a:r>
              <a:rPr lang="en-US" altLang="ko-KR" sz="1200" dirty="0" smtClean="0">
                <a:solidFill>
                  <a:prstClr val="white"/>
                </a:solidFill>
              </a:rPr>
              <a:t>DATA</a:t>
            </a:r>
            <a:r>
              <a:rPr lang="ko-KR" altLang="en-US" sz="1200" dirty="0" smtClean="0">
                <a:solidFill>
                  <a:prstClr val="white"/>
                </a:solidFill>
              </a:rPr>
              <a:t>를 보여주는 </a:t>
            </a:r>
            <a:r>
              <a:rPr lang="ko-KR" altLang="en-US" sz="1200" dirty="0">
                <a:solidFill>
                  <a:prstClr val="white"/>
                </a:solidFill>
              </a:rPr>
              <a:t>창</a:t>
            </a:r>
            <a:r>
              <a:rPr lang="ko-KR" altLang="en-US" sz="1200" dirty="0" smtClean="0">
                <a:solidFill>
                  <a:prstClr val="white"/>
                </a:solidFill>
              </a:rPr>
              <a:t>이 있으면 파악하기에</a:t>
            </a:r>
            <a:endParaRPr lang="en-US" altLang="ko-KR" sz="1200" dirty="0" smtClean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white"/>
                </a:solidFill>
              </a:rPr>
              <a:t>용이해 보입니다</a:t>
            </a:r>
            <a:r>
              <a:rPr lang="en-US" altLang="ko-KR" sz="1200" dirty="0" smtClean="0">
                <a:solidFill>
                  <a:prstClr val="white"/>
                </a:solidFill>
              </a:rPr>
              <a:t>.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10" name="자유형 23">
            <a:extLst>
              <a:ext uri="{FF2B5EF4-FFF2-40B4-BE49-F238E27FC236}">
                <a16:creationId xmlns:a16="http://schemas.microsoft.com/office/drawing/2014/main" id="{895615B4-378A-42DB-A61F-61DDC9D29345}"/>
              </a:ext>
            </a:extLst>
          </p:cNvPr>
          <p:cNvSpPr>
            <a:spLocks/>
          </p:cNvSpPr>
          <p:nvPr/>
        </p:nvSpPr>
        <p:spPr bwMode="auto">
          <a:xfrm>
            <a:off x="5830561" y="4109293"/>
            <a:ext cx="284918" cy="249359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C3C78B64-A243-4158-9A2F-D59D10AE96B9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3201084" y="4103403"/>
            <a:ext cx="287896" cy="25524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7EFB05A1-98DF-47F6-A9D3-13407EBE7685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8530523" y="4041164"/>
            <a:ext cx="275431" cy="338152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E835459-1C2E-4164-BA55-E29E3DC87DE1}"/>
              </a:ext>
            </a:extLst>
          </p:cNvPr>
          <p:cNvSpPr/>
          <p:nvPr/>
        </p:nvSpPr>
        <p:spPr>
          <a:xfrm>
            <a:off x="4084806" y="6278365"/>
            <a:ext cx="178096" cy="178096"/>
          </a:xfrm>
          <a:prstGeom prst="ellipse">
            <a:avLst/>
          </a:prstGeom>
          <a:solidFill>
            <a:srgbClr val="2A2B40"/>
          </a:solidFill>
          <a:ln w="101600">
            <a:solidFill>
              <a:schemeClr val="bg1"/>
            </a:solidFill>
          </a:ln>
          <a:effectLst>
            <a:outerShdw sx="144000" sy="144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BF5106E-03F3-43BB-B28D-A17AB88480E0}"/>
              </a:ext>
            </a:extLst>
          </p:cNvPr>
          <p:cNvSpPr/>
          <p:nvPr/>
        </p:nvSpPr>
        <p:spPr>
          <a:xfrm>
            <a:off x="6674987" y="6278365"/>
            <a:ext cx="178096" cy="178096"/>
          </a:xfrm>
          <a:prstGeom prst="ellipse">
            <a:avLst/>
          </a:prstGeom>
          <a:solidFill>
            <a:srgbClr val="2A2B40"/>
          </a:solidFill>
          <a:ln w="101600">
            <a:solidFill>
              <a:schemeClr val="bg1"/>
            </a:solidFill>
          </a:ln>
          <a:effectLst>
            <a:outerShdw sx="144000" sy="144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6CA5F6B-D215-4487-8AD6-E6E9F04B2EB2}"/>
              </a:ext>
            </a:extLst>
          </p:cNvPr>
          <p:cNvSpPr/>
          <p:nvPr/>
        </p:nvSpPr>
        <p:spPr>
          <a:xfrm>
            <a:off x="5013146" y="3691224"/>
            <a:ext cx="178096" cy="178096"/>
          </a:xfrm>
          <a:prstGeom prst="ellipse">
            <a:avLst/>
          </a:prstGeom>
          <a:solidFill>
            <a:srgbClr val="F3929D"/>
          </a:solidFill>
          <a:ln w="101600">
            <a:solidFill>
              <a:schemeClr val="bg1"/>
            </a:solidFill>
          </a:ln>
          <a:effectLst>
            <a:outerShdw sx="144000" sy="144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91CE7DB-BC01-49A5-97B0-7F5AE427EDBE}"/>
              </a:ext>
            </a:extLst>
          </p:cNvPr>
          <p:cNvSpPr/>
          <p:nvPr/>
        </p:nvSpPr>
        <p:spPr>
          <a:xfrm>
            <a:off x="7614411" y="3703856"/>
            <a:ext cx="178096" cy="178096"/>
          </a:xfrm>
          <a:prstGeom prst="ellipse">
            <a:avLst/>
          </a:prstGeom>
          <a:solidFill>
            <a:srgbClr val="F3929D"/>
          </a:solidFill>
          <a:ln w="101600">
            <a:solidFill>
              <a:schemeClr val="bg1"/>
            </a:solidFill>
          </a:ln>
          <a:effectLst>
            <a:outerShdw sx="144000" sy="144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3D08762-187F-40A1-8A8B-EC571BC7044B}"/>
              </a:ext>
            </a:extLst>
          </p:cNvPr>
          <p:cNvSpPr/>
          <p:nvPr/>
        </p:nvSpPr>
        <p:spPr>
          <a:xfrm>
            <a:off x="7539056" y="4498623"/>
            <a:ext cx="2306045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white"/>
                </a:solidFill>
              </a:rPr>
              <a:t>C.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white"/>
                </a:solidFill>
              </a:rPr>
              <a:t>추가 </a:t>
            </a:r>
            <a:r>
              <a:rPr lang="en-US" altLang="ko-KR" sz="1200" dirty="0" smtClean="0">
                <a:solidFill>
                  <a:prstClr val="white"/>
                </a:solidFill>
              </a:rPr>
              <a:t>Form</a:t>
            </a:r>
            <a:r>
              <a:rPr lang="ko-KR" altLang="en-US" sz="1200" dirty="0" smtClean="0">
                <a:solidFill>
                  <a:prstClr val="white"/>
                </a:solidFill>
              </a:rPr>
              <a:t>은 날짜까지도</a:t>
            </a:r>
            <a:endParaRPr lang="en-US" altLang="ko-KR" sz="1200" dirty="0" smtClean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white"/>
                </a:solidFill>
              </a:rPr>
              <a:t>사용자가 일일이 다 입력해야되는 불편함이 있는데 </a:t>
            </a:r>
            <a:r>
              <a:rPr lang="en-US" altLang="ko-KR" sz="1200" dirty="0" smtClean="0">
                <a:solidFill>
                  <a:prstClr val="white"/>
                </a:solidFill>
              </a:rPr>
              <a:t>Form</a:t>
            </a:r>
            <a:r>
              <a:rPr lang="ko-KR" altLang="en-US" sz="1200" dirty="0" smtClean="0">
                <a:solidFill>
                  <a:prstClr val="white"/>
                </a:solidFill>
              </a:rPr>
              <a:t>에 달력을 추가하면 사용하기에</a:t>
            </a:r>
            <a:endParaRPr lang="en-US" altLang="ko-KR" sz="1200" dirty="0" smtClean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white"/>
                </a:solidFill>
              </a:rPr>
              <a:t>더 편할 것으로 보입니다</a:t>
            </a:r>
            <a:r>
              <a:rPr lang="en-US" altLang="ko-KR" sz="1200" dirty="0" smtClean="0">
                <a:solidFill>
                  <a:prstClr val="white"/>
                </a:solidFill>
              </a:rPr>
              <a:t>.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915" y="1079864"/>
            <a:ext cx="3957278" cy="2303096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FCD0DAA3-734E-4076-8D1A-8181E46E502A}"/>
              </a:ext>
            </a:extLst>
          </p:cNvPr>
          <p:cNvSpPr/>
          <p:nvPr/>
        </p:nvSpPr>
        <p:spPr>
          <a:xfrm>
            <a:off x="1" y="638628"/>
            <a:ext cx="180267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white"/>
                </a:solidFill>
              </a:rPr>
              <a:t>프로그램 고찰</a:t>
            </a:r>
            <a:endParaRPr lang="en-US" altLang="ko-KR" b="1" i="1" u="sng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8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D41BC9-AB44-4F79-BDB3-73AEAC2802FC}"/>
              </a:ext>
            </a:extLst>
          </p:cNvPr>
          <p:cNvSpPr/>
          <p:nvPr/>
        </p:nvSpPr>
        <p:spPr>
          <a:xfrm>
            <a:off x="0" y="-29461"/>
            <a:ext cx="12191999" cy="668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ko-KR" altLang="en-US" sz="2400" b="1" i="1" kern="0" dirty="0">
                <a:solidFill>
                  <a:srgbClr val="E7E6E6">
                    <a:lumMod val="25000"/>
                  </a:srgbClr>
                </a:solidFill>
              </a:rPr>
              <a:t>자동차 판매 관리 프로그램</a:t>
            </a:r>
            <a:r>
              <a:rPr lang="en-US" altLang="ko-KR" sz="2400" b="1" i="1" kern="0" dirty="0">
                <a:solidFill>
                  <a:srgbClr val="E7E6E6">
                    <a:lumMod val="25000"/>
                  </a:srgbClr>
                </a:solidFill>
              </a:rPr>
              <a:t> 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이달의 </a:t>
            </a:r>
            <a:r>
              <a:rPr lang="ko-KR" altLang="en-US" sz="1000" kern="0" dirty="0" err="1">
                <a:solidFill>
                  <a:prstClr val="white">
                    <a:lumMod val="75000"/>
                  </a:prstClr>
                </a:solidFill>
              </a:rPr>
              <a:t>판매왕은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 나야 나</a:t>
            </a:r>
            <a:endParaRPr lang="ko-KR" altLang="en-US" sz="6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8F9401F-B6FA-43C7-BB65-8FDBC226DDF8}"/>
              </a:ext>
            </a:extLst>
          </p:cNvPr>
          <p:cNvSpPr/>
          <p:nvPr/>
        </p:nvSpPr>
        <p:spPr>
          <a:xfrm>
            <a:off x="5691319" y="788714"/>
            <a:ext cx="430306" cy="36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ACE67FE-8406-420C-A263-4EF7058C5D85}"/>
              </a:ext>
            </a:extLst>
          </p:cNvPr>
          <p:cNvSpPr/>
          <p:nvPr/>
        </p:nvSpPr>
        <p:spPr>
          <a:xfrm>
            <a:off x="2303184" y="3312505"/>
            <a:ext cx="720657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600" i="1" u="sng" dirty="0" smtClean="0">
                <a:solidFill>
                  <a:prstClr val="white"/>
                </a:solidFill>
              </a:rPr>
              <a:t>감사합니다</a:t>
            </a:r>
            <a:r>
              <a:rPr lang="en-US" altLang="ko-KR" sz="6600" i="1" u="sng" dirty="0" smtClean="0">
                <a:solidFill>
                  <a:prstClr val="white"/>
                </a:solidFill>
              </a:rPr>
              <a:t>.</a:t>
            </a:r>
            <a:endParaRPr lang="ko-KR" altLang="en-US" sz="5400" i="1" u="sng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77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D41BC9-AB44-4F79-BDB3-73AEAC2802FC}"/>
              </a:ext>
            </a:extLst>
          </p:cNvPr>
          <p:cNvSpPr/>
          <p:nvPr/>
        </p:nvSpPr>
        <p:spPr>
          <a:xfrm>
            <a:off x="0" y="-29461"/>
            <a:ext cx="12191999" cy="6680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ko-KR" altLang="en-US" sz="2400" b="1" i="1" kern="0" dirty="0" smtClean="0">
                <a:solidFill>
                  <a:srgbClr val="E7E6E6">
                    <a:lumMod val="25000"/>
                  </a:srgbClr>
                </a:solidFill>
              </a:rPr>
              <a:t>자동차 판매 관리 프로그램</a:t>
            </a:r>
            <a:r>
              <a:rPr lang="en-US" altLang="ko-KR" sz="2400" b="1" i="1" kern="0" dirty="0">
                <a:solidFill>
                  <a:srgbClr val="E7E6E6">
                    <a:lumMod val="25000"/>
                  </a:srgbClr>
                </a:solidFill>
              </a:rPr>
              <a:t> </a:t>
            </a:r>
            <a:r>
              <a:rPr lang="ko-KR" altLang="en-US" sz="1000" kern="0" dirty="0" smtClean="0">
                <a:solidFill>
                  <a:prstClr val="white">
                    <a:lumMod val="75000"/>
                  </a:prstClr>
                </a:solidFill>
              </a:rPr>
              <a:t>이달의 </a:t>
            </a:r>
            <a:r>
              <a:rPr lang="ko-KR" altLang="en-US" sz="1000" kern="0" dirty="0" err="1" smtClean="0">
                <a:solidFill>
                  <a:prstClr val="white">
                    <a:lumMod val="75000"/>
                  </a:prstClr>
                </a:solidFill>
              </a:rPr>
              <a:t>판매왕은</a:t>
            </a:r>
            <a:r>
              <a:rPr lang="ko-KR" altLang="en-US" sz="1000" kern="0" dirty="0" smtClean="0">
                <a:solidFill>
                  <a:prstClr val="white">
                    <a:lumMod val="75000"/>
                  </a:prstClr>
                </a:solidFill>
              </a:rPr>
              <a:t> 나야 나</a:t>
            </a:r>
            <a:endParaRPr lang="ko-KR" altLang="en-US" sz="6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9ECC7E7-7BC5-4F1C-B1A7-15EADC9667C2}"/>
              </a:ext>
            </a:extLst>
          </p:cNvPr>
          <p:cNvSpPr/>
          <p:nvPr/>
        </p:nvSpPr>
        <p:spPr>
          <a:xfrm>
            <a:off x="1351560" y="2098417"/>
            <a:ext cx="1846730" cy="1846730"/>
          </a:xfrm>
          <a:prstGeom prst="ellipse">
            <a:avLst/>
          </a:prstGeom>
          <a:noFill/>
          <a:ln w="381000">
            <a:gradFill flip="none" rotWithShape="1">
              <a:gsLst>
                <a:gs pos="35000">
                  <a:schemeClr val="bg1">
                    <a:alpha val="0"/>
                  </a:schemeClr>
                </a:gs>
                <a:gs pos="80000">
                  <a:schemeClr val="bg1">
                    <a:alpha val="5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800" dirty="0">
                <a:solidFill>
                  <a:srgbClr val="F3929D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srgbClr val="F3929D"/>
              </a:solidFill>
              <a:cs typeface="Aharoni" panose="02010803020104030203" pitchFamily="2" charset="-79"/>
            </a:endParaRPr>
          </a:p>
          <a:p>
            <a:pPr algn="ctr">
              <a:defRPr/>
            </a:pPr>
            <a:r>
              <a:rPr lang="en-US" altLang="ko-KR" sz="3600" b="1" dirty="0">
                <a:solidFill>
                  <a:prstClr val="white"/>
                </a:solidFill>
                <a:cs typeface="Aharoni" panose="02010803020104030203" pitchFamily="2" charset="-79"/>
              </a:rPr>
              <a:t>2</a:t>
            </a:r>
            <a:r>
              <a:rPr lang="en-US" altLang="ko-KR" sz="3600" b="1" dirty="0" smtClean="0">
                <a:solidFill>
                  <a:prstClr val="white"/>
                </a:solidFill>
                <a:cs typeface="Aharoni" panose="02010803020104030203" pitchFamily="2" charset="-79"/>
              </a:rPr>
              <a:t>5</a:t>
            </a:r>
            <a:r>
              <a:rPr lang="en-US" altLang="ko-KR" sz="1600" b="1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6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14" name="원호 13">
            <a:extLst>
              <a:ext uri="{FF2B5EF4-FFF2-40B4-BE49-F238E27FC236}">
                <a16:creationId xmlns:a16="http://schemas.microsoft.com/office/drawing/2014/main" id="{B923FCEB-333F-4047-9E2A-9D85D86C2122}"/>
              </a:ext>
            </a:extLst>
          </p:cNvPr>
          <p:cNvSpPr/>
          <p:nvPr/>
        </p:nvSpPr>
        <p:spPr>
          <a:xfrm>
            <a:off x="1351560" y="2098417"/>
            <a:ext cx="1846730" cy="1846730"/>
          </a:xfrm>
          <a:prstGeom prst="arc">
            <a:avLst>
              <a:gd name="adj1" fmla="val 16200000"/>
              <a:gd name="adj2" fmla="val 52851"/>
            </a:avLst>
          </a:prstGeom>
          <a:noFill/>
          <a:ln w="38100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CD0DAA3-734E-4076-8D1A-8181E46E502A}"/>
              </a:ext>
            </a:extLst>
          </p:cNvPr>
          <p:cNvSpPr/>
          <p:nvPr/>
        </p:nvSpPr>
        <p:spPr>
          <a:xfrm>
            <a:off x="1153635" y="4424358"/>
            <a:ext cx="2242580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white"/>
                </a:solidFill>
              </a:rPr>
              <a:t>A</a:t>
            </a:r>
            <a:endParaRPr lang="en-US" altLang="ko-KR" sz="14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white"/>
                </a:solidFill>
              </a:rPr>
              <a:t>프로그램의 기본 구조</a:t>
            </a:r>
            <a:r>
              <a:rPr lang="ko-KR" altLang="en-US" sz="900" dirty="0" smtClean="0">
                <a:solidFill>
                  <a:prstClr val="white"/>
                </a:solidFill>
              </a:rPr>
              <a:t> 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AECC437-63D7-47BC-93A9-009EE355E365}"/>
              </a:ext>
            </a:extLst>
          </p:cNvPr>
          <p:cNvSpPr/>
          <p:nvPr/>
        </p:nvSpPr>
        <p:spPr>
          <a:xfrm>
            <a:off x="3985580" y="2098417"/>
            <a:ext cx="1846730" cy="1846730"/>
          </a:xfrm>
          <a:prstGeom prst="ellipse">
            <a:avLst/>
          </a:prstGeom>
          <a:noFill/>
          <a:ln w="381000">
            <a:gradFill flip="none" rotWithShape="1">
              <a:gsLst>
                <a:gs pos="35000">
                  <a:schemeClr val="bg1">
                    <a:alpha val="0"/>
                  </a:schemeClr>
                </a:gs>
                <a:gs pos="80000">
                  <a:schemeClr val="bg1">
                    <a:alpha val="5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800" dirty="0">
                <a:solidFill>
                  <a:srgbClr val="F3929D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srgbClr val="F3929D"/>
              </a:solidFill>
              <a:cs typeface="Aharoni" panose="02010803020104030203" pitchFamily="2" charset="-79"/>
            </a:endParaRPr>
          </a:p>
          <a:p>
            <a:pPr algn="ctr">
              <a:defRPr/>
            </a:pPr>
            <a:r>
              <a:rPr lang="en-US" altLang="ko-KR" sz="3600" b="1" dirty="0" smtClean="0">
                <a:solidFill>
                  <a:prstClr val="white"/>
                </a:solidFill>
                <a:cs typeface="Aharoni" panose="02010803020104030203" pitchFamily="2" charset="-79"/>
              </a:rPr>
              <a:t>50</a:t>
            </a:r>
            <a:r>
              <a:rPr lang="en-US" altLang="ko-KR" sz="1600" b="1" dirty="0" smtClean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6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18" name="원호 17">
            <a:extLst>
              <a:ext uri="{FF2B5EF4-FFF2-40B4-BE49-F238E27FC236}">
                <a16:creationId xmlns:a16="http://schemas.microsoft.com/office/drawing/2014/main" id="{812664A1-F554-47EA-B58E-B7E943B4B8B1}"/>
              </a:ext>
            </a:extLst>
          </p:cNvPr>
          <p:cNvSpPr/>
          <p:nvPr/>
        </p:nvSpPr>
        <p:spPr>
          <a:xfrm>
            <a:off x="3985580" y="2098417"/>
            <a:ext cx="1846730" cy="1846730"/>
          </a:xfrm>
          <a:prstGeom prst="arc">
            <a:avLst>
              <a:gd name="adj1" fmla="val 16200000"/>
              <a:gd name="adj2" fmla="val 5059382"/>
            </a:avLst>
          </a:prstGeom>
          <a:noFill/>
          <a:ln w="38100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4CECE7-238A-444D-B7FE-9780DD9AACC8}"/>
              </a:ext>
            </a:extLst>
          </p:cNvPr>
          <p:cNvSpPr/>
          <p:nvPr/>
        </p:nvSpPr>
        <p:spPr>
          <a:xfrm>
            <a:off x="3787655" y="4424358"/>
            <a:ext cx="2242580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white"/>
                </a:solidFill>
              </a:rPr>
              <a:t>B</a:t>
            </a:r>
            <a:endParaRPr lang="en-US" altLang="ko-KR" sz="14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white"/>
                </a:solidFill>
              </a:rPr>
              <a:t>알고리즘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CC1CA2B-CC09-4698-A59E-C1DBD65393DD}"/>
              </a:ext>
            </a:extLst>
          </p:cNvPr>
          <p:cNvSpPr/>
          <p:nvPr/>
        </p:nvSpPr>
        <p:spPr>
          <a:xfrm>
            <a:off x="6619600" y="2098417"/>
            <a:ext cx="1846730" cy="1846730"/>
          </a:xfrm>
          <a:prstGeom prst="ellipse">
            <a:avLst/>
          </a:prstGeom>
          <a:noFill/>
          <a:ln w="381000">
            <a:gradFill flip="none" rotWithShape="1">
              <a:gsLst>
                <a:gs pos="35000">
                  <a:schemeClr val="bg1">
                    <a:alpha val="0"/>
                  </a:schemeClr>
                </a:gs>
                <a:gs pos="80000">
                  <a:schemeClr val="bg1">
                    <a:alpha val="5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800" dirty="0">
                <a:solidFill>
                  <a:srgbClr val="F3929D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srgbClr val="F3929D"/>
              </a:solidFill>
              <a:cs typeface="Aharoni" panose="02010803020104030203" pitchFamily="2" charset="-79"/>
            </a:endParaRPr>
          </a:p>
          <a:p>
            <a:pPr algn="ctr">
              <a:defRPr/>
            </a:pPr>
            <a:r>
              <a:rPr lang="en-US" altLang="ko-KR" sz="3600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600" b="1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6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1" name="원호 20">
            <a:extLst>
              <a:ext uri="{FF2B5EF4-FFF2-40B4-BE49-F238E27FC236}">
                <a16:creationId xmlns:a16="http://schemas.microsoft.com/office/drawing/2014/main" id="{DB4CF0DC-4FF3-4CB5-9303-D9AA72D34F19}"/>
              </a:ext>
            </a:extLst>
          </p:cNvPr>
          <p:cNvSpPr/>
          <p:nvPr/>
        </p:nvSpPr>
        <p:spPr>
          <a:xfrm>
            <a:off x="6619600" y="2098417"/>
            <a:ext cx="1846730" cy="1846730"/>
          </a:xfrm>
          <a:prstGeom prst="arc">
            <a:avLst>
              <a:gd name="adj1" fmla="val 16200000"/>
              <a:gd name="adj2" fmla="val 10607292"/>
            </a:avLst>
          </a:prstGeom>
          <a:noFill/>
          <a:ln w="38100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CE0F084-26EA-4E47-A4DD-CA689267821A}"/>
              </a:ext>
            </a:extLst>
          </p:cNvPr>
          <p:cNvSpPr/>
          <p:nvPr/>
        </p:nvSpPr>
        <p:spPr>
          <a:xfrm>
            <a:off x="6421675" y="4424358"/>
            <a:ext cx="2242580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white"/>
                </a:solidFill>
              </a:rPr>
              <a:t>C</a:t>
            </a:r>
            <a:endParaRPr lang="en-US" altLang="ko-KR" sz="14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 err="1" smtClean="0">
                <a:solidFill>
                  <a:prstClr val="white"/>
                </a:solidFill>
              </a:rPr>
              <a:t>Winform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8F9401F-B6FA-43C7-BB65-8FDBC226DDF8}"/>
              </a:ext>
            </a:extLst>
          </p:cNvPr>
          <p:cNvSpPr/>
          <p:nvPr/>
        </p:nvSpPr>
        <p:spPr>
          <a:xfrm>
            <a:off x="5691319" y="788714"/>
            <a:ext cx="430306" cy="36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CC1CA2B-CC09-4698-A59E-C1DBD65393DD}"/>
              </a:ext>
            </a:extLst>
          </p:cNvPr>
          <p:cNvSpPr/>
          <p:nvPr/>
        </p:nvSpPr>
        <p:spPr>
          <a:xfrm>
            <a:off x="9253620" y="2098417"/>
            <a:ext cx="1846730" cy="1846730"/>
          </a:xfrm>
          <a:prstGeom prst="ellipse">
            <a:avLst/>
          </a:prstGeom>
          <a:noFill/>
          <a:ln w="381000">
            <a:gradFill flip="none" rotWithShape="1">
              <a:gsLst>
                <a:gs pos="35000">
                  <a:schemeClr val="bg1">
                    <a:alpha val="0"/>
                  </a:schemeClr>
                </a:gs>
                <a:gs pos="80000">
                  <a:schemeClr val="bg1">
                    <a:alpha val="5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800" dirty="0">
                <a:solidFill>
                  <a:srgbClr val="F3929D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srgbClr val="F3929D"/>
              </a:solidFill>
              <a:cs typeface="Aharoni" panose="02010803020104030203" pitchFamily="2" charset="-79"/>
            </a:endParaRPr>
          </a:p>
          <a:p>
            <a:pPr algn="ctr">
              <a:defRPr/>
            </a:pPr>
            <a:r>
              <a:rPr lang="en-US" altLang="ko-KR" sz="3600" b="1" dirty="0" smtClean="0">
                <a:solidFill>
                  <a:prstClr val="white"/>
                </a:solidFill>
                <a:cs typeface="Aharoni" panose="02010803020104030203" pitchFamily="2" charset="-79"/>
              </a:rPr>
              <a:t>100</a:t>
            </a:r>
            <a:r>
              <a:rPr lang="en-US" altLang="ko-KR" sz="1600" b="1" dirty="0" smtClean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6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5" name="원호 24">
            <a:extLst>
              <a:ext uri="{FF2B5EF4-FFF2-40B4-BE49-F238E27FC236}">
                <a16:creationId xmlns:a16="http://schemas.microsoft.com/office/drawing/2014/main" id="{DB4CF0DC-4FF3-4CB5-9303-D9AA72D34F19}"/>
              </a:ext>
            </a:extLst>
          </p:cNvPr>
          <p:cNvSpPr/>
          <p:nvPr/>
        </p:nvSpPr>
        <p:spPr>
          <a:xfrm>
            <a:off x="9253620" y="2098417"/>
            <a:ext cx="1846730" cy="1846730"/>
          </a:xfrm>
          <a:prstGeom prst="arc">
            <a:avLst>
              <a:gd name="adj1" fmla="val 16200000"/>
              <a:gd name="adj2" fmla="val 16170350"/>
            </a:avLst>
          </a:prstGeom>
          <a:noFill/>
          <a:ln w="38100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CE0F084-26EA-4E47-A4DD-CA689267821A}"/>
              </a:ext>
            </a:extLst>
          </p:cNvPr>
          <p:cNvSpPr/>
          <p:nvPr/>
        </p:nvSpPr>
        <p:spPr>
          <a:xfrm>
            <a:off x="9055695" y="4424358"/>
            <a:ext cx="2242580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white"/>
                </a:solidFill>
              </a:rPr>
              <a:t>D</a:t>
            </a:r>
            <a:endParaRPr lang="en-US" altLang="ko-KR" sz="14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white"/>
                </a:solidFill>
              </a:rPr>
              <a:t>프로그램 실행 흐름도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72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D41BC9-AB44-4F79-BDB3-73AEAC2802FC}"/>
              </a:ext>
            </a:extLst>
          </p:cNvPr>
          <p:cNvSpPr/>
          <p:nvPr/>
        </p:nvSpPr>
        <p:spPr>
          <a:xfrm>
            <a:off x="0" y="-29461"/>
            <a:ext cx="12191999" cy="668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ko-KR" altLang="en-US" sz="2400" b="1" i="1" kern="0" dirty="0">
                <a:solidFill>
                  <a:srgbClr val="E7E6E6">
                    <a:lumMod val="25000"/>
                  </a:srgbClr>
                </a:solidFill>
              </a:rPr>
              <a:t>자동차 판매 관리 프로그램</a:t>
            </a:r>
            <a:r>
              <a:rPr lang="en-US" altLang="ko-KR" sz="2400" b="1" i="1" kern="0" dirty="0">
                <a:solidFill>
                  <a:srgbClr val="E7E6E6">
                    <a:lumMod val="25000"/>
                  </a:srgbClr>
                </a:solidFill>
              </a:rPr>
              <a:t> 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이달의 </a:t>
            </a:r>
            <a:r>
              <a:rPr lang="ko-KR" altLang="en-US" sz="1000" kern="0" dirty="0" err="1">
                <a:solidFill>
                  <a:prstClr val="white">
                    <a:lumMod val="75000"/>
                  </a:prstClr>
                </a:solidFill>
              </a:rPr>
              <a:t>판매왕은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 나야 나</a:t>
            </a:r>
            <a:endParaRPr lang="ko-KR" altLang="en-US" sz="6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8F9401F-B6FA-43C7-BB65-8FDBC226DDF8}"/>
              </a:ext>
            </a:extLst>
          </p:cNvPr>
          <p:cNvSpPr/>
          <p:nvPr/>
        </p:nvSpPr>
        <p:spPr>
          <a:xfrm>
            <a:off x="5691319" y="788714"/>
            <a:ext cx="430306" cy="36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2C7A8F2-984F-41B8-9C48-1ECC432409C6}"/>
              </a:ext>
            </a:extLst>
          </p:cNvPr>
          <p:cNvSpPr/>
          <p:nvPr/>
        </p:nvSpPr>
        <p:spPr>
          <a:xfrm>
            <a:off x="3790517" y="2250755"/>
            <a:ext cx="1846730" cy="1846730"/>
          </a:xfrm>
          <a:prstGeom prst="ellipse">
            <a:avLst/>
          </a:prstGeom>
          <a:noFill/>
          <a:ln w="381000">
            <a:gradFill flip="none" rotWithShape="1">
              <a:gsLst>
                <a:gs pos="35000">
                  <a:schemeClr val="bg1">
                    <a:alpha val="0"/>
                  </a:schemeClr>
                </a:gs>
                <a:gs pos="80000">
                  <a:schemeClr val="bg1">
                    <a:alpha val="5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endParaRPr lang="en-US" altLang="ko-KR" sz="6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BAC9D90-E7B1-4D77-93D9-F5958E41109E}"/>
              </a:ext>
            </a:extLst>
          </p:cNvPr>
          <p:cNvSpPr/>
          <p:nvPr/>
        </p:nvSpPr>
        <p:spPr>
          <a:xfrm>
            <a:off x="9518654" y="2204100"/>
            <a:ext cx="1846730" cy="1846730"/>
          </a:xfrm>
          <a:prstGeom prst="ellipse">
            <a:avLst/>
          </a:prstGeom>
          <a:noFill/>
          <a:ln w="381000">
            <a:gradFill flip="none" rotWithShape="1">
              <a:gsLst>
                <a:gs pos="35000">
                  <a:schemeClr val="bg1">
                    <a:alpha val="0"/>
                  </a:schemeClr>
                </a:gs>
                <a:gs pos="80000">
                  <a:schemeClr val="bg1">
                    <a:alpha val="5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endParaRPr lang="en-US" altLang="ko-KR" sz="6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34BD671-A11D-4620-89F9-9B9BBF31BA8A}"/>
              </a:ext>
            </a:extLst>
          </p:cNvPr>
          <p:cNvSpPr/>
          <p:nvPr/>
        </p:nvSpPr>
        <p:spPr>
          <a:xfrm>
            <a:off x="1118631" y="4990842"/>
            <a:ext cx="1759474" cy="354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white"/>
                </a:solidFill>
              </a:rPr>
              <a:t>C#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2B062A0-4C1A-48A2-BC6E-64F1E5F7ECCD}"/>
              </a:ext>
            </a:extLst>
          </p:cNvPr>
          <p:cNvSpPr/>
          <p:nvPr/>
        </p:nvSpPr>
        <p:spPr>
          <a:xfrm>
            <a:off x="1080100" y="2257350"/>
            <a:ext cx="1846730" cy="1846730"/>
          </a:xfrm>
          <a:prstGeom prst="ellipse">
            <a:avLst/>
          </a:prstGeom>
          <a:noFill/>
          <a:ln w="381000">
            <a:gradFill flip="none" rotWithShape="1">
              <a:gsLst>
                <a:gs pos="35000">
                  <a:schemeClr val="bg1">
                    <a:alpha val="0"/>
                  </a:schemeClr>
                </a:gs>
                <a:gs pos="80000">
                  <a:schemeClr val="bg1">
                    <a:alpha val="5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endParaRPr lang="en-US" altLang="ko-KR" sz="6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16" name="사각형: 둥근 모서리 55">
            <a:extLst>
              <a:ext uri="{FF2B5EF4-FFF2-40B4-BE49-F238E27FC236}">
                <a16:creationId xmlns:a16="http://schemas.microsoft.com/office/drawing/2014/main" id="{EF68F19E-DA3D-4C27-9281-9AEA5F626D72}"/>
              </a:ext>
            </a:extLst>
          </p:cNvPr>
          <p:cNvSpPr/>
          <p:nvPr/>
        </p:nvSpPr>
        <p:spPr>
          <a:xfrm>
            <a:off x="1257135" y="4657553"/>
            <a:ext cx="1482466" cy="333289"/>
          </a:xfrm>
          <a:prstGeom prst="roundRect">
            <a:avLst>
              <a:gd name="adj" fmla="val 50000"/>
            </a:avLst>
          </a:prstGeom>
          <a:noFill/>
          <a:ln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ko-KR" altLang="en-US" sz="1400" b="1" dirty="0" smtClean="0">
                <a:solidFill>
                  <a:srgbClr val="F3929D"/>
                </a:solidFill>
              </a:rPr>
              <a:t>개발 언어</a:t>
            </a:r>
            <a:endParaRPr lang="en-US" altLang="ko-KR" sz="1050" dirty="0">
              <a:solidFill>
                <a:srgbClr val="F3929D"/>
              </a:solidFill>
            </a:endParaRPr>
          </a:p>
        </p:txBody>
      </p:sp>
      <p:sp>
        <p:nvSpPr>
          <p:cNvPr id="17" name="사각형: 둥근 모서리 56">
            <a:extLst>
              <a:ext uri="{FF2B5EF4-FFF2-40B4-BE49-F238E27FC236}">
                <a16:creationId xmlns:a16="http://schemas.microsoft.com/office/drawing/2014/main" id="{F1474A9A-1597-4CDB-AF1C-2707F34D7530}"/>
              </a:ext>
            </a:extLst>
          </p:cNvPr>
          <p:cNvSpPr/>
          <p:nvPr/>
        </p:nvSpPr>
        <p:spPr>
          <a:xfrm>
            <a:off x="3993557" y="4650958"/>
            <a:ext cx="1482466" cy="333289"/>
          </a:xfrm>
          <a:prstGeom prst="roundRect">
            <a:avLst>
              <a:gd name="adj" fmla="val 50000"/>
            </a:avLst>
          </a:prstGeom>
          <a:noFill/>
          <a:ln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400" b="1" dirty="0" smtClean="0">
                <a:solidFill>
                  <a:srgbClr val="F3929D"/>
                </a:solidFill>
              </a:rPr>
              <a:t>IDE </a:t>
            </a:r>
            <a:r>
              <a:rPr lang="ko-KR" altLang="en-US" sz="1400" b="1" dirty="0" smtClean="0">
                <a:solidFill>
                  <a:srgbClr val="F3929D"/>
                </a:solidFill>
              </a:rPr>
              <a:t>툴</a:t>
            </a:r>
            <a:endParaRPr lang="en-US" altLang="ko-KR" sz="1050" dirty="0">
              <a:solidFill>
                <a:srgbClr val="F3929D"/>
              </a:solidFill>
            </a:endParaRPr>
          </a:p>
        </p:txBody>
      </p:sp>
      <p:sp>
        <p:nvSpPr>
          <p:cNvPr id="18" name="사각형: 둥근 모서리 57">
            <a:extLst>
              <a:ext uri="{FF2B5EF4-FFF2-40B4-BE49-F238E27FC236}">
                <a16:creationId xmlns:a16="http://schemas.microsoft.com/office/drawing/2014/main" id="{853B3A3B-7CD7-4AA9-8074-4F74622AC4EB}"/>
              </a:ext>
            </a:extLst>
          </p:cNvPr>
          <p:cNvSpPr/>
          <p:nvPr/>
        </p:nvSpPr>
        <p:spPr>
          <a:xfrm>
            <a:off x="9700786" y="4604303"/>
            <a:ext cx="1482466" cy="333289"/>
          </a:xfrm>
          <a:prstGeom prst="roundRect">
            <a:avLst>
              <a:gd name="adj" fmla="val 50000"/>
            </a:avLst>
          </a:prstGeom>
          <a:noFill/>
          <a:ln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ko-KR" altLang="en-US" sz="1400" b="1" dirty="0" smtClean="0">
                <a:solidFill>
                  <a:srgbClr val="F3929D"/>
                </a:solidFill>
              </a:rPr>
              <a:t>참고 자료</a:t>
            </a:r>
            <a:endParaRPr lang="en-US" altLang="ko-KR" sz="1050" dirty="0">
              <a:solidFill>
                <a:srgbClr val="F3929D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BC12DF1-9BC8-4B21-8A7D-5904A61E4C9D}"/>
              </a:ext>
            </a:extLst>
          </p:cNvPr>
          <p:cNvSpPr/>
          <p:nvPr/>
        </p:nvSpPr>
        <p:spPr>
          <a:xfrm>
            <a:off x="1909320" y="1979578"/>
            <a:ext cx="178096" cy="178096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bg1"/>
            </a:solidFill>
          </a:ln>
          <a:effectLst>
            <a:outerShdw sx="144000" sy="144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2A2B40"/>
                </a:solidFill>
              </a:rPr>
              <a:t>1</a:t>
            </a:r>
            <a:endParaRPr lang="ko-KR" altLang="en-US" sz="1200" b="1" dirty="0">
              <a:solidFill>
                <a:srgbClr val="2A2B40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332E4D6-9AB9-4A2E-941D-C097FCF297B7}"/>
              </a:ext>
            </a:extLst>
          </p:cNvPr>
          <p:cNvSpPr/>
          <p:nvPr/>
        </p:nvSpPr>
        <p:spPr>
          <a:xfrm>
            <a:off x="4645742" y="1976686"/>
            <a:ext cx="178096" cy="178096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bg1"/>
            </a:solidFill>
          </a:ln>
          <a:effectLst>
            <a:outerShdw sx="144000" sy="144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2A2B40"/>
                </a:solidFill>
              </a:rPr>
              <a:t>2</a:t>
            </a:r>
            <a:endParaRPr lang="ko-KR" altLang="en-US" sz="1200" b="1" dirty="0">
              <a:solidFill>
                <a:srgbClr val="2A2B40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52C2A6E-E460-48A9-9202-8045EFA411BA}"/>
              </a:ext>
            </a:extLst>
          </p:cNvPr>
          <p:cNvSpPr/>
          <p:nvPr/>
        </p:nvSpPr>
        <p:spPr>
          <a:xfrm>
            <a:off x="10352971" y="1932923"/>
            <a:ext cx="178096" cy="178096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bg1"/>
            </a:solidFill>
          </a:ln>
          <a:effectLst>
            <a:outerShdw sx="144000" sy="144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2A2B40"/>
                </a:solidFill>
              </a:rPr>
              <a:t>4</a:t>
            </a:r>
            <a:endParaRPr lang="ko-KR" altLang="en-US" sz="1200" b="1" dirty="0">
              <a:solidFill>
                <a:srgbClr val="2A2B40"/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3977682" y="2438533"/>
            <a:ext cx="1472400" cy="1472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9710852" y="2380878"/>
            <a:ext cx="1472400" cy="1472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CD0DAA3-734E-4076-8D1A-8181E46E502A}"/>
              </a:ext>
            </a:extLst>
          </p:cNvPr>
          <p:cNvSpPr/>
          <p:nvPr/>
        </p:nvSpPr>
        <p:spPr>
          <a:xfrm>
            <a:off x="0" y="638628"/>
            <a:ext cx="225111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white"/>
                </a:solidFill>
              </a:rPr>
              <a:t>프로그램 개발 환경</a:t>
            </a:r>
            <a:endParaRPr lang="en-US" altLang="ko-KR" b="1" i="1" u="sng" dirty="0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34BD671-A11D-4620-89F9-9B9BBF31BA8A}"/>
              </a:ext>
            </a:extLst>
          </p:cNvPr>
          <p:cNvSpPr/>
          <p:nvPr/>
        </p:nvSpPr>
        <p:spPr>
          <a:xfrm>
            <a:off x="3834145" y="4983965"/>
            <a:ext cx="1759474" cy="354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white"/>
                </a:solidFill>
              </a:rPr>
              <a:t>Visual Studio 2019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34BD671-A11D-4620-89F9-9B9BBF31BA8A}"/>
              </a:ext>
            </a:extLst>
          </p:cNvPr>
          <p:cNvSpPr/>
          <p:nvPr/>
        </p:nvSpPr>
        <p:spPr>
          <a:xfrm>
            <a:off x="9266510" y="4944187"/>
            <a:ext cx="2358308" cy="354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 err="1" smtClean="0">
                <a:solidFill>
                  <a:prstClr val="white"/>
                </a:solidFill>
              </a:rPr>
              <a:t>윤인성</a:t>
            </a:r>
            <a:r>
              <a:rPr lang="ko-KR" altLang="en-US" sz="1400" dirty="0" err="1">
                <a:solidFill>
                  <a:prstClr val="white"/>
                </a:solidFill>
              </a:rPr>
              <a:t>의</a:t>
            </a:r>
            <a:r>
              <a:rPr lang="en-US" altLang="ko-KR" sz="1400" dirty="0" smtClean="0">
                <a:solidFill>
                  <a:prstClr val="white"/>
                </a:solidFill>
              </a:rPr>
              <a:t> C# </a:t>
            </a:r>
            <a:r>
              <a:rPr lang="ko-KR" altLang="en-US" sz="1400" dirty="0" smtClean="0">
                <a:solidFill>
                  <a:prstClr val="white"/>
                </a:solidFill>
              </a:rPr>
              <a:t>프로그래밍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1262168" y="2444159"/>
            <a:ext cx="1472400" cy="1472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710" y="2631752"/>
            <a:ext cx="965316" cy="106396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234" y="2413366"/>
            <a:ext cx="1888085" cy="14796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263" y="2656440"/>
            <a:ext cx="741777" cy="926636"/>
          </a:xfrm>
          <a:prstGeom prst="rect">
            <a:avLst/>
          </a:prstGeom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id="{02C7A8F2-984F-41B8-9C48-1ECC432409C6}"/>
              </a:ext>
            </a:extLst>
          </p:cNvPr>
          <p:cNvSpPr/>
          <p:nvPr/>
        </p:nvSpPr>
        <p:spPr>
          <a:xfrm>
            <a:off x="6566036" y="2250755"/>
            <a:ext cx="1846730" cy="1846730"/>
          </a:xfrm>
          <a:prstGeom prst="ellipse">
            <a:avLst/>
          </a:prstGeom>
          <a:noFill/>
          <a:ln w="381000">
            <a:gradFill flip="none" rotWithShape="1">
              <a:gsLst>
                <a:gs pos="35000">
                  <a:schemeClr val="bg1">
                    <a:alpha val="0"/>
                  </a:schemeClr>
                </a:gs>
                <a:gs pos="80000">
                  <a:schemeClr val="bg1">
                    <a:alpha val="5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endParaRPr lang="en-US" altLang="ko-KR" sz="6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1" name="사각형: 둥근 모서리 56">
            <a:extLst>
              <a:ext uri="{FF2B5EF4-FFF2-40B4-BE49-F238E27FC236}">
                <a16:creationId xmlns:a16="http://schemas.microsoft.com/office/drawing/2014/main" id="{F1474A9A-1597-4CDB-AF1C-2707F34D7530}"/>
              </a:ext>
            </a:extLst>
          </p:cNvPr>
          <p:cNvSpPr/>
          <p:nvPr/>
        </p:nvSpPr>
        <p:spPr>
          <a:xfrm>
            <a:off x="6769076" y="4650958"/>
            <a:ext cx="1482466" cy="333289"/>
          </a:xfrm>
          <a:prstGeom prst="roundRect">
            <a:avLst>
              <a:gd name="adj" fmla="val 50000"/>
            </a:avLst>
          </a:prstGeom>
          <a:noFill/>
          <a:ln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400" b="1" dirty="0" smtClean="0">
                <a:solidFill>
                  <a:srgbClr val="F3929D"/>
                </a:solidFill>
              </a:rPr>
              <a:t>DBMS</a:t>
            </a:r>
            <a:endParaRPr lang="en-US" altLang="ko-KR" sz="1050" dirty="0">
              <a:solidFill>
                <a:srgbClr val="F3929D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0332E4D6-9AB9-4A2E-941D-C097FCF297B7}"/>
              </a:ext>
            </a:extLst>
          </p:cNvPr>
          <p:cNvSpPr/>
          <p:nvPr/>
        </p:nvSpPr>
        <p:spPr>
          <a:xfrm>
            <a:off x="7421261" y="1976686"/>
            <a:ext cx="178096" cy="178096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bg1"/>
            </a:solidFill>
          </a:ln>
          <a:effectLst>
            <a:outerShdw sx="144000" sy="144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2A2B40"/>
                </a:solidFill>
              </a:rPr>
              <a:t>3</a:t>
            </a:r>
            <a:endParaRPr lang="ko-KR" altLang="en-US" sz="1200" b="1" dirty="0">
              <a:solidFill>
                <a:srgbClr val="2A2B40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6753201" y="2438533"/>
            <a:ext cx="1472400" cy="1472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34BD671-A11D-4620-89F9-9B9BBF31BA8A}"/>
              </a:ext>
            </a:extLst>
          </p:cNvPr>
          <p:cNvSpPr/>
          <p:nvPr/>
        </p:nvSpPr>
        <p:spPr>
          <a:xfrm>
            <a:off x="6609664" y="4983965"/>
            <a:ext cx="1759474" cy="354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white"/>
                </a:solidFill>
              </a:rPr>
              <a:t>ORACLE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494" y="2239504"/>
            <a:ext cx="1673630" cy="188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D41BC9-AB44-4F79-BDB3-73AEAC2802FC}"/>
              </a:ext>
            </a:extLst>
          </p:cNvPr>
          <p:cNvSpPr/>
          <p:nvPr/>
        </p:nvSpPr>
        <p:spPr>
          <a:xfrm>
            <a:off x="0" y="-29461"/>
            <a:ext cx="12191999" cy="668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ko-KR" altLang="en-US" sz="2400" b="1" i="1" kern="0" dirty="0">
                <a:solidFill>
                  <a:srgbClr val="E7E6E6">
                    <a:lumMod val="25000"/>
                  </a:srgbClr>
                </a:solidFill>
              </a:rPr>
              <a:t>자동차 판매 관리 프로그램</a:t>
            </a:r>
            <a:r>
              <a:rPr lang="en-US" altLang="ko-KR" sz="2400" b="1" i="1" kern="0" dirty="0">
                <a:solidFill>
                  <a:srgbClr val="E7E6E6">
                    <a:lumMod val="25000"/>
                  </a:srgbClr>
                </a:solidFill>
              </a:rPr>
              <a:t> 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이달의 </a:t>
            </a:r>
            <a:r>
              <a:rPr lang="ko-KR" altLang="en-US" sz="1000" kern="0" dirty="0" err="1">
                <a:solidFill>
                  <a:prstClr val="white">
                    <a:lumMod val="75000"/>
                  </a:prstClr>
                </a:solidFill>
              </a:rPr>
              <a:t>판매왕은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 나야 나</a:t>
            </a:r>
            <a:endParaRPr lang="ko-KR" altLang="en-US" sz="6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D0DAA3-734E-4076-8D1A-8181E46E502A}"/>
              </a:ext>
            </a:extLst>
          </p:cNvPr>
          <p:cNvSpPr/>
          <p:nvPr/>
        </p:nvSpPr>
        <p:spPr>
          <a:xfrm>
            <a:off x="0" y="638628"/>
            <a:ext cx="217502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white"/>
                </a:solidFill>
              </a:rPr>
              <a:t>프로그램 제작 개요 </a:t>
            </a:r>
            <a:endParaRPr lang="en-US" altLang="ko-KR" b="1" i="1" u="sng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23" y="1902041"/>
            <a:ext cx="5984472" cy="366386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B15807-B4A3-4E75-AE28-34E83828F408}"/>
              </a:ext>
            </a:extLst>
          </p:cNvPr>
          <p:cNvSpPr/>
          <p:nvPr/>
        </p:nvSpPr>
        <p:spPr>
          <a:xfrm>
            <a:off x="8259981" y="2656409"/>
            <a:ext cx="2887386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3929D"/>
                </a:solidFill>
              </a:rPr>
              <a:t>A.</a:t>
            </a:r>
            <a:endParaRPr lang="en-US" altLang="ko-KR" sz="14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prstClr val="white"/>
                </a:solidFill>
              </a:rPr>
              <a:t>Oracle</a:t>
            </a:r>
            <a:r>
              <a:rPr lang="ko-KR" altLang="en-US" sz="1200" dirty="0" smtClean="0">
                <a:solidFill>
                  <a:prstClr val="white"/>
                </a:solidFill>
              </a:rPr>
              <a:t>을 연동하여 </a:t>
            </a:r>
            <a:r>
              <a:rPr lang="en-US" altLang="ko-KR" sz="1200" dirty="0" smtClean="0">
                <a:solidFill>
                  <a:prstClr val="white"/>
                </a:solidFill>
              </a:rPr>
              <a:t>DATA</a:t>
            </a:r>
            <a:r>
              <a:rPr lang="ko-KR" altLang="en-US" sz="1200" dirty="0" smtClean="0">
                <a:solidFill>
                  <a:prstClr val="white"/>
                </a:solidFill>
              </a:rPr>
              <a:t>의</a:t>
            </a:r>
            <a:endParaRPr lang="en-US" altLang="ko-KR" sz="1200" dirty="0" smtClean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white"/>
                </a:solidFill>
              </a:rPr>
              <a:t>손실이 적은 프로그램을 구상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2137812-42FD-42A8-98F3-F3127447C63F}"/>
              </a:ext>
            </a:extLst>
          </p:cNvPr>
          <p:cNvSpPr/>
          <p:nvPr/>
        </p:nvSpPr>
        <p:spPr>
          <a:xfrm>
            <a:off x="7265810" y="3011599"/>
            <a:ext cx="123047" cy="122940"/>
          </a:xfrm>
          <a:prstGeom prst="ellipse">
            <a:avLst/>
          </a:prstGeom>
          <a:solidFill>
            <a:srgbClr val="F3929D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7743E94-5D16-4F9D-88F2-05BFCA47F257}"/>
              </a:ext>
            </a:extLst>
          </p:cNvPr>
          <p:cNvSpPr/>
          <p:nvPr/>
        </p:nvSpPr>
        <p:spPr>
          <a:xfrm>
            <a:off x="7464644" y="3011599"/>
            <a:ext cx="123047" cy="122940"/>
          </a:xfrm>
          <a:prstGeom prst="ellipse">
            <a:avLst/>
          </a:prstGeom>
          <a:solidFill>
            <a:srgbClr val="F3929D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0DBC45B-2304-4500-B451-88BC815BA51A}"/>
              </a:ext>
            </a:extLst>
          </p:cNvPr>
          <p:cNvSpPr/>
          <p:nvPr/>
        </p:nvSpPr>
        <p:spPr>
          <a:xfrm>
            <a:off x="7663478" y="3011599"/>
            <a:ext cx="123047" cy="122940"/>
          </a:xfrm>
          <a:prstGeom prst="ellipse">
            <a:avLst/>
          </a:prstGeom>
          <a:solidFill>
            <a:srgbClr val="F3929D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367FDF9-21F0-4F78-AE6E-5062FDCB47F3}"/>
              </a:ext>
            </a:extLst>
          </p:cNvPr>
          <p:cNvSpPr/>
          <p:nvPr/>
        </p:nvSpPr>
        <p:spPr>
          <a:xfrm>
            <a:off x="7862312" y="3011599"/>
            <a:ext cx="123047" cy="122940"/>
          </a:xfrm>
          <a:prstGeom prst="ellipse">
            <a:avLst/>
          </a:prstGeom>
          <a:solidFill>
            <a:srgbClr val="F3929D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CB7A7F1-FD47-4D81-BA24-9765F44E8E89}"/>
              </a:ext>
            </a:extLst>
          </p:cNvPr>
          <p:cNvSpPr/>
          <p:nvPr/>
        </p:nvSpPr>
        <p:spPr>
          <a:xfrm>
            <a:off x="8061147" y="3011599"/>
            <a:ext cx="123047" cy="122940"/>
          </a:xfrm>
          <a:prstGeom prst="ellipse">
            <a:avLst/>
          </a:prstGeom>
          <a:solidFill>
            <a:srgbClr val="F3929D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68AC8B0-4C03-45F0-80CA-F7E9EFD902FD}"/>
              </a:ext>
            </a:extLst>
          </p:cNvPr>
          <p:cNvSpPr/>
          <p:nvPr/>
        </p:nvSpPr>
        <p:spPr>
          <a:xfrm>
            <a:off x="7862312" y="3272911"/>
            <a:ext cx="123047" cy="1229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8A175F5-7864-4EFE-8386-AC7C2BF094AB}"/>
              </a:ext>
            </a:extLst>
          </p:cNvPr>
          <p:cNvSpPr/>
          <p:nvPr/>
        </p:nvSpPr>
        <p:spPr>
          <a:xfrm>
            <a:off x="8061147" y="3272911"/>
            <a:ext cx="123047" cy="1229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168AC8B0-4C03-45F0-80CA-F7E9EFD902FD}"/>
              </a:ext>
            </a:extLst>
          </p:cNvPr>
          <p:cNvSpPr/>
          <p:nvPr/>
        </p:nvSpPr>
        <p:spPr>
          <a:xfrm>
            <a:off x="7652947" y="3272911"/>
            <a:ext cx="123047" cy="1229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68AC8B0-4C03-45F0-80CA-F7E9EFD902FD}"/>
              </a:ext>
            </a:extLst>
          </p:cNvPr>
          <p:cNvSpPr/>
          <p:nvPr/>
        </p:nvSpPr>
        <p:spPr>
          <a:xfrm>
            <a:off x="7464644" y="3272911"/>
            <a:ext cx="123047" cy="1229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168AC8B0-4C03-45F0-80CA-F7E9EFD902FD}"/>
              </a:ext>
            </a:extLst>
          </p:cNvPr>
          <p:cNvSpPr/>
          <p:nvPr/>
        </p:nvSpPr>
        <p:spPr>
          <a:xfrm>
            <a:off x="7265809" y="3272911"/>
            <a:ext cx="123047" cy="1229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AB15807-B4A3-4E75-AE28-34E83828F408}"/>
              </a:ext>
            </a:extLst>
          </p:cNvPr>
          <p:cNvSpPr/>
          <p:nvPr/>
        </p:nvSpPr>
        <p:spPr>
          <a:xfrm>
            <a:off x="8259981" y="3889464"/>
            <a:ext cx="2887386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3929D"/>
                </a:solidFill>
              </a:rPr>
              <a:t>B.</a:t>
            </a:r>
            <a:endParaRPr lang="en-US" altLang="ko-KR" sz="14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white"/>
                </a:solidFill>
              </a:rPr>
              <a:t>사용자의 측면에서 접근하기 쉬운</a:t>
            </a:r>
            <a:endParaRPr lang="en-US" altLang="ko-KR" sz="1200" dirty="0" smtClean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prstClr val="white"/>
                </a:solidFill>
              </a:rPr>
              <a:t>UI </a:t>
            </a:r>
            <a:r>
              <a:rPr lang="ko-KR" altLang="en-US" sz="1200" dirty="0" smtClean="0">
                <a:solidFill>
                  <a:prstClr val="white"/>
                </a:solidFill>
              </a:rPr>
              <a:t>디자인을 가진 프로그램을 구상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D2137812-42FD-42A8-98F3-F3127447C63F}"/>
              </a:ext>
            </a:extLst>
          </p:cNvPr>
          <p:cNvSpPr/>
          <p:nvPr/>
        </p:nvSpPr>
        <p:spPr>
          <a:xfrm>
            <a:off x="7265810" y="4244654"/>
            <a:ext cx="123047" cy="122940"/>
          </a:xfrm>
          <a:prstGeom prst="ellipse">
            <a:avLst/>
          </a:prstGeom>
          <a:solidFill>
            <a:srgbClr val="F3929D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B7743E94-5D16-4F9D-88F2-05BFCA47F257}"/>
              </a:ext>
            </a:extLst>
          </p:cNvPr>
          <p:cNvSpPr/>
          <p:nvPr/>
        </p:nvSpPr>
        <p:spPr>
          <a:xfrm>
            <a:off x="7464644" y="4244654"/>
            <a:ext cx="123047" cy="122940"/>
          </a:xfrm>
          <a:prstGeom prst="ellipse">
            <a:avLst/>
          </a:prstGeom>
          <a:solidFill>
            <a:srgbClr val="F3929D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10DBC45B-2304-4500-B451-88BC815BA51A}"/>
              </a:ext>
            </a:extLst>
          </p:cNvPr>
          <p:cNvSpPr/>
          <p:nvPr/>
        </p:nvSpPr>
        <p:spPr>
          <a:xfrm>
            <a:off x="7663478" y="4244654"/>
            <a:ext cx="123047" cy="122940"/>
          </a:xfrm>
          <a:prstGeom prst="ellipse">
            <a:avLst/>
          </a:prstGeom>
          <a:solidFill>
            <a:srgbClr val="F3929D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367FDF9-21F0-4F78-AE6E-5062FDCB47F3}"/>
              </a:ext>
            </a:extLst>
          </p:cNvPr>
          <p:cNvSpPr/>
          <p:nvPr/>
        </p:nvSpPr>
        <p:spPr>
          <a:xfrm>
            <a:off x="7862312" y="4244654"/>
            <a:ext cx="123047" cy="122940"/>
          </a:xfrm>
          <a:prstGeom prst="ellipse">
            <a:avLst/>
          </a:prstGeom>
          <a:solidFill>
            <a:srgbClr val="F3929D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CB7A7F1-FD47-4D81-BA24-9765F44E8E89}"/>
              </a:ext>
            </a:extLst>
          </p:cNvPr>
          <p:cNvSpPr/>
          <p:nvPr/>
        </p:nvSpPr>
        <p:spPr>
          <a:xfrm>
            <a:off x="8061147" y="4244654"/>
            <a:ext cx="123047" cy="122940"/>
          </a:xfrm>
          <a:prstGeom prst="ellipse">
            <a:avLst/>
          </a:prstGeom>
          <a:solidFill>
            <a:srgbClr val="F3929D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168AC8B0-4C03-45F0-80CA-F7E9EFD902FD}"/>
              </a:ext>
            </a:extLst>
          </p:cNvPr>
          <p:cNvSpPr/>
          <p:nvPr/>
        </p:nvSpPr>
        <p:spPr>
          <a:xfrm>
            <a:off x="7862312" y="4505966"/>
            <a:ext cx="123047" cy="1229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88A175F5-7864-4EFE-8386-AC7C2BF094AB}"/>
              </a:ext>
            </a:extLst>
          </p:cNvPr>
          <p:cNvSpPr/>
          <p:nvPr/>
        </p:nvSpPr>
        <p:spPr>
          <a:xfrm>
            <a:off x="8061147" y="4505966"/>
            <a:ext cx="123047" cy="1229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168AC8B0-4C03-45F0-80CA-F7E9EFD902FD}"/>
              </a:ext>
            </a:extLst>
          </p:cNvPr>
          <p:cNvSpPr/>
          <p:nvPr/>
        </p:nvSpPr>
        <p:spPr>
          <a:xfrm>
            <a:off x="7652947" y="4505966"/>
            <a:ext cx="123047" cy="1229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68AC8B0-4C03-45F0-80CA-F7E9EFD902FD}"/>
              </a:ext>
            </a:extLst>
          </p:cNvPr>
          <p:cNvSpPr/>
          <p:nvPr/>
        </p:nvSpPr>
        <p:spPr>
          <a:xfrm>
            <a:off x="7464644" y="4505966"/>
            <a:ext cx="123047" cy="1229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168AC8B0-4C03-45F0-80CA-F7E9EFD902FD}"/>
              </a:ext>
            </a:extLst>
          </p:cNvPr>
          <p:cNvSpPr/>
          <p:nvPr/>
        </p:nvSpPr>
        <p:spPr>
          <a:xfrm>
            <a:off x="7265809" y="4505966"/>
            <a:ext cx="123047" cy="1229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953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D41BC9-AB44-4F79-BDB3-73AEAC2802FC}"/>
              </a:ext>
            </a:extLst>
          </p:cNvPr>
          <p:cNvSpPr/>
          <p:nvPr/>
        </p:nvSpPr>
        <p:spPr>
          <a:xfrm>
            <a:off x="0" y="-29461"/>
            <a:ext cx="12191999" cy="668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ko-KR" altLang="en-US" sz="2400" b="1" i="1" kern="0" dirty="0">
                <a:solidFill>
                  <a:srgbClr val="E7E6E6">
                    <a:lumMod val="25000"/>
                  </a:srgbClr>
                </a:solidFill>
              </a:rPr>
              <a:t>자동차 판매 관리 프로그램</a:t>
            </a:r>
            <a:r>
              <a:rPr lang="en-US" altLang="ko-KR" sz="2400" b="1" i="1" kern="0" dirty="0">
                <a:solidFill>
                  <a:srgbClr val="E7E6E6">
                    <a:lumMod val="25000"/>
                  </a:srgbClr>
                </a:solidFill>
              </a:rPr>
              <a:t> 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이달의 </a:t>
            </a:r>
            <a:r>
              <a:rPr lang="ko-KR" altLang="en-US" sz="1000" kern="0" dirty="0" err="1">
                <a:solidFill>
                  <a:prstClr val="white">
                    <a:lumMod val="75000"/>
                  </a:prstClr>
                </a:solidFill>
              </a:rPr>
              <a:t>판매왕은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 나야 나</a:t>
            </a:r>
            <a:endParaRPr lang="ko-KR" altLang="en-US" sz="6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D0DAA3-734E-4076-8D1A-8181E46E502A}"/>
              </a:ext>
            </a:extLst>
          </p:cNvPr>
          <p:cNvSpPr/>
          <p:nvPr/>
        </p:nvSpPr>
        <p:spPr>
          <a:xfrm>
            <a:off x="1" y="638628"/>
            <a:ext cx="130509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white"/>
                </a:solidFill>
              </a:rPr>
              <a:t>알고리즘</a:t>
            </a:r>
            <a:endParaRPr lang="en-US" altLang="ko-KR" b="1" i="1" u="sng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59" y="1197032"/>
            <a:ext cx="10058400" cy="535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9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D41BC9-AB44-4F79-BDB3-73AEAC2802FC}"/>
              </a:ext>
            </a:extLst>
          </p:cNvPr>
          <p:cNvSpPr/>
          <p:nvPr/>
        </p:nvSpPr>
        <p:spPr>
          <a:xfrm>
            <a:off x="0" y="-29461"/>
            <a:ext cx="12191999" cy="668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ko-KR" altLang="en-US" sz="2400" b="1" i="1" kern="0" dirty="0">
                <a:solidFill>
                  <a:srgbClr val="E7E6E6">
                    <a:lumMod val="25000"/>
                  </a:srgbClr>
                </a:solidFill>
              </a:rPr>
              <a:t>자동차 판매 관리 프로그램</a:t>
            </a:r>
            <a:r>
              <a:rPr lang="en-US" altLang="ko-KR" sz="2400" b="1" i="1" kern="0" dirty="0">
                <a:solidFill>
                  <a:srgbClr val="E7E6E6">
                    <a:lumMod val="25000"/>
                  </a:srgbClr>
                </a:solidFill>
              </a:rPr>
              <a:t> 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이달의 </a:t>
            </a:r>
            <a:r>
              <a:rPr lang="ko-KR" altLang="en-US" sz="1000" kern="0" dirty="0" err="1">
                <a:solidFill>
                  <a:prstClr val="white">
                    <a:lumMod val="75000"/>
                  </a:prstClr>
                </a:solidFill>
              </a:rPr>
              <a:t>판매왕은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 나야 나</a:t>
            </a:r>
            <a:endParaRPr lang="ko-KR" altLang="en-US" sz="6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D0DAA3-734E-4076-8D1A-8181E46E502A}"/>
              </a:ext>
            </a:extLst>
          </p:cNvPr>
          <p:cNvSpPr/>
          <p:nvPr/>
        </p:nvSpPr>
        <p:spPr>
          <a:xfrm>
            <a:off x="1" y="638628"/>
            <a:ext cx="130509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i="1" u="sng" dirty="0" err="1" smtClean="0">
                <a:solidFill>
                  <a:prstClr val="white"/>
                </a:solidFill>
              </a:rPr>
              <a:t>Winform</a:t>
            </a:r>
            <a:endParaRPr lang="en-US" altLang="ko-KR" b="1" i="1" u="sng" dirty="0">
              <a:solidFill>
                <a:prstClr val="white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23" y="1902041"/>
            <a:ext cx="5984472" cy="366386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5894773" y="2062123"/>
            <a:ext cx="284085" cy="308216"/>
          </a:xfrm>
          <a:prstGeom prst="roundRect">
            <a:avLst/>
          </a:prstGeom>
          <a:noFill/>
          <a:ln w="22225"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7838983" y="1313895"/>
            <a:ext cx="2459114" cy="588146"/>
          </a:xfrm>
          <a:prstGeom prst="roundRect">
            <a:avLst/>
          </a:prstGeom>
          <a:noFill/>
          <a:ln w="22225"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34BD671-A11D-4620-89F9-9B9BBF31BA8A}"/>
              </a:ext>
            </a:extLst>
          </p:cNvPr>
          <p:cNvSpPr/>
          <p:nvPr/>
        </p:nvSpPr>
        <p:spPr>
          <a:xfrm>
            <a:off x="7965066" y="1430847"/>
            <a:ext cx="2206948" cy="354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prstClr val="white"/>
                </a:solidFill>
              </a:rPr>
              <a:t>Oracle </a:t>
            </a:r>
            <a:r>
              <a:rPr lang="ko-KR" altLang="en-US" sz="1600" dirty="0" smtClean="0">
                <a:solidFill>
                  <a:prstClr val="white"/>
                </a:solidFill>
              </a:rPr>
              <a:t>테이블 생성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858" y="2216231"/>
            <a:ext cx="4476750" cy="12763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2858" y="3841876"/>
            <a:ext cx="2695575" cy="17240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0544" y="3163264"/>
            <a:ext cx="3443062" cy="341859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4BD671-A11D-4620-89F9-9B9BBF31BA8A}"/>
              </a:ext>
            </a:extLst>
          </p:cNvPr>
          <p:cNvSpPr/>
          <p:nvPr/>
        </p:nvSpPr>
        <p:spPr>
          <a:xfrm>
            <a:off x="0" y="6503759"/>
            <a:ext cx="2974019" cy="354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white"/>
                </a:solidFill>
              </a:rPr>
              <a:t>코드가 긴 관계로 주요 코드만 적었습니다</a:t>
            </a:r>
            <a:r>
              <a:rPr lang="en-US" altLang="ko-KR" sz="1100" dirty="0" smtClean="0">
                <a:solidFill>
                  <a:prstClr val="white"/>
                </a:solidFill>
              </a:rPr>
              <a:t>.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cxnSp>
        <p:nvCxnSpPr>
          <p:cNvPr id="14" name="직선 연결선 13"/>
          <p:cNvCxnSpPr>
            <a:stCxn id="3" idx="3"/>
            <a:endCxn id="4" idx="1"/>
          </p:cNvCxnSpPr>
          <p:nvPr/>
        </p:nvCxnSpPr>
        <p:spPr>
          <a:xfrm flipV="1">
            <a:off x="6178858" y="1607968"/>
            <a:ext cx="1660125" cy="608263"/>
          </a:xfrm>
          <a:prstGeom prst="line">
            <a:avLst/>
          </a:prstGeom>
          <a:ln w="15875">
            <a:solidFill>
              <a:srgbClr val="F39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94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D41BC9-AB44-4F79-BDB3-73AEAC2802FC}"/>
              </a:ext>
            </a:extLst>
          </p:cNvPr>
          <p:cNvSpPr/>
          <p:nvPr/>
        </p:nvSpPr>
        <p:spPr>
          <a:xfrm>
            <a:off x="0" y="-29461"/>
            <a:ext cx="12191999" cy="668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ko-KR" altLang="en-US" sz="2400" b="1" i="1" kern="0" dirty="0">
                <a:solidFill>
                  <a:srgbClr val="E7E6E6">
                    <a:lumMod val="25000"/>
                  </a:srgbClr>
                </a:solidFill>
              </a:rPr>
              <a:t>자동차 판매 관리 프로그램</a:t>
            </a:r>
            <a:r>
              <a:rPr lang="en-US" altLang="ko-KR" sz="2400" b="1" i="1" kern="0" dirty="0">
                <a:solidFill>
                  <a:srgbClr val="E7E6E6">
                    <a:lumMod val="25000"/>
                  </a:srgbClr>
                </a:solidFill>
              </a:rPr>
              <a:t> 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이달의 </a:t>
            </a:r>
            <a:r>
              <a:rPr lang="ko-KR" altLang="en-US" sz="1000" kern="0" dirty="0" err="1">
                <a:solidFill>
                  <a:prstClr val="white">
                    <a:lumMod val="75000"/>
                  </a:prstClr>
                </a:solidFill>
              </a:rPr>
              <a:t>판매왕은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 나야 나</a:t>
            </a:r>
            <a:endParaRPr lang="ko-KR" altLang="en-US" sz="6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D0DAA3-734E-4076-8D1A-8181E46E502A}"/>
              </a:ext>
            </a:extLst>
          </p:cNvPr>
          <p:cNvSpPr/>
          <p:nvPr/>
        </p:nvSpPr>
        <p:spPr>
          <a:xfrm>
            <a:off x="1" y="638628"/>
            <a:ext cx="130509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i="1" u="sng" dirty="0" err="1" smtClean="0">
                <a:solidFill>
                  <a:prstClr val="white"/>
                </a:solidFill>
              </a:rPr>
              <a:t>Winform</a:t>
            </a:r>
            <a:endParaRPr lang="en-US" altLang="ko-KR" b="1" i="1" u="sng" dirty="0">
              <a:solidFill>
                <a:prstClr val="white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23" y="1902041"/>
            <a:ext cx="5984472" cy="366386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6187736" y="2062123"/>
            <a:ext cx="284085" cy="308216"/>
          </a:xfrm>
          <a:prstGeom prst="roundRect">
            <a:avLst/>
          </a:prstGeom>
          <a:noFill/>
          <a:ln w="22225"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7838983" y="1313895"/>
            <a:ext cx="2459114" cy="588146"/>
          </a:xfrm>
          <a:prstGeom prst="roundRect">
            <a:avLst/>
          </a:prstGeom>
          <a:noFill/>
          <a:ln w="22225"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34BD671-A11D-4620-89F9-9B9BBF31BA8A}"/>
              </a:ext>
            </a:extLst>
          </p:cNvPr>
          <p:cNvSpPr/>
          <p:nvPr/>
        </p:nvSpPr>
        <p:spPr>
          <a:xfrm>
            <a:off x="7965066" y="1430847"/>
            <a:ext cx="2206948" cy="354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prstClr val="white"/>
                </a:solidFill>
              </a:rPr>
              <a:t>Oracle </a:t>
            </a:r>
            <a:r>
              <a:rPr lang="ko-KR" altLang="en-US" sz="1600" dirty="0" smtClean="0">
                <a:solidFill>
                  <a:prstClr val="white"/>
                </a:solidFill>
              </a:rPr>
              <a:t>테이블 삭제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4BD671-A11D-4620-89F9-9B9BBF31BA8A}"/>
              </a:ext>
            </a:extLst>
          </p:cNvPr>
          <p:cNvSpPr/>
          <p:nvPr/>
        </p:nvSpPr>
        <p:spPr>
          <a:xfrm>
            <a:off x="0" y="6503759"/>
            <a:ext cx="2974019" cy="354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white"/>
                </a:solidFill>
              </a:rPr>
              <a:t>코드가 긴 관계로 주요 코드만 적었습니다</a:t>
            </a:r>
            <a:r>
              <a:rPr lang="en-US" altLang="ko-KR" sz="1100" dirty="0" smtClean="0">
                <a:solidFill>
                  <a:prstClr val="white"/>
                </a:solidFill>
              </a:rPr>
              <a:t>.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710" y="2216231"/>
            <a:ext cx="4087659" cy="11425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4710" y="3672934"/>
            <a:ext cx="3659592" cy="115451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8298" y="3024649"/>
            <a:ext cx="3287374" cy="3411662"/>
          </a:xfrm>
          <a:prstGeom prst="rect">
            <a:avLst/>
          </a:prstGeom>
        </p:spPr>
      </p:pic>
      <p:cxnSp>
        <p:nvCxnSpPr>
          <p:cNvPr id="15" name="직선 연결선 14"/>
          <p:cNvCxnSpPr>
            <a:stCxn id="3" idx="3"/>
            <a:endCxn id="4" idx="1"/>
          </p:cNvCxnSpPr>
          <p:nvPr/>
        </p:nvCxnSpPr>
        <p:spPr>
          <a:xfrm flipV="1">
            <a:off x="6471821" y="1607968"/>
            <a:ext cx="1367162" cy="608263"/>
          </a:xfrm>
          <a:prstGeom prst="line">
            <a:avLst/>
          </a:prstGeom>
          <a:ln w="15875">
            <a:solidFill>
              <a:srgbClr val="F39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61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D41BC9-AB44-4F79-BDB3-73AEAC2802FC}"/>
              </a:ext>
            </a:extLst>
          </p:cNvPr>
          <p:cNvSpPr/>
          <p:nvPr/>
        </p:nvSpPr>
        <p:spPr>
          <a:xfrm>
            <a:off x="0" y="-29461"/>
            <a:ext cx="12191999" cy="668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ko-KR" altLang="en-US" sz="2400" b="1" i="1" kern="0" dirty="0">
                <a:solidFill>
                  <a:srgbClr val="E7E6E6">
                    <a:lumMod val="25000"/>
                  </a:srgbClr>
                </a:solidFill>
              </a:rPr>
              <a:t>자동차 판매 관리 프로그램</a:t>
            </a:r>
            <a:r>
              <a:rPr lang="en-US" altLang="ko-KR" sz="2400" b="1" i="1" kern="0" dirty="0">
                <a:solidFill>
                  <a:srgbClr val="E7E6E6">
                    <a:lumMod val="25000"/>
                  </a:srgbClr>
                </a:solidFill>
              </a:rPr>
              <a:t> 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이달의 </a:t>
            </a:r>
            <a:r>
              <a:rPr lang="ko-KR" altLang="en-US" sz="1000" kern="0" dirty="0" err="1">
                <a:solidFill>
                  <a:prstClr val="white">
                    <a:lumMod val="75000"/>
                  </a:prstClr>
                </a:solidFill>
              </a:rPr>
              <a:t>판매왕은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 나야 나</a:t>
            </a:r>
            <a:endParaRPr lang="ko-KR" altLang="en-US" sz="6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D0DAA3-734E-4076-8D1A-8181E46E502A}"/>
              </a:ext>
            </a:extLst>
          </p:cNvPr>
          <p:cNvSpPr/>
          <p:nvPr/>
        </p:nvSpPr>
        <p:spPr>
          <a:xfrm>
            <a:off x="1" y="638628"/>
            <a:ext cx="130509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i="1" u="sng" dirty="0" err="1" smtClean="0">
                <a:solidFill>
                  <a:prstClr val="white"/>
                </a:solidFill>
              </a:rPr>
              <a:t>Winform</a:t>
            </a:r>
            <a:endParaRPr lang="en-US" altLang="ko-KR" b="1" i="1" u="sng" dirty="0">
              <a:solidFill>
                <a:prstClr val="white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7838983" y="1313895"/>
            <a:ext cx="2778710" cy="588146"/>
          </a:xfrm>
          <a:prstGeom prst="roundRect">
            <a:avLst/>
          </a:prstGeom>
          <a:noFill/>
          <a:ln w="22225"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34BD671-A11D-4620-89F9-9B9BBF31BA8A}"/>
              </a:ext>
            </a:extLst>
          </p:cNvPr>
          <p:cNvSpPr/>
          <p:nvPr/>
        </p:nvSpPr>
        <p:spPr>
          <a:xfrm>
            <a:off x="7965065" y="1430847"/>
            <a:ext cx="2546095" cy="354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prstClr val="white"/>
                </a:solidFill>
              </a:rPr>
              <a:t>Oracle </a:t>
            </a:r>
            <a:r>
              <a:rPr lang="ko-KR" altLang="en-US" sz="1600" dirty="0" smtClean="0">
                <a:solidFill>
                  <a:prstClr val="white"/>
                </a:solidFill>
              </a:rPr>
              <a:t>테이블 </a:t>
            </a:r>
            <a:r>
              <a:rPr lang="en-US" altLang="ko-KR" sz="1600" dirty="0" smtClean="0">
                <a:solidFill>
                  <a:prstClr val="white"/>
                </a:solidFill>
              </a:rPr>
              <a:t>DATA </a:t>
            </a:r>
            <a:r>
              <a:rPr lang="ko-KR" altLang="en-US" sz="1600" dirty="0" smtClean="0">
                <a:solidFill>
                  <a:prstClr val="white"/>
                </a:solidFill>
              </a:rPr>
              <a:t>추가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4BD671-A11D-4620-89F9-9B9BBF31BA8A}"/>
              </a:ext>
            </a:extLst>
          </p:cNvPr>
          <p:cNvSpPr/>
          <p:nvPr/>
        </p:nvSpPr>
        <p:spPr>
          <a:xfrm>
            <a:off x="0" y="6503759"/>
            <a:ext cx="2974019" cy="354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white"/>
                </a:solidFill>
              </a:rPr>
              <a:t>코드가 긴 관계로 주요 코드만 적었습니다</a:t>
            </a:r>
            <a:r>
              <a:rPr lang="en-US" altLang="ko-KR" sz="1100" dirty="0" smtClean="0">
                <a:solidFill>
                  <a:prstClr val="white"/>
                </a:solidFill>
              </a:rPr>
              <a:t>.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87" y="1996281"/>
            <a:ext cx="4965531" cy="334513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299317" y="4662000"/>
            <a:ext cx="985421" cy="336127"/>
          </a:xfrm>
          <a:prstGeom prst="roundRect">
            <a:avLst/>
          </a:prstGeom>
          <a:noFill/>
          <a:ln w="22225"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722" y="2589517"/>
            <a:ext cx="5331635" cy="2158662"/>
          </a:xfrm>
          <a:prstGeom prst="rect">
            <a:avLst/>
          </a:prstGeom>
        </p:spPr>
      </p:pic>
      <p:cxnSp>
        <p:nvCxnSpPr>
          <p:cNvPr id="14" name="직선 연결선 13"/>
          <p:cNvCxnSpPr>
            <a:stCxn id="3" idx="3"/>
            <a:endCxn id="4" idx="1"/>
          </p:cNvCxnSpPr>
          <p:nvPr/>
        </p:nvCxnSpPr>
        <p:spPr>
          <a:xfrm flipV="1">
            <a:off x="3284738" y="1607968"/>
            <a:ext cx="4554245" cy="3222096"/>
          </a:xfrm>
          <a:prstGeom prst="line">
            <a:avLst/>
          </a:prstGeom>
          <a:ln w="15875">
            <a:solidFill>
              <a:srgbClr val="F39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39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D41BC9-AB44-4F79-BDB3-73AEAC2802FC}"/>
              </a:ext>
            </a:extLst>
          </p:cNvPr>
          <p:cNvSpPr/>
          <p:nvPr/>
        </p:nvSpPr>
        <p:spPr>
          <a:xfrm>
            <a:off x="0" y="-29461"/>
            <a:ext cx="12191999" cy="668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ko-KR" altLang="en-US" sz="2400" b="1" i="1" kern="0" dirty="0">
                <a:solidFill>
                  <a:srgbClr val="E7E6E6">
                    <a:lumMod val="25000"/>
                  </a:srgbClr>
                </a:solidFill>
              </a:rPr>
              <a:t>자동차 판매 관리 프로그램</a:t>
            </a:r>
            <a:r>
              <a:rPr lang="en-US" altLang="ko-KR" sz="2400" b="1" i="1" kern="0" dirty="0">
                <a:solidFill>
                  <a:srgbClr val="E7E6E6">
                    <a:lumMod val="25000"/>
                  </a:srgbClr>
                </a:solidFill>
              </a:rPr>
              <a:t> 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이달의 </a:t>
            </a:r>
            <a:r>
              <a:rPr lang="ko-KR" altLang="en-US" sz="1000" kern="0" dirty="0" err="1">
                <a:solidFill>
                  <a:prstClr val="white">
                    <a:lumMod val="75000"/>
                  </a:prstClr>
                </a:solidFill>
              </a:rPr>
              <a:t>판매왕은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 나야 나</a:t>
            </a:r>
            <a:endParaRPr lang="ko-KR" altLang="en-US" sz="6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D0DAA3-734E-4076-8D1A-8181E46E502A}"/>
              </a:ext>
            </a:extLst>
          </p:cNvPr>
          <p:cNvSpPr/>
          <p:nvPr/>
        </p:nvSpPr>
        <p:spPr>
          <a:xfrm>
            <a:off x="1" y="638628"/>
            <a:ext cx="130509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i="1" u="sng" dirty="0" err="1" smtClean="0">
                <a:solidFill>
                  <a:prstClr val="white"/>
                </a:solidFill>
              </a:rPr>
              <a:t>Winform</a:t>
            </a:r>
            <a:endParaRPr lang="en-US" altLang="ko-KR" b="1" i="1" u="sng" dirty="0">
              <a:solidFill>
                <a:prstClr val="white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23" y="1902041"/>
            <a:ext cx="5984472" cy="366386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4BD671-A11D-4620-89F9-9B9BBF31BA8A}"/>
              </a:ext>
            </a:extLst>
          </p:cNvPr>
          <p:cNvSpPr/>
          <p:nvPr/>
        </p:nvSpPr>
        <p:spPr>
          <a:xfrm>
            <a:off x="0" y="6503759"/>
            <a:ext cx="2974019" cy="354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white"/>
                </a:solidFill>
              </a:rPr>
              <a:t>코드가 긴 관계로 주요 코드만 적었습니다</a:t>
            </a:r>
            <a:r>
              <a:rPr lang="en-US" altLang="ko-KR" sz="1100" dirty="0" smtClean="0">
                <a:solidFill>
                  <a:prstClr val="white"/>
                </a:solidFill>
              </a:rPr>
              <a:t>.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490" y="2216231"/>
            <a:ext cx="4810125" cy="3998138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2752079" y="5159150"/>
            <a:ext cx="1811044" cy="336127"/>
          </a:xfrm>
          <a:prstGeom prst="roundRect">
            <a:avLst/>
          </a:prstGeom>
          <a:noFill/>
          <a:ln w="22225"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7838983" y="1313895"/>
            <a:ext cx="2778710" cy="588146"/>
          </a:xfrm>
          <a:prstGeom prst="roundRect">
            <a:avLst/>
          </a:prstGeom>
          <a:noFill/>
          <a:ln w="22225"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34BD671-A11D-4620-89F9-9B9BBF31BA8A}"/>
              </a:ext>
            </a:extLst>
          </p:cNvPr>
          <p:cNvSpPr/>
          <p:nvPr/>
        </p:nvSpPr>
        <p:spPr>
          <a:xfrm>
            <a:off x="7965065" y="1430847"/>
            <a:ext cx="2546095" cy="354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prstClr val="white"/>
                </a:solidFill>
              </a:rPr>
              <a:t>Oracle </a:t>
            </a:r>
            <a:r>
              <a:rPr lang="ko-KR" altLang="en-US" sz="1600" dirty="0" smtClean="0">
                <a:solidFill>
                  <a:prstClr val="white"/>
                </a:solidFill>
              </a:rPr>
              <a:t>테이블 </a:t>
            </a:r>
            <a:r>
              <a:rPr lang="en-US" altLang="ko-KR" sz="1600" dirty="0" smtClean="0">
                <a:solidFill>
                  <a:prstClr val="white"/>
                </a:solidFill>
              </a:rPr>
              <a:t>DATA </a:t>
            </a:r>
            <a:r>
              <a:rPr lang="ko-KR" altLang="en-US" sz="1600" dirty="0" smtClean="0">
                <a:solidFill>
                  <a:prstClr val="white"/>
                </a:solidFill>
              </a:rPr>
              <a:t>추가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cxnSp>
        <p:nvCxnSpPr>
          <p:cNvPr id="12" name="직선 연결선 11"/>
          <p:cNvCxnSpPr>
            <a:stCxn id="14" idx="3"/>
            <a:endCxn id="15" idx="1"/>
          </p:cNvCxnSpPr>
          <p:nvPr/>
        </p:nvCxnSpPr>
        <p:spPr>
          <a:xfrm flipV="1">
            <a:off x="4563123" y="1607968"/>
            <a:ext cx="3275860" cy="3719246"/>
          </a:xfrm>
          <a:prstGeom prst="line">
            <a:avLst/>
          </a:prstGeom>
          <a:ln w="15875">
            <a:solidFill>
              <a:srgbClr val="F39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38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2225">
          <a:solidFill>
            <a:srgbClr val="F3929D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5875">
          <a:solidFill>
            <a:srgbClr val="F3929D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369</Words>
  <Application>Microsoft Office PowerPoint</Application>
  <PresentationFormat>와이드스크린</PresentationFormat>
  <Paragraphs>95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Aharoni</vt:lpstr>
      <vt:lpstr>맑은 고딕</vt:lpstr>
      <vt:lpstr>야놀자 야체 B</vt:lpstr>
      <vt:lpstr>Arial</vt:lpstr>
      <vt:lpstr>32_Office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KB</cp:lastModifiedBy>
  <cp:revision>65</cp:revision>
  <dcterms:created xsi:type="dcterms:W3CDTF">2021-04-21T15:11:39Z</dcterms:created>
  <dcterms:modified xsi:type="dcterms:W3CDTF">2021-05-12T01:29:54Z</dcterms:modified>
</cp:coreProperties>
</file>