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64" r:id="rId4"/>
    <p:sldId id="273" r:id="rId5"/>
    <p:sldId id="275" r:id="rId6"/>
    <p:sldId id="258" r:id="rId7"/>
    <p:sldId id="274" r:id="rId8"/>
    <p:sldId id="271" r:id="rId9"/>
    <p:sldId id="270" r:id="rId10"/>
    <p:sldId id="259" r:id="rId11"/>
    <p:sldId id="26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CCFD"/>
    <a:srgbClr val="FFF6E5"/>
    <a:srgbClr val="59BBFD"/>
    <a:srgbClr val="222A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4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054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298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86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461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834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627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013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88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661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645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703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243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920836" y="3634975"/>
            <a:ext cx="4350328" cy="443620"/>
          </a:xfrm>
          <a:prstGeom prst="roundRect">
            <a:avLst>
              <a:gd name="adj" fmla="val 50000"/>
            </a:avLst>
          </a:prstGeom>
          <a:solidFill>
            <a:srgbClr val="82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1400" b="1" kern="0" dirty="0" smtClean="0">
                <a:solidFill>
                  <a:prstClr val="white"/>
                </a:solidFill>
              </a:rPr>
              <a:t>통합 응용 </a:t>
            </a:r>
            <a:r>
              <a:rPr lang="en-US" altLang="ko-KR" sz="1400" b="1" kern="0" dirty="0" smtClean="0">
                <a:solidFill>
                  <a:prstClr val="white"/>
                </a:solidFill>
              </a:rPr>
              <a:t>SW </a:t>
            </a:r>
            <a:r>
              <a:rPr lang="ko-KR" altLang="en-US" sz="1400" b="1" kern="0" dirty="0" smtClean="0">
                <a:solidFill>
                  <a:prstClr val="white"/>
                </a:solidFill>
              </a:rPr>
              <a:t>개발자</a:t>
            </a:r>
            <a:r>
              <a:rPr lang="en-US" altLang="ko-KR" sz="1400" b="1" kern="0" dirty="0" smtClean="0">
                <a:solidFill>
                  <a:prstClr val="white"/>
                </a:solidFill>
              </a:rPr>
              <a:t>(C#, JAVA)</a:t>
            </a:r>
            <a:r>
              <a:rPr lang="ko-KR" altLang="en-US" sz="1400" b="1" kern="0" dirty="0" smtClean="0">
                <a:solidFill>
                  <a:prstClr val="white"/>
                </a:solidFill>
              </a:rPr>
              <a:t>과정 </a:t>
            </a:r>
            <a:r>
              <a:rPr lang="en-US" altLang="ko-KR" sz="1400" b="1" kern="0" dirty="0" smtClean="0">
                <a:solidFill>
                  <a:prstClr val="white"/>
                </a:solidFill>
              </a:rPr>
              <a:t>– </a:t>
            </a:r>
            <a:r>
              <a:rPr lang="ko-KR" altLang="en-US" sz="1400" b="1" kern="0" dirty="0" smtClean="0">
                <a:solidFill>
                  <a:prstClr val="white"/>
                </a:solidFill>
              </a:rPr>
              <a:t>양 화 영</a:t>
            </a:r>
            <a:endParaRPr lang="en-US" altLang="ko-KR" sz="600" b="1" kern="0" dirty="0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524298" y="2134451"/>
            <a:ext cx="714340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i="1" kern="0" dirty="0" err="1" smtClean="0">
                <a:solidFill>
                  <a:srgbClr val="82CCFD"/>
                </a:solidFill>
              </a:rPr>
              <a:t>기온별</a:t>
            </a:r>
            <a:r>
              <a:rPr lang="ko-KR" altLang="en-US" sz="4000" b="1" i="1" kern="0" dirty="0" smtClean="0">
                <a:solidFill>
                  <a:srgbClr val="82CCFD"/>
                </a:solidFill>
              </a:rPr>
              <a:t> 옷차림 추천 프로그램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400" kern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잘 </a:t>
            </a:r>
            <a:r>
              <a:rPr lang="ko-KR" altLang="en-US" sz="1400" kern="0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챙겨입고</a:t>
            </a:r>
            <a:r>
              <a:rPr lang="ko-KR" altLang="en-US" sz="1400" kern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ko-KR" altLang="en-US" sz="1400" kern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나가세요</a:t>
            </a:r>
            <a:r>
              <a:rPr lang="en-US" altLang="ko-KR" sz="1400" kern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~</a:t>
            </a:r>
            <a:endParaRPr lang="en-US" altLang="ko-KR" sz="14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64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748" y="1823085"/>
            <a:ext cx="6235200" cy="3984112"/>
          </a:xfrm>
          <a:prstGeom prst="rect">
            <a:avLst/>
          </a:prstGeom>
        </p:spPr>
      </p:pic>
      <p:sp>
        <p:nvSpPr>
          <p:cNvPr id="41" name="사각형: 둥근 모서리 31">
            <a:extLst>
              <a:ext uri="{FF2B5EF4-FFF2-40B4-BE49-F238E27FC236}">
                <a16:creationId xmlns:a16="http://schemas.microsoft.com/office/drawing/2014/main" id="{87F96730-FCA5-44A8-810E-07DACBEC9D5E}"/>
              </a:ext>
            </a:extLst>
          </p:cNvPr>
          <p:cNvSpPr/>
          <p:nvPr/>
        </p:nvSpPr>
        <p:spPr>
          <a:xfrm>
            <a:off x="7835742" y="1747383"/>
            <a:ext cx="3510120" cy="135841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5875">
            <a:solidFill>
              <a:srgbClr val="4EB6F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b="1" i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개선 사항</a:t>
            </a:r>
            <a:endParaRPr lang="en-US" altLang="ko-KR" b="1" i="1" u="sng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defRPr/>
            </a:pPr>
            <a:endParaRPr lang="en-US" altLang="ko-KR" sz="500" b="1" dirty="0" smtClean="0">
              <a:solidFill>
                <a:srgbClr val="4E5D70"/>
              </a:solidFill>
            </a:endParaRPr>
          </a:p>
          <a:p>
            <a:pPr algn="ctr">
              <a:defRPr/>
            </a:pPr>
            <a:r>
              <a:rPr lang="ko-KR" altLang="en-US" sz="1400" b="1" dirty="0" err="1" smtClean="0">
                <a:solidFill>
                  <a:srgbClr val="4E5D70"/>
                </a:solidFill>
              </a:rPr>
              <a:t>콤보박스에</a:t>
            </a:r>
            <a:r>
              <a:rPr lang="ko-KR" altLang="en-US" sz="1400" b="1" dirty="0" smtClean="0">
                <a:solidFill>
                  <a:srgbClr val="4E5D70"/>
                </a:solidFill>
              </a:rPr>
              <a:t> 사용자가</a:t>
            </a:r>
            <a:endParaRPr lang="en-US" altLang="ko-KR" sz="1400" b="1" dirty="0" smtClean="0">
              <a:solidFill>
                <a:srgbClr val="4E5D70"/>
              </a:solidFill>
            </a:endParaRPr>
          </a:p>
          <a:p>
            <a:pPr algn="ctr">
              <a:defRPr/>
            </a:pPr>
            <a:r>
              <a:rPr lang="ko-KR" altLang="en-US" sz="1400" b="1" dirty="0" smtClean="0">
                <a:solidFill>
                  <a:srgbClr val="4E5D70"/>
                </a:solidFill>
              </a:rPr>
              <a:t>입력하는 방법도 생각하여</a:t>
            </a:r>
            <a:endParaRPr lang="en-US" altLang="ko-KR" sz="1400" b="1" dirty="0" smtClean="0">
              <a:solidFill>
                <a:srgbClr val="4E5D70"/>
              </a:solidFill>
            </a:endParaRPr>
          </a:p>
          <a:p>
            <a:pPr algn="ctr">
              <a:defRPr/>
            </a:pPr>
            <a:r>
              <a:rPr lang="ko-KR" altLang="en-US" sz="1400" b="1" dirty="0" smtClean="0">
                <a:solidFill>
                  <a:srgbClr val="4E5D70"/>
                </a:solidFill>
              </a:rPr>
              <a:t>자동완성 기능을 추가하였습니다</a:t>
            </a:r>
            <a:r>
              <a:rPr lang="en-US" altLang="ko-KR" sz="1400" b="1" dirty="0" smtClean="0">
                <a:solidFill>
                  <a:srgbClr val="4E5D70"/>
                </a:solidFill>
              </a:rPr>
              <a:t>.</a:t>
            </a:r>
            <a:endParaRPr lang="en-US" altLang="ko-KR" sz="1400" b="1" dirty="0">
              <a:solidFill>
                <a:srgbClr val="4E5D70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0" y="933979"/>
            <a:ext cx="251964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 </a:t>
            </a:r>
            <a:r>
              <a:rPr lang="ko-KR" altLang="en-US" b="1" i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개선 및 고찰</a:t>
            </a:r>
            <a:endParaRPr lang="ko-KR" altLang="en-US" sz="1050" i="1" u="sng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139315" y="4059678"/>
            <a:ext cx="1173804" cy="738566"/>
          </a:xfrm>
          <a:prstGeom prst="rect">
            <a:avLst/>
          </a:prstGeom>
          <a:noFill/>
          <a:ln w="25400">
            <a:solidFill>
              <a:srgbClr val="82CC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D8171E6A-87D6-4359-92E8-4FEC9B54AF48}"/>
              </a:ext>
            </a:extLst>
          </p:cNvPr>
          <p:cNvCxnSpPr>
            <a:cxnSpLocks/>
            <a:stCxn id="61" idx="1"/>
            <a:endCxn id="56" idx="3"/>
          </p:cNvCxnSpPr>
          <p:nvPr/>
        </p:nvCxnSpPr>
        <p:spPr>
          <a:xfrm flipH="1" flipV="1">
            <a:off x="2313119" y="4428961"/>
            <a:ext cx="5522743" cy="584547"/>
          </a:xfrm>
          <a:prstGeom prst="line">
            <a:avLst/>
          </a:prstGeom>
          <a:ln w="22225">
            <a:solidFill>
              <a:srgbClr val="59BBFD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3252491" y="2451420"/>
            <a:ext cx="972408" cy="348341"/>
          </a:xfrm>
          <a:prstGeom prst="rect">
            <a:avLst/>
          </a:prstGeom>
          <a:noFill/>
          <a:ln w="25400">
            <a:solidFill>
              <a:srgbClr val="82CC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D8171E6A-87D6-4359-92E8-4FEC9B54AF48}"/>
              </a:ext>
            </a:extLst>
          </p:cNvPr>
          <p:cNvCxnSpPr>
            <a:cxnSpLocks/>
            <a:stCxn id="41" idx="1"/>
            <a:endCxn id="59" idx="3"/>
          </p:cNvCxnSpPr>
          <p:nvPr/>
        </p:nvCxnSpPr>
        <p:spPr>
          <a:xfrm flipH="1">
            <a:off x="4224899" y="2426592"/>
            <a:ext cx="3610843" cy="198999"/>
          </a:xfrm>
          <a:prstGeom prst="line">
            <a:avLst/>
          </a:prstGeom>
          <a:ln w="22225">
            <a:solidFill>
              <a:srgbClr val="59BBFD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139" y="3205385"/>
            <a:ext cx="2981325" cy="544976"/>
          </a:xfrm>
          <a:prstGeom prst="rect">
            <a:avLst/>
          </a:prstGeom>
        </p:spPr>
      </p:pic>
      <p:sp>
        <p:nvSpPr>
          <p:cNvPr id="61" name="사각형: 둥근 모서리 31">
            <a:extLst>
              <a:ext uri="{FF2B5EF4-FFF2-40B4-BE49-F238E27FC236}">
                <a16:creationId xmlns:a16="http://schemas.microsoft.com/office/drawing/2014/main" id="{87F96730-FCA5-44A8-810E-07DACBEC9D5E}"/>
              </a:ext>
            </a:extLst>
          </p:cNvPr>
          <p:cNvSpPr/>
          <p:nvPr/>
        </p:nvSpPr>
        <p:spPr>
          <a:xfrm>
            <a:off x="7835862" y="4334908"/>
            <a:ext cx="3510000" cy="1357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5875">
            <a:solidFill>
              <a:srgbClr val="4EB6F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b="1" i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고찰</a:t>
            </a:r>
            <a:endParaRPr lang="en-US" altLang="ko-KR" b="1" i="1" u="sng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defRPr/>
            </a:pPr>
            <a:endParaRPr lang="en-US" altLang="ko-KR" sz="500" b="1" dirty="0" smtClean="0">
              <a:solidFill>
                <a:srgbClr val="4E5D70"/>
              </a:solidFill>
            </a:endParaRPr>
          </a:p>
          <a:p>
            <a:pPr algn="ctr">
              <a:defRPr/>
            </a:pPr>
            <a:r>
              <a:rPr lang="ko-KR" altLang="en-US" sz="1400" b="1" dirty="0" smtClean="0">
                <a:solidFill>
                  <a:srgbClr val="4E5D70"/>
                </a:solidFill>
              </a:rPr>
              <a:t>가져온 </a:t>
            </a:r>
            <a:r>
              <a:rPr lang="en-US" altLang="ko-KR" sz="1400" b="1" dirty="0" smtClean="0">
                <a:solidFill>
                  <a:srgbClr val="4E5D70"/>
                </a:solidFill>
              </a:rPr>
              <a:t>API</a:t>
            </a:r>
            <a:r>
              <a:rPr lang="ko-KR" altLang="en-US" sz="1400" b="1" dirty="0" smtClean="0">
                <a:solidFill>
                  <a:srgbClr val="4E5D70"/>
                </a:solidFill>
              </a:rPr>
              <a:t>가 이틀 뒤부터</a:t>
            </a:r>
            <a:endParaRPr lang="en-US" altLang="ko-KR" sz="1400" b="1" dirty="0" smtClean="0">
              <a:solidFill>
                <a:srgbClr val="4E5D70"/>
              </a:solidFill>
            </a:endParaRPr>
          </a:p>
          <a:p>
            <a:pPr algn="ctr">
              <a:defRPr/>
            </a:pPr>
            <a:r>
              <a:rPr lang="ko-KR" altLang="en-US" sz="1400" b="1" dirty="0" smtClean="0">
                <a:solidFill>
                  <a:srgbClr val="4E5D70"/>
                </a:solidFill>
              </a:rPr>
              <a:t>데이터가 있어 오늘과 모레를</a:t>
            </a:r>
            <a:endParaRPr lang="en-US" altLang="ko-KR" sz="1400" b="1" dirty="0" smtClean="0">
              <a:solidFill>
                <a:srgbClr val="4E5D70"/>
              </a:solidFill>
            </a:endParaRPr>
          </a:p>
          <a:p>
            <a:pPr algn="ctr">
              <a:defRPr/>
            </a:pPr>
            <a:r>
              <a:rPr lang="ko-KR" altLang="en-US" sz="1400" b="1" dirty="0" smtClean="0">
                <a:solidFill>
                  <a:srgbClr val="4E5D70"/>
                </a:solidFill>
              </a:rPr>
              <a:t>알려주지 못해 이 부분에 대한</a:t>
            </a:r>
            <a:endParaRPr lang="en-US" altLang="ko-KR" sz="1400" b="1" dirty="0" smtClean="0">
              <a:solidFill>
                <a:srgbClr val="4E5D70"/>
              </a:solidFill>
            </a:endParaRPr>
          </a:p>
          <a:p>
            <a:pPr algn="ctr">
              <a:defRPr/>
            </a:pPr>
            <a:r>
              <a:rPr lang="ko-KR" altLang="en-US" sz="1400" b="1" dirty="0" smtClean="0">
                <a:solidFill>
                  <a:srgbClr val="4E5D70"/>
                </a:solidFill>
              </a:rPr>
              <a:t>보완이 필요합니다</a:t>
            </a:r>
            <a:r>
              <a:rPr lang="en-US" altLang="ko-KR" sz="1400" b="1" dirty="0" smtClean="0">
                <a:solidFill>
                  <a:srgbClr val="4E5D70"/>
                </a:solidFill>
              </a:rPr>
              <a:t>.</a:t>
            </a:r>
            <a:endParaRPr lang="en-US" altLang="ko-KR" sz="1400" b="1" dirty="0">
              <a:solidFill>
                <a:srgbClr val="4E5D70"/>
              </a:solidFill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4431032" y="596403"/>
            <a:ext cx="6840000" cy="0"/>
          </a:xfrm>
          <a:prstGeom prst="line">
            <a:avLst/>
          </a:prstGeom>
          <a:ln>
            <a:solidFill>
              <a:srgbClr val="82CC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모서리가 둥근 직사각형 75"/>
          <p:cNvSpPr/>
          <p:nvPr/>
        </p:nvSpPr>
        <p:spPr>
          <a:xfrm>
            <a:off x="434564" y="262550"/>
            <a:ext cx="5127249" cy="669230"/>
          </a:xfrm>
          <a:prstGeom prst="roundRect">
            <a:avLst>
              <a:gd name="adj" fmla="val 50000"/>
            </a:avLst>
          </a:prstGeom>
          <a:solidFill>
            <a:srgbClr val="82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400" b="1" i="1" kern="0" dirty="0" smtClean="0">
                <a:solidFill>
                  <a:prstClr val="white"/>
                </a:solidFill>
              </a:rPr>
              <a:t> </a:t>
            </a:r>
            <a:r>
              <a:rPr lang="ko-KR" altLang="en-US" sz="2400" b="1" i="1" kern="0" dirty="0" err="1" smtClean="0">
                <a:solidFill>
                  <a:prstClr val="white"/>
                </a:solidFill>
              </a:rPr>
              <a:t>기온별</a:t>
            </a:r>
            <a:r>
              <a:rPr lang="ko-KR" altLang="en-US" sz="2400" b="1" i="1" kern="0" dirty="0" smtClean="0">
                <a:solidFill>
                  <a:prstClr val="white"/>
                </a:solidFill>
              </a:rPr>
              <a:t> </a:t>
            </a:r>
            <a:r>
              <a:rPr lang="ko-KR" altLang="en-US" sz="2400" b="1" i="1" kern="0" dirty="0" smtClean="0">
                <a:solidFill>
                  <a:prstClr val="white"/>
                </a:solidFill>
              </a:rPr>
              <a:t>옷차림 추천 프로그램</a:t>
            </a:r>
            <a:endParaRPr lang="en-US" altLang="ko-KR" sz="1000" b="1" i="1" kern="0" dirty="0">
              <a:solidFill>
                <a:prstClr val="white"/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554271" y="304568"/>
            <a:ext cx="583200" cy="5836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78" name="그림 7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9" y="382101"/>
            <a:ext cx="428604" cy="42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94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580015" y="2574712"/>
            <a:ext cx="5031970" cy="1419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600" i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감사합니다</a:t>
            </a:r>
            <a:r>
              <a:rPr lang="en-US" altLang="ko-KR" sz="6600" i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6600" i="1" u="sng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431032" y="596403"/>
            <a:ext cx="6840000" cy="0"/>
          </a:xfrm>
          <a:prstGeom prst="line">
            <a:avLst/>
          </a:prstGeom>
          <a:ln>
            <a:solidFill>
              <a:srgbClr val="82CC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434564" y="262550"/>
            <a:ext cx="5127249" cy="669230"/>
          </a:xfrm>
          <a:prstGeom prst="roundRect">
            <a:avLst>
              <a:gd name="adj" fmla="val 50000"/>
            </a:avLst>
          </a:prstGeom>
          <a:solidFill>
            <a:srgbClr val="82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400" b="1" i="1" kern="0" dirty="0" smtClean="0">
                <a:solidFill>
                  <a:prstClr val="white"/>
                </a:solidFill>
              </a:rPr>
              <a:t> </a:t>
            </a:r>
            <a:r>
              <a:rPr lang="ko-KR" altLang="en-US" sz="2400" b="1" i="1" kern="0" dirty="0" err="1" smtClean="0">
                <a:solidFill>
                  <a:prstClr val="white"/>
                </a:solidFill>
              </a:rPr>
              <a:t>기온별</a:t>
            </a:r>
            <a:r>
              <a:rPr lang="ko-KR" altLang="en-US" sz="2400" b="1" i="1" kern="0" dirty="0" smtClean="0">
                <a:solidFill>
                  <a:prstClr val="white"/>
                </a:solidFill>
              </a:rPr>
              <a:t> </a:t>
            </a:r>
            <a:r>
              <a:rPr lang="ko-KR" altLang="en-US" sz="2400" b="1" i="1" kern="0" dirty="0" smtClean="0">
                <a:solidFill>
                  <a:prstClr val="white"/>
                </a:solidFill>
              </a:rPr>
              <a:t>옷차림 추천 프로그램</a:t>
            </a:r>
            <a:endParaRPr lang="en-US" altLang="ko-KR" sz="1000" b="1" i="1" kern="0" dirty="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54271" y="304568"/>
            <a:ext cx="583200" cy="5836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9" y="382101"/>
            <a:ext cx="428604" cy="42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0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연결선 33"/>
          <p:cNvCxnSpPr/>
          <p:nvPr/>
        </p:nvCxnSpPr>
        <p:spPr>
          <a:xfrm>
            <a:off x="4431032" y="596403"/>
            <a:ext cx="6840000" cy="0"/>
          </a:xfrm>
          <a:prstGeom prst="line">
            <a:avLst/>
          </a:prstGeom>
          <a:ln>
            <a:solidFill>
              <a:srgbClr val="82CC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31"/>
          <p:cNvSpPr/>
          <p:nvPr/>
        </p:nvSpPr>
        <p:spPr>
          <a:xfrm>
            <a:off x="434564" y="262550"/>
            <a:ext cx="5127249" cy="669230"/>
          </a:xfrm>
          <a:prstGeom prst="roundRect">
            <a:avLst>
              <a:gd name="adj" fmla="val 50000"/>
            </a:avLst>
          </a:prstGeom>
          <a:solidFill>
            <a:srgbClr val="82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400" b="1" i="1" kern="0" dirty="0" smtClean="0">
                <a:solidFill>
                  <a:prstClr val="white"/>
                </a:solidFill>
              </a:rPr>
              <a:t> </a:t>
            </a:r>
            <a:r>
              <a:rPr lang="ko-KR" altLang="en-US" sz="2400" b="1" i="1" kern="0" dirty="0" err="1" smtClean="0">
                <a:solidFill>
                  <a:prstClr val="white"/>
                </a:solidFill>
              </a:rPr>
              <a:t>기온별</a:t>
            </a:r>
            <a:r>
              <a:rPr lang="ko-KR" altLang="en-US" sz="2400" b="1" i="1" kern="0" dirty="0" smtClean="0">
                <a:solidFill>
                  <a:prstClr val="white"/>
                </a:solidFill>
              </a:rPr>
              <a:t> </a:t>
            </a:r>
            <a:r>
              <a:rPr lang="ko-KR" altLang="en-US" sz="2400" b="1" i="1" kern="0" dirty="0" smtClean="0">
                <a:solidFill>
                  <a:prstClr val="white"/>
                </a:solidFill>
              </a:rPr>
              <a:t>옷차림 추천 프로그램</a:t>
            </a:r>
            <a:endParaRPr lang="en-US" altLang="ko-KR" sz="1000" b="1" i="1" kern="0" dirty="0">
              <a:solidFill>
                <a:prstClr val="white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54271" y="304568"/>
            <a:ext cx="583200" cy="5836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317392" y="1956365"/>
            <a:ext cx="2423886" cy="2423886"/>
          </a:xfrm>
          <a:prstGeom prst="ellipse">
            <a:avLst/>
          </a:prstGeom>
          <a:solidFill>
            <a:srgbClr val="222A35"/>
          </a:solidFill>
          <a:ln w="19050">
            <a:solidFill>
              <a:srgbClr val="4EB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168176" y="1659613"/>
            <a:ext cx="703706" cy="703706"/>
          </a:xfrm>
          <a:prstGeom prst="ellipse">
            <a:avLst/>
          </a:prstGeom>
          <a:solidFill>
            <a:srgbClr val="4EB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9" name="Group 28"/>
          <p:cNvGrpSpPr>
            <a:grpSpLocks noChangeAspect="1"/>
          </p:cNvGrpSpPr>
          <p:nvPr/>
        </p:nvGrpSpPr>
        <p:grpSpPr bwMode="auto">
          <a:xfrm>
            <a:off x="2376381" y="1858711"/>
            <a:ext cx="305908" cy="267729"/>
            <a:chOff x="496" y="4251"/>
            <a:chExt cx="641" cy="561"/>
          </a:xfrm>
          <a:solidFill>
            <a:schemeClr val="bg1"/>
          </a:solidFill>
        </p:grpSpPr>
        <p:sp>
          <p:nvSpPr>
            <p:cNvPr id="40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2" name="타원 41"/>
          <p:cNvSpPr/>
          <p:nvPr/>
        </p:nvSpPr>
        <p:spPr>
          <a:xfrm>
            <a:off x="4872852" y="1991651"/>
            <a:ext cx="2423886" cy="2423886"/>
          </a:xfrm>
          <a:prstGeom prst="ellipse">
            <a:avLst/>
          </a:prstGeom>
          <a:solidFill>
            <a:schemeClr val="tx2">
              <a:lumMod val="50000"/>
            </a:schemeClr>
          </a:solidFill>
          <a:ln w="19050">
            <a:solidFill>
              <a:srgbClr val="4EB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5723636" y="1694899"/>
            <a:ext cx="703706" cy="703706"/>
          </a:xfrm>
          <a:prstGeom prst="ellipse">
            <a:avLst/>
          </a:prstGeom>
          <a:solidFill>
            <a:srgbClr val="4EB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8439551" y="1991651"/>
            <a:ext cx="2423886" cy="2423886"/>
          </a:xfrm>
          <a:prstGeom prst="ellipse">
            <a:avLst/>
          </a:prstGeom>
          <a:solidFill>
            <a:schemeClr val="tx2">
              <a:lumMod val="50000"/>
            </a:schemeClr>
          </a:solidFill>
          <a:ln w="19050">
            <a:solidFill>
              <a:srgbClr val="4EB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9308441" y="1703952"/>
            <a:ext cx="703706" cy="703706"/>
          </a:xfrm>
          <a:prstGeom prst="ellipse">
            <a:avLst/>
          </a:prstGeom>
          <a:solidFill>
            <a:srgbClr val="4EB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8" name="Group 14"/>
          <p:cNvGrpSpPr>
            <a:grpSpLocks noChangeAspect="1"/>
          </p:cNvGrpSpPr>
          <p:nvPr/>
        </p:nvGrpSpPr>
        <p:grpSpPr bwMode="auto">
          <a:xfrm>
            <a:off x="9528124" y="1935015"/>
            <a:ext cx="282952" cy="240012"/>
            <a:chOff x="3669" y="3943"/>
            <a:chExt cx="626" cy="531"/>
          </a:xfrm>
          <a:solidFill>
            <a:schemeClr val="bg1"/>
          </a:solidFill>
        </p:grpSpPr>
        <p:sp>
          <p:nvSpPr>
            <p:cNvPr id="49" name="Freeform 16"/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17"/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1" name="Freeform 11"/>
          <p:cNvSpPr>
            <a:spLocks noEditPoints="1"/>
          </p:cNvSpPr>
          <p:nvPr/>
        </p:nvSpPr>
        <p:spPr bwMode="auto">
          <a:xfrm>
            <a:off x="5989785" y="1891499"/>
            <a:ext cx="245832" cy="301813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778386" y="4712289"/>
            <a:ext cx="260021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Winform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345085" y="4711262"/>
            <a:ext cx="260021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 개선 및 고찰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271273" y="4711262"/>
            <a:ext cx="260021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 기본 구조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568" y="2514811"/>
            <a:ext cx="1569452" cy="15694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629" y="2327353"/>
            <a:ext cx="1631412" cy="163141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064" y="2407658"/>
            <a:ext cx="1800992" cy="180099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9" y="382101"/>
            <a:ext cx="428604" cy="42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3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타원 15"/>
          <p:cNvSpPr/>
          <p:nvPr/>
        </p:nvSpPr>
        <p:spPr>
          <a:xfrm>
            <a:off x="1317392" y="1956365"/>
            <a:ext cx="2423886" cy="2423886"/>
          </a:xfrm>
          <a:prstGeom prst="ellipse">
            <a:avLst/>
          </a:prstGeom>
          <a:solidFill>
            <a:srgbClr val="222A35"/>
          </a:solidFill>
          <a:ln w="19050">
            <a:solidFill>
              <a:srgbClr val="4EB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168176" y="1659613"/>
            <a:ext cx="703706" cy="703706"/>
          </a:xfrm>
          <a:prstGeom prst="ellipse">
            <a:avLst/>
          </a:prstGeom>
          <a:solidFill>
            <a:srgbClr val="4EB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9" name="Group 28"/>
          <p:cNvGrpSpPr>
            <a:grpSpLocks noChangeAspect="1"/>
          </p:cNvGrpSpPr>
          <p:nvPr/>
        </p:nvGrpSpPr>
        <p:grpSpPr bwMode="auto">
          <a:xfrm>
            <a:off x="2376381" y="1858711"/>
            <a:ext cx="305908" cy="267729"/>
            <a:chOff x="496" y="4251"/>
            <a:chExt cx="641" cy="561"/>
          </a:xfrm>
          <a:solidFill>
            <a:schemeClr val="bg1"/>
          </a:solidFill>
        </p:grpSpPr>
        <p:sp>
          <p:nvSpPr>
            <p:cNvPr id="20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2" name="타원 21"/>
          <p:cNvSpPr/>
          <p:nvPr/>
        </p:nvSpPr>
        <p:spPr>
          <a:xfrm>
            <a:off x="4872852" y="1991651"/>
            <a:ext cx="2423886" cy="2423886"/>
          </a:xfrm>
          <a:prstGeom prst="ellipse">
            <a:avLst/>
          </a:prstGeom>
          <a:solidFill>
            <a:schemeClr val="tx2">
              <a:lumMod val="50000"/>
            </a:schemeClr>
          </a:solidFill>
          <a:ln w="19050">
            <a:solidFill>
              <a:srgbClr val="4EB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78386" y="4712289"/>
            <a:ext cx="260021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IDE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툴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Visual Studio 2019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723636" y="1694899"/>
            <a:ext cx="703706" cy="703706"/>
          </a:xfrm>
          <a:prstGeom prst="ellipse">
            <a:avLst/>
          </a:prstGeom>
          <a:solidFill>
            <a:srgbClr val="4EB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8439551" y="1991651"/>
            <a:ext cx="2423886" cy="2423886"/>
          </a:xfrm>
          <a:prstGeom prst="ellipse">
            <a:avLst/>
          </a:prstGeom>
          <a:solidFill>
            <a:schemeClr val="tx2">
              <a:lumMod val="50000"/>
            </a:schemeClr>
          </a:solidFill>
          <a:ln w="19050">
            <a:solidFill>
              <a:srgbClr val="4EB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345085" y="4711262"/>
            <a:ext cx="260021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API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전국 육상주간예보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9308441" y="1703952"/>
            <a:ext cx="703706" cy="703706"/>
          </a:xfrm>
          <a:prstGeom prst="ellipse">
            <a:avLst/>
          </a:prstGeom>
          <a:solidFill>
            <a:srgbClr val="4EB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8" name="Group 14"/>
          <p:cNvGrpSpPr>
            <a:grpSpLocks noChangeAspect="1"/>
          </p:cNvGrpSpPr>
          <p:nvPr/>
        </p:nvGrpSpPr>
        <p:grpSpPr bwMode="auto">
          <a:xfrm>
            <a:off x="9528124" y="1935015"/>
            <a:ext cx="282952" cy="240012"/>
            <a:chOff x="3669" y="3943"/>
            <a:chExt cx="626" cy="531"/>
          </a:xfrm>
          <a:solidFill>
            <a:schemeClr val="bg1"/>
          </a:solidFill>
        </p:grpSpPr>
        <p:sp>
          <p:nvSpPr>
            <p:cNvPr id="29" name="Freeform 16"/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17"/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1" name="Freeform 11"/>
          <p:cNvSpPr>
            <a:spLocks noEditPoints="1"/>
          </p:cNvSpPr>
          <p:nvPr/>
        </p:nvSpPr>
        <p:spPr bwMode="auto">
          <a:xfrm>
            <a:off x="5989785" y="1891499"/>
            <a:ext cx="245832" cy="301813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271273" y="4711262"/>
            <a:ext cx="260021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개발 언어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C#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211" y="2467174"/>
            <a:ext cx="1541636" cy="169917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148" y="2157222"/>
            <a:ext cx="2778682" cy="21776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7928" y="3065072"/>
            <a:ext cx="1914525" cy="361950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9625" y="936018"/>
            <a:ext cx="225569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 개발 환경</a:t>
            </a:r>
            <a:endParaRPr lang="ko-KR" altLang="en-US" sz="1050" i="1" u="sng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4431032" y="596403"/>
            <a:ext cx="6840000" cy="0"/>
          </a:xfrm>
          <a:prstGeom prst="line">
            <a:avLst/>
          </a:prstGeom>
          <a:ln>
            <a:solidFill>
              <a:srgbClr val="82CC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434564" y="262550"/>
            <a:ext cx="5127249" cy="669230"/>
          </a:xfrm>
          <a:prstGeom prst="roundRect">
            <a:avLst>
              <a:gd name="adj" fmla="val 50000"/>
            </a:avLst>
          </a:prstGeom>
          <a:solidFill>
            <a:srgbClr val="82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400" b="1" i="1" kern="0" dirty="0" smtClean="0">
                <a:solidFill>
                  <a:prstClr val="white"/>
                </a:solidFill>
              </a:rPr>
              <a:t> </a:t>
            </a:r>
            <a:r>
              <a:rPr lang="ko-KR" altLang="en-US" sz="2400" b="1" i="1" kern="0" dirty="0" err="1" smtClean="0">
                <a:solidFill>
                  <a:prstClr val="white"/>
                </a:solidFill>
              </a:rPr>
              <a:t>기온별</a:t>
            </a:r>
            <a:r>
              <a:rPr lang="ko-KR" altLang="en-US" sz="2400" b="1" i="1" kern="0" dirty="0" smtClean="0">
                <a:solidFill>
                  <a:prstClr val="white"/>
                </a:solidFill>
              </a:rPr>
              <a:t> </a:t>
            </a:r>
            <a:r>
              <a:rPr lang="ko-KR" altLang="en-US" sz="2400" b="1" i="1" kern="0" dirty="0" smtClean="0">
                <a:solidFill>
                  <a:prstClr val="white"/>
                </a:solidFill>
              </a:rPr>
              <a:t>옷차림 추천 프로그램</a:t>
            </a:r>
            <a:endParaRPr lang="en-US" altLang="ko-KR" sz="1000" b="1" i="1" kern="0" dirty="0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554271" y="304568"/>
            <a:ext cx="583200" cy="5836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9" y="382101"/>
            <a:ext cx="428604" cy="42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9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-6589" y="930257"/>
            <a:ext cx="221798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 개발 </a:t>
            </a:r>
            <a:r>
              <a:rPr lang="ko-KR" altLang="en-US" b="1" i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개요</a:t>
            </a:r>
            <a:endParaRPr lang="ko-KR" altLang="en-US" sz="1050" i="1" u="sng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BE566710-BCCE-457B-91C3-2FE86DC76547}"/>
              </a:ext>
            </a:extLst>
          </p:cNvPr>
          <p:cNvSpPr/>
          <p:nvPr/>
        </p:nvSpPr>
        <p:spPr>
          <a:xfrm>
            <a:off x="756399" y="1693544"/>
            <a:ext cx="2434126" cy="2434126"/>
          </a:xfrm>
          <a:prstGeom prst="ellipse">
            <a:avLst/>
          </a:prstGeom>
          <a:solidFill>
            <a:srgbClr val="82CCFD"/>
          </a:solidFill>
          <a:ln w="19050">
            <a:solidFill>
              <a:srgbClr val="4EB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prstClr val="white"/>
                </a:solidFill>
              </a:rPr>
              <a:t>API</a:t>
            </a:r>
            <a:r>
              <a:rPr lang="ko-KR" altLang="en-US" sz="1400" b="1" dirty="0" smtClean="0">
                <a:solidFill>
                  <a:prstClr val="white"/>
                </a:solidFill>
              </a:rPr>
              <a:t>를 활용하여</a:t>
            </a:r>
            <a:endParaRPr lang="en-US" altLang="ko-KR" sz="1400" b="1" dirty="0" smtClean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prstClr val="white"/>
                </a:solidFill>
              </a:rPr>
              <a:t>날씨를 알려주는 프로그램을</a:t>
            </a:r>
            <a:endParaRPr lang="en-US" altLang="ko-KR" sz="1400" b="1" dirty="0" smtClean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prstClr val="white"/>
                </a:solidFill>
              </a:rPr>
              <a:t>구상하였습니다</a:t>
            </a:r>
            <a:r>
              <a:rPr lang="en-US" altLang="ko-KR" sz="1400" b="1" dirty="0" smtClean="0">
                <a:solidFill>
                  <a:prstClr val="white"/>
                </a:solidFill>
              </a:rPr>
              <a:t>.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F488E0CB-A681-40C9-8A97-A8EFFA5660EB}"/>
              </a:ext>
            </a:extLst>
          </p:cNvPr>
          <p:cNvSpPr/>
          <p:nvPr/>
        </p:nvSpPr>
        <p:spPr>
          <a:xfrm>
            <a:off x="3491131" y="1124727"/>
            <a:ext cx="2434126" cy="2434126"/>
          </a:xfrm>
          <a:prstGeom prst="ellipse">
            <a:avLst/>
          </a:prstGeom>
          <a:solidFill>
            <a:srgbClr val="82CCFD"/>
          </a:solidFill>
          <a:ln w="19050">
            <a:solidFill>
              <a:srgbClr val="4EB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prstClr val="white"/>
                </a:solidFill>
              </a:rPr>
              <a:t>API</a:t>
            </a:r>
            <a:r>
              <a:rPr lang="ko-KR" altLang="en-US" sz="1400" b="1" dirty="0" smtClean="0">
                <a:solidFill>
                  <a:prstClr val="white"/>
                </a:solidFill>
              </a:rPr>
              <a:t>를 통한 데이터의 일관된 조회가 가능하도록</a:t>
            </a:r>
            <a:endParaRPr lang="en-US" altLang="ko-KR" sz="1400" b="1" dirty="0" smtClean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prstClr val="white"/>
                </a:solidFill>
              </a:rPr>
              <a:t>하였습니다</a:t>
            </a:r>
            <a:r>
              <a:rPr lang="en-US" altLang="ko-KR" sz="1400" b="1" dirty="0" smtClean="0">
                <a:solidFill>
                  <a:prstClr val="white"/>
                </a:solidFill>
              </a:rPr>
              <a:t>.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F77828A3-274D-4CF1-82CA-3ACB9C5AC754}"/>
              </a:ext>
            </a:extLst>
          </p:cNvPr>
          <p:cNvSpPr/>
          <p:nvPr/>
        </p:nvSpPr>
        <p:spPr>
          <a:xfrm>
            <a:off x="6266742" y="1124727"/>
            <a:ext cx="2434126" cy="2434126"/>
          </a:xfrm>
          <a:prstGeom prst="ellipse">
            <a:avLst/>
          </a:prstGeom>
          <a:solidFill>
            <a:srgbClr val="82CCFD"/>
          </a:solidFill>
          <a:ln w="19050">
            <a:solidFill>
              <a:srgbClr val="4EB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schemeClr val="bg1"/>
                </a:solidFill>
              </a:rPr>
              <a:t>날씨와 연관하여 옷차림을 추천하는 기능이 있다면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schemeClr val="bg1"/>
                </a:solidFill>
              </a:rPr>
              <a:t>더 용이해 보여 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schemeClr val="bg1"/>
                </a:solidFill>
              </a:rPr>
              <a:t>추가하였습니다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.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D6CDD27-E213-4D3C-ACF1-F3B6923292BC}"/>
              </a:ext>
            </a:extLst>
          </p:cNvPr>
          <p:cNvSpPr/>
          <p:nvPr/>
        </p:nvSpPr>
        <p:spPr>
          <a:xfrm>
            <a:off x="9042353" y="1693544"/>
            <a:ext cx="2434126" cy="2434126"/>
          </a:xfrm>
          <a:prstGeom prst="ellipse">
            <a:avLst/>
          </a:prstGeom>
          <a:solidFill>
            <a:srgbClr val="82CCFD"/>
          </a:solidFill>
          <a:ln w="19050">
            <a:solidFill>
              <a:srgbClr val="4EB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prstClr val="white"/>
                </a:solidFill>
              </a:rPr>
              <a:t>객체로 분리하여</a:t>
            </a:r>
            <a:endParaRPr lang="en-US" altLang="ko-KR" sz="1400" b="1" dirty="0" smtClean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prstClr val="white"/>
                </a:solidFill>
              </a:rPr>
              <a:t>전체적인 코드의 </a:t>
            </a:r>
            <a:r>
              <a:rPr lang="ko-KR" altLang="en-US" sz="1400" b="1" dirty="0" err="1" smtClean="0">
                <a:solidFill>
                  <a:prstClr val="white"/>
                </a:solidFill>
              </a:rPr>
              <a:t>가독성을</a:t>
            </a:r>
            <a:r>
              <a:rPr lang="ko-KR" altLang="en-US" sz="1400" b="1" dirty="0" smtClean="0">
                <a:solidFill>
                  <a:prstClr val="white"/>
                </a:solidFill>
              </a:rPr>
              <a:t> 높였습니다</a:t>
            </a:r>
            <a:r>
              <a:rPr lang="en-US" altLang="ko-KR" sz="1400" b="1" dirty="0" smtClean="0">
                <a:solidFill>
                  <a:prstClr val="white"/>
                </a:solidFill>
              </a:rPr>
              <a:t>.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D8171E6A-87D6-4359-92E8-4FEC9B54AF48}"/>
              </a:ext>
            </a:extLst>
          </p:cNvPr>
          <p:cNvCxnSpPr>
            <a:cxnSpLocks/>
            <a:stCxn id="19" idx="1"/>
            <a:endCxn id="57" idx="5"/>
          </p:cNvCxnSpPr>
          <p:nvPr/>
        </p:nvCxnSpPr>
        <p:spPr>
          <a:xfrm flipH="1" flipV="1">
            <a:off x="2834056" y="3771201"/>
            <a:ext cx="1524269" cy="1717238"/>
          </a:xfrm>
          <a:prstGeom prst="line">
            <a:avLst/>
          </a:prstGeom>
          <a:ln w="22225">
            <a:solidFill>
              <a:srgbClr val="59BBFD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D8171E6A-87D6-4359-92E8-4FEC9B54AF48}"/>
              </a:ext>
            </a:extLst>
          </p:cNvPr>
          <p:cNvCxnSpPr>
            <a:cxnSpLocks/>
            <a:stCxn id="19" idx="0"/>
            <a:endCxn id="58" idx="4"/>
          </p:cNvCxnSpPr>
          <p:nvPr/>
        </p:nvCxnSpPr>
        <p:spPr>
          <a:xfrm flipH="1" flipV="1">
            <a:off x="4708194" y="3558853"/>
            <a:ext cx="1387806" cy="819262"/>
          </a:xfrm>
          <a:prstGeom prst="line">
            <a:avLst/>
          </a:prstGeom>
          <a:ln w="22225">
            <a:solidFill>
              <a:srgbClr val="59BBFD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D8171E6A-87D6-4359-92E8-4FEC9B54AF48}"/>
              </a:ext>
            </a:extLst>
          </p:cNvPr>
          <p:cNvCxnSpPr>
            <a:cxnSpLocks/>
            <a:stCxn id="19" idx="0"/>
            <a:endCxn id="59" idx="4"/>
          </p:cNvCxnSpPr>
          <p:nvPr/>
        </p:nvCxnSpPr>
        <p:spPr>
          <a:xfrm flipV="1">
            <a:off x="6096000" y="3558853"/>
            <a:ext cx="1387805" cy="819262"/>
          </a:xfrm>
          <a:prstGeom prst="line">
            <a:avLst/>
          </a:prstGeom>
          <a:ln w="22225">
            <a:solidFill>
              <a:srgbClr val="59BBFD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D8171E6A-87D6-4359-92E8-4FEC9B54AF48}"/>
              </a:ext>
            </a:extLst>
          </p:cNvPr>
          <p:cNvCxnSpPr>
            <a:cxnSpLocks/>
            <a:stCxn id="19" idx="3"/>
            <a:endCxn id="60" idx="3"/>
          </p:cNvCxnSpPr>
          <p:nvPr/>
        </p:nvCxnSpPr>
        <p:spPr>
          <a:xfrm flipV="1">
            <a:off x="7833675" y="3771201"/>
            <a:ext cx="1565147" cy="1717238"/>
          </a:xfrm>
          <a:prstGeom prst="line">
            <a:avLst/>
          </a:prstGeom>
          <a:ln w="22225">
            <a:solidFill>
              <a:srgbClr val="59BBFD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325" y="4378115"/>
            <a:ext cx="3475350" cy="2220648"/>
          </a:xfrm>
          <a:prstGeom prst="rect">
            <a:avLst/>
          </a:prstGeom>
        </p:spPr>
      </p:pic>
      <p:cxnSp>
        <p:nvCxnSpPr>
          <p:cNvPr id="81" name="직선 연결선 80"/>
          <p:cNvCxnSpPr/>
          <p:nvPr/>
        </p:nvCxnSpPr>
        <p:spPr>
          <a:xfrm>
            <a:off x="4431032" y="596403"/>
            <a:ext cx="6840000" cy="0"/>
          </a:xfrm>
          <a:prstGeom prst="line">
            <a:avLst/>
          </a:prstGeom>
          <a:ln>
            <a:solidFill>
              <a:srgbClr val="82CC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모서리가 둥근 직사각형 81"/>
          <p:cNvSpPr/>
          <p:nvPr/>
        </p:nvSpPr>
        <p:spPr>
          <a:xfrm>
            <a:off x="434564" y="262550"/>
            <a:ext cx="5127249" cy="669230"/>
          </a:xfrm>
          <a:prstGeom prst="roundRect">
            <a:avLst>
              <a:gd name="adj" fmla="val 50000"/>
            </a:avLst>
          </a:prstGeom>
          <a:solidFill>
            <a:srgbClr val="82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400" b="1" i="1" kern="0" dirty="0" smtClean="0">
                <a:solidFill>
                  <a:prstClr val="white"/>
                </a:solidFill>
              </a:rPr>
              <a:t> </a:t>
            </a:r>
            <a:r>
              <a:rPr lang="ko-KR" altLang="en-US" sz="2400" b="1" i="1" kern="0" dirty="0" err="1" smtClean="0">
                <a:solidFill>
                  <a:prstClr val="white"/>
                </a:solidFill>
              </a:rPr>
              <a:t>기온별</a:t>
            </a:r>
            <a:r>
              <a:rPr lang="ko-KR" altLang="en-US" sz="2400" b="1" i="1" kern="0" dirty="0" smtClean="0">
                <a:solidFill>
                  <a:prstClr val="white"/>
                </a:solidFill>
              </a:rPr>
              <a:t> </a:t>
            </a:r>
            <a:r>
              <a:rPr lang="ko-KR" altLang="en-US" sz="2400" b="1" i="1" kern="0" dirty="0" smtClean="0">
                <a:solidFill>
                  <a:prstClr val="white"/>
                </a:solidFill>
              </a:rPr>
              <a:t>옷차림 추천 프로그램</a:t>
            </a:r>
            <a:endParaRPr lang="en-US" altLang="ko-KR" sz="1000" b="1" i="1" kern="0" dirty="0">
              <a:solidFill>
                <a:prstClr val="white"/>
              </a:solidFill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554271" y="304568"/>
            <a:ext cx="583200" cy="5836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84" name="그림 8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9" y="382101"/>
            <a:ext cx="428604" cy="42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66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-6588" y="930257"/>
            <a:ext cx="143003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알고리즘</a:t>
            </a:r>
            <a:endParaRPr lang="ko-KR" altLang="en-US" sz="1050" i="1" u="sng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81" name="직선 연결선 80"/>
          <p:cNvCxnSpPr/>
          <p:nvPr/>
        </p:nvCxnSpPr>
        <p:spPr>
          <a:xfrm>
            <a:off x="4431032" y="596403"/>
            <a:ext cx="6840000" cy="0"/>
          </a:xfrm>
          <a:prstGeom prst="line">
            <a:avLst/>
          </a:prstGeom>
          <a:ln>
            <a:solidFill>
              <a:srgbClr val="82CC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모서리가 둥근 직사각형 81"/>
          <p:cNvSpPr/>
          <p:nvPr/>
        </p:nvSpPr>
        <p:spPr>
          <a:xfrm>
            <a:off x="434564" y="262550"/>
            <a:ext cx="5127249" cy="669230"/>
          </a:xfrm>
          <a:prstGeom prst="roundRect">
            <a:avLst>
              <a:gd name="adj" fmla="val 50000"/>
            </a:avLst>
          </a:prstGeom>
          <a:solidFill>
            <a:srgbClr val="82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400" b="1" i="1" kern="0" dirty="0" smtClean="0">
                <a:solidFill>
                  <a:prstClr val="white"/>
                </a:solidFill>
              </a:rPr>
              <a:t> </a:t>
            </a:r>
            <a:r>
              <a:rPr lang="ko-KR" altLang="en-US" sz="2400" b="1" i="1" kern="0" dirty="0" err="1" smtClean="0">
                <a:solidFill>
                  <a:prstClr val="white"/>
                </a:solidFill>
              </a:rPr>
              <a:t>기온별</a:t>
            </a:r>
            <a:r>
              <a:rPr lang="ko-KR" altLang="en-US" sz="2400" b="1" i="1" kern="0" dirty="0" smtClean="0">
                <a:solidFill>
                  <a:prstClr val="white"/>
                </a:solidFill>
              </a:rPr>
              <a:t> </a:t>
            </a:r>
            <a:r>
              <a:rPr lang="ko-KR" altLang="en-US" sz="2400" b="1" i="1" kern="0" dirty="0" smtClean="0">
                <a:solidFill>
                  <a:prstClr val="white"/>
                </a:solidFill>
              </a:rPr>
              <a:t>옷차림 추천 프로그램</a:t>
            </a:r>
            <a:endParaRPr lang="en-US" altLang="ko-KR" sz="1000" b="1" i="1" kern="0" dirty="0">
              <a:solidFill>
                <a:prstClr val="white"/>
              </a:solidFill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554271" y="304568"/>
            <a:ext cx="583200" cy="5836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84" name="그림 8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9" y="382101"/>
            <a:ext cx="428604" cy="42860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692" y="1184172"/>
            <a:ext cx="4342616" cy="545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03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927390"/>
            <a:ext cx="11904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i="1" u="sng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Winform</a:t>
            </a:r>
            <a:endParaRPr lang="ko-KR" altLang="en-US" sz="1050" i="1" u="sng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96" y="1511687"/>
            <a:ext cx="6235240" cy="398414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835967" y="2552180"/>
            <a:ext cx="3576488" cy="2745684"/>
          </a:xfrm>
          <a:prstGeom prst="rect">
            <a:avLst/>
          </a:prstGeom>
          <a:noFill/>
          <a:ln w="25400">
            <a:solidFill>
              <a:srgbClr val="82CC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8171E6A-87D6-4359-92E8-4FEC9B54AF48}"/>
              </a:ext>
            </a:extLst>
          </p:cNvPr>
          <p:cNvCxnSpPr>
            <a:cxnSpLocks/>
            <a:stCxn id="39" idx="1"/>
            <a:endCxn id="4" idx="3"/>
          </p:cNvCxnSpPr>
          <p:nvPr/>
        </p:nvCxnSpPr>
        <p:spPr>
          <a:xfrm flipH="1">
            <a:off x="4412455" y="1389055"/>
            <a:ext cx="3449499" cy="2535967"/>
          </a:xfrm>
          <a:prstGeom prst="line">
            <a:avLst/>
          </a:prstGeom>
          <a:ln w="22225">
            <a:solidFill>
              <a:srgbClr val="59BBFD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881" y="1979629"/>
            <a:ext cx="3780345" cy="4553147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>
          <a:xfrm>
            <a:off x="7861954" y="954643"/>
            <a:ext cx="3516198" cy="868823"/>
          </a:xfrm>
          <a:prstGeom prst="rect">
            <a:avLst/>
          </a:prstGeom>
          <a:solidFill>
            <a:schemeClr val="bg1"/>
          </a:solidFill>
          <a:ln w="19050">
            <a:solidFill>
              <a:srgbClr val="4EB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srgbClr val="4EB6FC"/>
                </a:solidFill>
                <a:latin typeface="+mj-lt"/>
              </a:rPr>
              <a:t>API</a:t>
            </a:r>
            <a:r>
              <a:rPr lang="ko-KR" altLang="en-US" sz="1400" b="1" dirty="0" smtClean="0">
                <a:solidFill>
                  <a:srgbClr val="4EB6FC"/>
                </a:solidFill>
                <a:latin typeface="+mj-lt"/>
              </a:rPr>
              <a:t>에서 가져온 정보를 활용하기 위해</a:t>
            </a:r>
            <a:endParaRPr lang="en-US" altLang="ko-KR" sz="1400" b="1" dirty="0" smtClean="0">
              <a:solidFill>
                <a:srgbClr val="4EB6FC"/>
              </a:solidFill>
              <a:latin typeface="+mj-lt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srgbClr val="4EB6FC"/>
                </a:solidFill>
                <a:latin typeface="+mj-lt"/>
              </a:rPr>
              <a:t>먼저 </a:t>
            </a:r>
            <a:r>
              <a:rPr lang="en-US" altLang="ko-KR" sz="1400" b="1" dirty="0" err="1" smtClean="0">
                <a:solidFill>
                  <a:srgbClr val="4EB6FC"/>
                </a:solidFill>
                <a:latin typeface="+mj-lt"/>
              </a:rPr>
              <a:t>Tempstr</a:t>
            </a:r>
            <a:r>
              <a:rPr lang="en-US" altLang="ko-KR" sz="1400" b="1" dirty="0" smtClean="0">
                <a:solidFill>
                  <a:srgbClr val="4EB6FC"/>
                </a:solidFill>
                <a:latin typeface="+mj-lt"/>
              </a:rPr>
              <a:t> </a:t>
            </a:r>
            <a:r>
              <a:rPr lang="ko-KR" altLang="en-US" sz="1400" b="1" dirty="0" smtClean="0">
                <a:solidFill>
                  <a:srgbClr val="4EB6FC"/>
                </a:solidFill>
                <a:latin typeface="+mj-lt"/>
              </a:rPr>
              <a:t>배열에 넣었습니다</a:t>
            </a:r>
            <a:r>
              <a:rPr lang="en-US" altLang="ko-KR" sz="1400" b="1" dirty="0" smtClean="0">
                <a:solidFill>
                  <a:srgbClr val="4EB6FC"/>
                </a:solidFill>
                <a:latin typeface="+mj-lt"/>
              </a:rPr>
              <a:t>.</a:t>
            </a:r>
          </a:p>
        </p:txBody>
      </p:sp>
      <p:cxnSp>
        <p:nvCxnSpPr>
          <p:cNvPr id="52" name="직선 연결선 51"/>
          <p:cNvCxnSpPr/>
          <p:nvPr/>
        </p:nvCxnSpPr>
        <p:spPr>
          <a:xfrm>
            <a:off x="4431032" y="596403"/>
            <a:ext cx="6840000" cy="0"/>
          </a:xfrm>
          <a:prstGeom prst="line">
            <a:avLst/>
          </a:prstGeom>
          <a:ln>
            <a:solidFill>
              <a:srgbClr val="82CC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52"/>
          <p:cNvSpPr/>
          <p:nvPr/>
        </p:nvSpPr>
        <p:spPr>
          <a:xfrm>
            <a:off x="434564" y="262550"/>
            <a:ext cx="5127249" cy="669230"/>
          </a:xfrm>
          <a:prstGeom prst="roundRect">
            <a:avLst>
              <a:gd name="adj" fmla="val 50000"/>
            </a:avLst>
          </a:prstGeom>
          <a:solidFill>
            <a:srgbClr val="82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400" b="1" i="1" kern="0" dirty="0" smtClean="0">
                <a:solidFill>
                  <a:prstClr val="white"/>
                </a:solidFill>
              </a:rPr>
              <a:t> </a:t>
            </a:r>
            <a:r>
              <a:rPr lang="ko-KR" altLang="en-US" sz="2400" b="1" i="1" kern="0" dirty="0" err="1" smtClean="0">
                <a:solidFill>
                  <a:prstClr val="white"/>
                </a:solidFill>
              </a:rPr>
              <a:t>기온별</a:t>
            </a:r>
            <a:r>
              <a:rPr lang="ko-KR" altLang="en-US" sz="2400" b="1" i="1" kern="0" dirty="0" smtClean="0">
                <a:solidFill>
                  <a:prstClr val="white"/>
                </a:solidFill>
              </a:rPr>
              <a:t> </a:t>
            </a:r>
            <a:r>
              <a:rPr lang="ko-KR" altLang="en-US" sz="2400" b="1" i="1" kern="0" dirty="0" smtClean="0">
                <a:solidFill>
                  <a:prstClr val="white"/>
                </a:solidFill>
              </a:rPr>
              <a:t>옷차림 추천 프로그램</a:t>
            </a:r>
            <a:endParaRPr lang="en-US" altLang="ko-KR" sz="1000" b="1" i="1" kern="0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554271" y="304568"/>
            <a:ext cx="583200" cy="5836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9" y="382101"/>
            <a:ext cx="428604" cy="42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56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928947"/>
            <a:ext cx="11904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i="1" u="sng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Winform</a:t>
            </a:r>
            <a:endParaRPr lang="ko-KR" altLang="en-US" sz="1050" i="1" u="sng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96" y="1511687"/>
            <a:ext cx="6235240" cy="398414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835967" y="2731292"/>
            <a:ext cx="3576488" cy="766052"/>
          </a:xfrm>
          <a:prstGeom prst="rect">
            <a:avLst/>
          </a:prstGeom>
          <a:noFill/>
          <a:ln w="25400">
            <a:solidFill>
              <a:srgbClr val="82CC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8171E6A-87D6-4359-92E8-4FEC9B54AF48}"/>
              </a:ext>
            </a:extLst>
          </p:cNvPr>
          <p:cNvCxnSpPr>
            <a:cxnSpLocks/>
            <a:stCxn id="39" idx="1"/>
            <a:endCxn id="12" idx="3"/>
          </p:cNvCxnSpPr>
          <p:nvPr/>
        </p:nvCxnSpPr>
        <p:spPr>
          <a:xfrm flipH="1">
            <a:off x="3827282" y="1378688"/>
            <a:ext cx="3968685" cy="377851"/>
          </a:xfrm>
          <a:prstGeom prst="line">
            <a:avLst/>
          </a:prstGeom>
          <a:ln w="22225">
            <a:solidFill>
              <a:srgbClr val="59BBFD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7795967" y="944276"/>
            <a:ext cx="3648172" cy="868823"/>
          </a:xfrm>
          <a:prstGeom prst="rect">
            <a:avLst/>
          </a:prstGeom>
          <a:solidFill>
            <a:schemeClr val="bg1"/>
          </a:solidFill>
          <a:ln w="19050">
            <a:solidFill>
              <a:srgbClr val="4EB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srgbClr val="4EB6FC"/>
                </a:solidFill>
                <a:latin typeface="+mj-lt"/>
              </a:rPr>
              <a:t>Textbox</a:t>
            </a:r>
            <a:r>
              <a:rPr lang="ko-KR" altLang="en-US" sz="1400" b="1" dirty="0" smtClean="0">
                <a:solidFill>
                  <a:srgbClr val="4EB6FC"/>
                </a:solidFill>
                <a:latin typeface="+mj-lt"/>
              </a:rPr>
              <a:t>에 조건을 걸어 특정 문자가 있다면</a:t>
            </a:r>
            <a:endParaRPr lang="en-US" altLang="ko-KR" sz="1400" b="1" dirty="0">
              <a:solidFill>
                <a:srgbClr val="4EB6FC"/>
              </a:solidFill>
              <a:latin typeface="+mj-lt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srgbClr val="4EB6FC"/>
                </a:solidFill>
                <a:latin typeface="+mj-lt"/>
              </a:rPr>
              <a:t>해당하는 문구를 넣었습니다</a:t>
            </a:r>
            <a:r>
              <a:rPr lang="en-US" altLang="ko-KR" sz="1400" b="1" dirty="0" smtClean="0">
                <a:solidFill>
                  <a:srgbClr val="4EB6FC"/>
                </a:solidFill>
                <a:latin typeface="+mj-lt"/>
              </a:rPr>
              <a:t>.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552526" y="1615584"/>
            <a:ext cx="1274756" cy="281909"/>
          </a:xfrm>
          <a:prstGeom prst="rect">
            <a:avLst/>
          </a:prstGeom>
          <a:noFill/>
          <a:ln w="25400">
            <a:solidFill>
              <a:srgbClr val="82CC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8171E6A-87D6-4359-92E8-4FEC9B54AF48}"/>
              </a:ext>
            </a:extLst>
          </p:cNvPr>
          <p:cNvCxnSpPr>
            <a:cxnSpLocks/>
            <a:stCxn id="4" idx="0"/>
            <a:endCxn id="12" idx="2"/>
          </p:cNvCxnSpPr>
          <p:nvPr/>
        </p:nvCxnSpPr>
        <p:spPr>
          <a:xfrm flipV="1">
            <a:off x="2624211" y="1897493"/>
            <a:ext cx="565693" cy="833799"/>
          </a:xfrm>
          <a:prstGeom prst="line">
            <a:avLst/>
          </a:prstGeom>
          <a:ln w="22225">
            <a:solidFill>
              <a:srgbClr val="59BBFD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973" y="2065249"/>
            <a:ext cx="4046161" cy="4201649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4431032" y="596403"/>
            <a:ext cx="6840000" cy="0"/>
          </a:xfrm>
          <a:prstGeom prst="line">
            <a:avLst/>
          </a:prstGeom>
          <a:ln>
            <a:solidFill>
              <a:srgbClr val="82CC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434564" y="262550"/>
            <a:ext cx="5127249" cy="669230"/>
          </a:xfrm>
          <a:prstGeom prst="roundRect">
            <a:avLst>
              <a:gd name="adj" fmla="val 50000"/>
            </a:avLst>
          </a:prstGeom>
          <a:solidFill>
            <a:srgbClr val="82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400" b="1" i="1" kern="0" dirty="0" smtClean="0">
                <a:solidFill>
                  <a:prstClr val="white"/>
                </a:solidFill>
              </a:rPr>
              <a:t> </a:t>
            </a:r>
            <a:r>
              <a:rPr lang="ko-KR" altLang="en-US" sz="2400" b="1" i="1" kern="0" dirty="0" err="1" smtClean="0">
                <a:solidFill>
                  <a:prstClr val="white"/>
                </a:solidFill>
              </a:rPr>
              <a:t>기온별</a:t>
            </a:r>
            <a:r>
              <a:rPr lang="ko-KR" altLang="en-US" sz="2400" b="1" i="1" kern="0" dirty="0" smtClean="0">
                <a:solidFill>
                  <a:prstClr val="white"/>
                </a:solidFill>
              </a:rPr>
              <a:t> </a:t>
            </a:r>
            <a:r>
              <a:rPr lang="ko-KR" altLang="en-US" sz="2400" b="1" i="1" kern="0" dirty="0" smtClean="0">
                <a:solidFill>
                  <a:prstClr val="white"/>
                </a:solidFill>
              </a:rPr>
              <a:t>옷차림 추천 프로그램</a:t>
            </a:r>
            <a:endParaRPr lang="en-US" altLang="ko-KR" sz="1000" b="1" i="1" kern="0" dirty="0">
              <a:solidFill>
                <a:prstClr val="white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54271" y="304568"/>
            <a:ext cx="583200" cy="5836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9" y="382101"/>
            <a:ext cx="428604" cy="42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48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96" y="1511687"/>
            <a:ext cx="6235240" cy="398414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835967" y="3667026"/>
            <a:ext cx="3576488" cy="1630837"/>
          </a:xfrm>
          <a:prstGeom prst="rect">
            <a:avLst/>
          </a:prstGeom>
          <a:noFill/>
          <a:ln w="25400">
            <a:solidFill>
              <a:srgbClr val="82CC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8171E6A-87D6-4359-92E8-4FEC9B54AF48}"/>
              </a:ext>
            </a:extLst>
          </p:cNvPr>
          <p:cNvCxnSpPr>
            <a:cxnSpLocks/>
            <a:stCxn id="39" idx="1"/>
            <a:endCxn id="4" idx="3"/>
          </p:cNvCxnSpPr>
          <p:nvPr/>
        </p:nvCxnSpPr>
        <p:spPr>
          <a:xfrm flipH="1">
            <a:off x="4412455" y="1425050"/>
            <a:ext cx="3575113" cy="3057395"/>
          </a:xfrm>
          <a:prstGeom prst="line">
            <a:avLst/>
          </a:prstGeom>
          <a:ln w="22225">
            <a:solidFill>
              <a:srgbClr val="59BBFD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7987568" y="990638"/>
            <a:ext cx="3245394" cy="868823"/>
          </a:xfrm>
          <a:prstGeom prst="rect">
            <a:avLst/>
          </a:prstGeom>
          <a:solidFill>
            <a:schemeClr val="bg1"/>
          </a:solidFill>
          <a:ln w="19050">
            <a:solidFill>
              <a:srgbClr val="4EB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 err="1" smtClean="0">
                <a:solidFill>
                  <a:srgbClr val="4EB6FC"/>
                </a:solidFill>
                <a:latin typeface="+mj-lt"/>
              </a:rPr>
              <a:t>Tempstr</a:t>
            </a:r>
            <a:r>
              <a:rPr lang="en-US" altLang="ko-KR" sz="1400" b="1" dirty="0" smtClean="0">
                <a:solidFill>
                  <a:srgbClr val="4EB6FC"/>
                </a:solidFill>
                <a:latin typeface="+mj-lt"/>
              </a:rPr>
              <a:t> </a:t>
            </a:r>
            <a:r>
              <a:rPr lang="ko-KR" altLang="en-US" sz="1400" b="1" dirty="0" smtClean="0">
                <a:solidFill>
                  <a:srgbClr val="4EB6FC"/>
                </a:solidFill>
                <a:latin typeface="+mj-lt"/>
              </a:rPr>
              <a:t>배열을 가져와서</a:t>
            </a:r>
            <a:endParaRPr lang="en-US" altLang="ko-KR" sz="1400" b="1" dirty="0" smtClean="0">
              <a:solidFill>
                <a:srgbClr val="4EB6FC"/>
              </a:solidFill>
              <a:latin typeface="+mj-lt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srgbClr val="4EB6FC"/>
                </a:solidFill>
                <a:latin typeface="+mj-lt"/>
              </a:rPr>
              <a:t>Label</a:t>
            </a:r>
            <a:r>
              <a:rPr lang="ko-KR" altLang="en-US" sz="1400" b="1" dirty="0" smtClean="0">
                <a:solidFill>
                  <a:srgbClr val="4EB6FC"/>
                </a:solidFill>
                <a:latin typeface="+mj-lt"/>
              </a:rPr>
              <a:t>마다 필요한 값을 넣었습니다</a:t>
            </a:r>
            <a:r>
              <a:rPr lang="en-US" altLang="ko-KR" sz="1400" b="1" dirty="0" smtClean="0">
                <a:solidFill>
                  <a:srgbClr val="4EB6FC"/>
                </a:solidFill>
                <a:latin typeface="+mj-lt"/>
              </a:rPr>
              <a:t>.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930257"/>
            <a:ext cx="11904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i="1" u="sng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Winform</a:t>
            </a:r>
            <a:endParaRPr lang="ko-KR" altLang="en-US" sz="1050" i="1" u="sng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125" y="2117481"/>
            <a:ext cx="4348702" cy="4311599"/>
          </a:xfrm>
          <a:prstGeom prst="rect">
            <a:avLst/>
          </a:prstGeom>
        </p:spPr>
      </p:pic>
      <p:cxnSp>
        <p:nvCxnSpPr>
          <p:cNvPr id="21" name="직선 연결선 20"/>
          <p:cNvCxnSpPr/>
          <p:nvPr/>
        </p:nvCxnSpPr>
        <p:spPr>
          <a:xfrm>
            <a:off x="4431032" y="596403"/>
            <a:ext cx="6840000" cy="0"/>
          </a:xfrm>
          <a:prstGeom prst="line">
            <a:avLst/>
          </a:prstGeom>
          <a:ln>
            <a:solidFill>
              <a:srgbClr val="82CC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434564" y="262550"/>
            <a:ext cx="5127249" cy="669230"/>
          </a:xfrm>
          <a:prstGeom prst="roundRect">
            <a:avLst>
              <a:gd name="adj" fmla="val 50000"/>
            </a:avLst>
          </a:prstGeom>
          <a:solidFill>
            <a:srgbClr val="82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400" b="1" i="1" kern="0" dirty="0" smtClean="0">
                <a:solidFill>
                  <a:prstClr val="white"/>
                </a:solidFill>
              </a:rPr>
              <a:t> </a:t>
            </a:r>
            <a:r>
              <a:rPr lang="ko-KR" altLang="en-US" sz="2400" b="1" i="1" kern="0" dirty="0" err="1" smtClean="0">
                <a:solidFill>
                  <a:prstClr val="white"/>
                </a:solidFill>
              </a:rPr>
              <a:t>기온별</a:t>
            </a:r>
            <a:r>
              <a:rPr lang="ko-KR" altLang="en-US" sz="2400" b="1" i="1" kern="0" dirty="0" smtClean="0">
                <a:solidFill>
                  <a:prstClr val="white"/>
                </a:solidFill>
              </a:rPr>
              <a:t> </a:t>
            </a:r>
            <a:r>
              <a:rPr lang="ko-KR" altLang="en-US" sz="2400" b="1" i="1" kern="0" dirty="0" smtClean="0">
                <a:solidFill>
                  <a:prstClr val="white"/>
                </a:solidFill>
              </a:rPr>
              <a:t>옷차림 추천 프로그램</a:t>
            </a:r>
            <a:endParaRPr lang="en-US" altLang="ko-KR" sz="1000" b="1" i="1" kern="0" dirty="0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554271" y="304568"/>
            <a:ext cx="583200" cy="5836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9" y="382101"/>
            <a:ext cx="428604" cy="42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3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73" y="1512000"/>
            <a:ext cx="6235200" cy="400965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353138" y="1640115"/>
            <a:ext cx="2321040" cy="3780297"/>
          </a:xfrm>
          <a:prstGeom prst="rect">
            <a:avLst/>
          </a:prstGeom>
          <a:noFill/>
          <a:ln w="25400">
            <a:solidFill>
              <a:srgbClr val="82CC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7956222" y="930257"/>
            <a:ext cx="2931738" cy="868823"/>
          </a:xfrm>
          <a:prstGeom prst="rect">
            <a:avLst/>
          </a:prstGeom>
          <a:solidFill>
            <a:schemeClr val="bg1"/>
          </a:solidFill>
          <a:ln w="19050">
            <a:solidFill>
              <a:srgbClr val="4EB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srgbClr val="4EB6FC"/>
                </a:solidFill>
                <a:latin typeface="+mj-lt"/>
              </a:rPr>
              <a:t>버튼을 누르면 평균 기온에 맞추어</a:t>
            </a:r>
            <a:endParaRPr lang="en-US" altLang="ko-KR" sz="1400" b="1" dirty="0" smtClean="0">
              <a:solidFill>
                <a:srgbClr val="4EB6FC"/>
              </a:solidFill>
              <a:latin typeface="+mj-lt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srgbClr val="4EB6FC"/>
                </a:solidFill>
                <a:latin typeface="+mj-lt"/>
              </a:rPr>
              <a:t>추천 옷차림이 보입니다</a:t>
            </a:r>
            <a:r>
              <a:rPr lang="en-US" altLang="ko-KR" sz="1400" b="1" dirty="0" smtClean="0">
                <a:solidFill>
                  <a:srgbClr val="4EB6FC"/>
                </a:solidFill>
                <a:latin typeface="+mj-lt"/>
              </a:rPr>
              <a:t>.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39837" y="3710885"/>
            <a:ext cx="1173804" cy="804556"/>
          </a:xfrm>
          <a:prstGeom prst="rect">
            <a:avLst/>
          </a:prstGeom>
          <a:noFill/>
          <a:ln w="25400">
            <a:solidFill>
              <a:srgbClr val="82CC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8171E6A-87D6-4359-92E8-4FEC9B54AF48}"/>
              </a:ext>
            </a:extLst>
          </p:cNvPr>
          <p:cNvCxnSpPr>
            <a:cxnSpLocks/>
            <a:stCxn id="19" idx="3"/>
            <a:endCxn id="4" idx="1"/>
          </p:cNvCxnSpPr>
          <p:nvPr/>
        </p:nvCxnSpPr>
        <p:spPr>
          <a:xfrm flipV="1">
            <a:off x="1913641" y="3530264"/>
            <a:ext cx="2439497" cy="582899"/>
          </a:xfrm>
          <a:prstGeom prst="line">
            <a:avLst/>
          </a:prstGeom>
          <a:ln w="22225">
            <a:solidFill>
              <a:srgbClr val="59BBFD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0" y="930257"/>
            <a:ext cx="11904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i="1" u="sng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Winform</a:t>
            </a:r>
            <a:endParaRPr lang="ko-KR" altLang="en-US" sz="1050" i="1" u="sng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691" y="4300160"/>
            <a:ext cx="4876800" cy="2240503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6091" y="2042853"/>
            <a:ext cx="4572000" cy="2070309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8171E6A-87D6-4359-92E8-4FEC9B54AF48}"/>
              </a:ext>
            </a:extLst>
          </p:cNvPr>
          <p:cNvCxnSpPr>
            <a:cxnSpLocks/>
            <a:stCxn id="39" idx="1"/>
            <a:endCxn id="4" idx="3"/>
          </p:cNvCxnSpPr>
          <p:nvPr/>
        </p:nvCxnSpPr>
        <p:spPr>
          <a:xfrm flipH="1">
            <a:off x="6674178" y="1364669"/>
            <a:ext cx="1282044" cy="2165595"/>
          </a:xfrm>
          <a:prstGeom prst="line">
            <a:avLst/>
          </a:prstGeom>
          <a:ln w="22225">
            <a:solidFill>
              <a:srgbClr val="59BBFD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4431032" y="596403"/>
            <a:ext cx="6840000" cy="0"/>
          </a:xfrm>
          <a:prstGeom prst="line">
            <a:avLst/>
          </a:prstGeom>
          <a:ln>
            <a:solidFill>
              <a:srgbClr val="82CC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434564" y="262550"/>
            <a:ext cx="5127249" cy="669230"/>
          </a:xfrm>
          <a:prstGeom prst="roundRect">
            <a:avLst>
              <a:gd name="adj" fmla="val 50000"/>
            </a:avLst>
          </a:prstGeom>
          <a:solidFill>
            <a:srgbClr val="82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400" b="1" i="1" kern="0" dirty="0" smtClean="0">
                <a:solidFill>
                  <a:prstClr val="white"/>
                </a:solidFill>
              </a:rPr>
              <a:t> </a:t>
            </a:r>
            <a:r>
              <a:rPr lang="ko-KR" altLang="en-US" sz="2400" b="1" i="1" kern="0" dirty="0" err="1" smtClean="0">
                <a:solidFill>
                  <a:prstClr val="white"/>
                </a:solidFill>
              </a:rPr>
              <a:t>기온별</a:t>
            </a:r>
            <a:r>
              <a:rPr lang="ko-KR" altLang="en-US" sz="2400" b="1" i="1" kern="0" dirty="0" smtClean="0">
                <a:solidFill>
                  <a:prstClr val="white"/>
                </a:solidFill>
              </a:rPr>
              <a:t> </a:t>
            </a:r>
            <a:r>
              <a:rPr lang="ko-KR" altLang="en-US" sz="2400" b="1" i="1" kern="0" dirty="0" smtClean="0">
                <a:solidFill>
                  <a:prstClr val="white"/>
                </a:solidFill>
              </a:rPr>
              <a:t>옷차림 추천 프로그램</a:t>
            </a:r>
            <a:endParaRPr lang="en-US" altLang="ko-KR" sz="1000" b="1" i="1" kern="0" dirty="0">
              <a:solidFill>
                <a:prstClr val="white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554271" y="304568"/>
            <a:ext cx="583200" cy="5836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9" y="382101"/>
            <a:ext cx="428604" cy="42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3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9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rgbClr val="4EB6FC"/>
          </a:solidFill>
        </a:ln>
      </a:spPr>
      <a:bodyPr wrap="square" rtlCol="0" anchor="ctr"/>
      <a:lstStyle>
        <a:defPPr algn="ctr">
          <a:lnSpc>
            <a:spcPct val="150000"/>
          </a:lnSpc>
          <a:defRPr sz="900" dirty="0">
            <a:solidFill>
              <a:srgbClr val="4EB6FC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>
          <a:solidFill>
            <a:srgbClr val="59BBFD"/>
          </a:solidFill>
          <a:prstDash val="sysDash"/>
          <a:tail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213</Words>
  <Application>Microsoft Office PowerPoint</Application>
  <PresentationFormat>와이드스크린</PresentationFormat>
  <Paragraphs>60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19_Office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KB</cp:lastModifiedBy>
  <cp:revision>81</cp:revision>
  <dcterms:created xsi:type="dcterms:W3CDTF">2020-12-03T04:07:18Z</dcterms:created>
  <dcterms:modified xsi:type="dcterms:W3CDTF">2021-05-13T07:43:02Z</dcterms:modified>
</cp:coreProperties>
</file>