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5" r:id="rId3"/>
    <p:sldId id="264" r:id="rId4"/>
    <p:sldId id="273" r:id="rId5"/>
    <p:sldId id="275" r:id="rId6"/>
    <p:sldId id="258" r:id="rId7"/>
    <p:sldId id="274" r:id="rId8"/>
    <p:sldId id="271" r:id="rId9"/>
    <p:sldId id="270" r:id="rId10"/>
    <p:sldId id="259" r:id="rId11"/>
    <p:sldId id="263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2CCFD"/>
    <a:srgbClr val="FFF6E5"/>
    <a:srgbClr val="59BBFD"/>
    <a:srgbClr val="222A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848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-288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6054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9298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9865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6461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3834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6627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8013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1887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6661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5645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5703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7243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6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920836" y="3634975"/>
            <a:ext cx="4350328" cy="443620"/>
          </a:xfrm>
          <a:prstGeom prst="roundRect">
            <a:avLst>
              <a:gd name="adj" fmla="val 50000"/>
            </a:avLst>
          </a:prstGeom>
          <a:solidFill>
            <a:srgbClr val="82CC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1400" b="1" kern="0" dirty="0" smtClean="0">
                <a:solidFill>
                  <a:prstClr val="white"/>
                </a:solidFill>
              </a:rPr>
              <a:t>통합 응용 </a:t>
            </a:r>
            <a:r>
              <a:rPr lang="en-US" altLang="ko-KR" sz="1400" b="1" kern="0" dirty="0" smtClean="0">
                <a:solidFill>
                  <a:prstClr val="white"/>
                </a:solidFill>
              </a:rPr>
              <a:t>SW </a:t>
            </a:r>
            <a:r>
              <a:rPr lang="ko-KR" altLang="en-US" sz="1400" b="1" kern="0" dirty="0" smtClean="0">
                <a:solidFill>
                  <a:prstClr val="white"/>
                </a:solidFill>
              </a:rPr>
              <a:t>개발자</a:t>
            </a:r>
            <a:r>
              <a:rPr lang="en-US" altLang="ko-KR" sz="1400" b="1" kern="0" dirty="0" smtClean="0">
                <a:solidFill>
                  <a:prstClr val="white"/>
                </a:solidFill>
              </a:rPr>
              <a:t>(C#, JAVA)</a:t>
            </a:r>
            <a:r>
              <a:rPr lang="ko-KR" altLang="en-US" sz="1400" b="1" kern="0" dirty="0" smtClean="0">
                <a:solidFill>
                  <a:prstClr val="white"/>
                </a:solidFill>
              </a:rPr>
              <a:t>과정 </a:t>
            </a:r>
            <a:r>
              <a:rPr lang="en-US" altLang="ko-KR" sz="1400" b="1" kern="0" dirty="0" smtClean="0">
                <a:solidFill>
                  <a:prstClr val="white"/>
                </a:solidFill>
              </a:rPr>
              <a:t>– </a:t>
            </a:r>
            <a:r>
              <a:rPr lang="ko-KR" altLang="en-US" sz="1400" b="1" kern="0" dirty="0" smtClean="0">
                <a:solidFill>
                  <a:prstClr val="white"/>
                </a:solidFill>
              </a:rPr>
              <a:t>양 화 영</a:t>
            </a:r>
            <a:endParaRPr lang="en-US" altLang="ko-KR" sz="600" b="1" kern="0" dirty="0">
              <a:solidFill>
                <a:prstClr val="white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524298" y="2134451"/>
            <a:ext cx="7143404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4000" b="1" i="1" kern="0" dirty="0" err="1" smtClean="0">
                <a:solidFill>
                  <a:srgbClr val="82CCFD"/>
                </a:solidFill>
              </a:rPr>
              <a:t>기온별</a:t>
            </a:r>
            <a:r>
              <a:rPr lang="ko-KR" altLang="en-US" sz="4000" b="1" i="1" kern="0" dirty="0" smtClean="0">
                <a:solidFill>
                  <a:srgbClr val="82CCFD"/>
                </a:solidFill>
              </a:rPr>
              <a:t> 옷차림 추천 프로그램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sz="1400" kern="0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잘 </a:t>
            </a:r>
            <a:r>
              <a:rPr lang="ko-KR" altLang="en-US" sz="1400" kern="0" dirty="0" err="1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챙겨입고</a:t>
            </a:r>
            <a:r>
              <a:rPr lang="ko-KR" altLang="en-US" sz="1400" kern="0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 나가세요</a:t>
            </a:r>
            <a:r>
              <a:rPr lang="en-US" altLang="ko-KR" sz="1400" kern="0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~</a:t>
            </a:r>
            <a:endParaRPr lang="en-US" altLang="ko-KR" sz="1400" kern="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3644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6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748" y="1823085"/>
            <a:ext cx="6235200" cy="3984112"/>
          </a:xfrm>
          <a:prstGeom prst="rect">
            <a:avLst/>
          </a:prstGeom>
        </p:spPr>
      </p:pic>
      <p:sp>
        <p:nvSpPr>
          <p:cNvPr id="41" name="사각형: 둥근 모서리 31">
            <a:extLst>
              <a:ext uri="{FF2B5EF4-FFF2-40B4-BE49-F238E27FC236}">
                <a16:creationId xmlns:a16="http://schemas.microsoft.com/office/drawing/2014/main" xmlns="" id="{87F96730-FCA5-44A8-810E-07DACBEC9D5E}"/>
              </a:ext>
            </a:extLst>
          </p:cNvPr>
          <p:cNvSpPr/>
          <p:nvPr/>
        </p:nvSpPr>
        <p:spPr>
          <a:xfrm>
            <a:off x="7835742" y="1747383"/>
            <a:ext cx="3510120" cy="135841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5875">
            <a:solidFill>
              <a:srgbClr val="4EB6FC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ko-KR" altLang="en-US" b="1" i="1" u="sng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개선 사항</a:t>
            </a:r>
            <a:endParaRPr lang="en-US" altLang="ko-KR" b="1" i="1" u="sng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defRPr/>
            </a:pPr>
            <a:endParaRPr lang="en-US" altLang="ko-KR" sz="500" b="1" dirty="0" smtClean="0">
              <a:solidFill>
                <a:srgbClr val="4E5D70"/>
              </a:solidFill>
            </a:endParaRPr>
          </a:p>
          <a:p>
            <a:pPr algn="ctr">
              <a:defRPr/>
            </a:pPr>
            <a:r>
              <a:rPr lang="ko-KR" altLang="en-US" sz="1400" b="1" dirty="0" err="1" smtClean="0">
                <a:solidFill>
                  <a:srgbClr val="4E5D70"/>
                </a:solidFill>
              </a:rPr>
              <a:t>콤보박스에</a:t>
            </a:r>
            <a:r>
              <a:rPr lang="ko-KR" altLang="en-US" sz="1400" b="1" dirty="0" smtClean="0">
                <a:solidFill>
                  <a:srgbClr val="4E5D70"/>
                </a:solidFill>
              </a:rPr>
              <a:t> 사용자가</a:t>
            </a:r>
            <a:endParaRPr lang="en-US" altLang="ko-KR" sz="1400" b="1" dirty="0" smtClean="0">
              <a:solidFill>
                <a:srgbClr val="4E5D70"/>
              </a:solidFill>
            </a:endParaRPr>
          </a:p>
          <a:p>
            <a:pPr algn="ctr">
              <a:defRPr/>
            </a:pPr>
            <a:r>
              <a:rPr lang="ko-KR" altLang="en-US" sz="1400" b="1" dirty="0" smtClean="0">
                <a:solidFill>
                  <a:srgbClr val="4E5D70"/>
                </a:solidFill>
              </a:rPr>
              <a:t>입력하는 방법도 생각하여</a:t>
            </a:r>
            <a:endParaRPr lang="en-US" altLang="ko-KR" sz="1400" b="1" dirty="0" smtClean="0">
              <a:solidFill>
                <a:srgbClr val="4E5D70"/>
              </a:solidFill>
            </a:endParaRPr>
          </a:p>
          <a:p>
            <a:pPr algn="ctr">
              <a:defRPr/>
            </a:pPr>
            <a:r>
              <a:rPr lang="ko-KR" altLang="en-US" sz="1400" b="1" dirty="0" smtClean="0">
                <a:solidFill>
                  <a:srgbClr val="4E5D70"/>
                </a:solidFill>
              </a:rPr>
              <a:t>자동완성 기능을 추가하였습니다</a:t>
            </a:r>
            <a:r>
              <a:rPr lang="en-US" altLang="ko-KR" sz="1400" b="1" dirty="0" smtClean="0">
                <a:solidFill>
                  <a:srgbClr val="4E5D70"/>
                </a:solidFill>
              </a:rPr>
              <a:t>.</a:t>
            </a:r>
            <a:endParaRPr lang="en-US" altLang="ko-KR" sz="1400" b="1" dirty="0">
              <a:solidFill>
                <a:srgbClr val="4E5D70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0" y="933979"/>
            <a:ext cx="2519643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i="1" u="sng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프로그램 개선 및 고찰</a:t>
            </a:r>
            <a:endParaRPr lang="ko-KR" altLang="en-US" sz="1050" i="1" u="sng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1139315" y="4059678"/>
            <a:ext cx="1173804" cy="738566"/>
          </a:xfrm>
          <a:prstGeom prst="rect">
            <a:avLst/>
          </a:prstGeom>
          <a:noFill/>
          <a:ln w="25400">
            <a:solidFill>
              <a:srgbClr val="82CCF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xmlns="" id="{D8171E6A-87D6-4359-92E8-4FEC9B54AF48}"/>
              </a:ext>
            </a:extLst>
          </p:cNvPr>
          <p:cNvCxnSpPr>
            <a:cxnSpLocks/>
            <a:stCxn id="61" idx="1"/>
            <a:endCxn id="56" idx="3"/>
          </p:cNvCxnSpPr>
          <p:nvPr/>
        </p:nvCxnSpPr>
        <p:spPr>
          <a:xfrm flipH="1" flipV="1">
            <a:off x="2313119" y="4428961"/>
            <a:ext cx="5522743" cy="584547"/>
          </a:xfrm>
          <a:prstGeom prst="line">
            <a:avLst/>
          </a:prstGeom>
          <a:ln w="22225">
            <a:solidFill>
              <a:srgbClr val="59BBFD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/>
          <p:cNvSpPr/>
          <p:nvPr/>
        </p:nvSpPr>
        <p:spPr>
          <a:xfrm>
            <a:off x="3252491" y="2451420"/>
            <a:ext cx="972408" cy="348341"/>
          </a:xfrm>
          <a:prstGeom prst="rect">
            <a:avLst/>
          </a:prstGeom>
          <a:noFill/>
          <a:ln w="25400">
            <a:solidFill>
              <a:srgbClr val="82CCF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xmlns="" id="{D8171E6A-87D6-4359-92E8-4FEC9B54AF48}"/>
              </a:ext>
            </a:extLst>
          </p:cNvPr>
          <p:cNvCxnSpPr>
            <a:cxnSpLocks/>
            <a:stCxn id="41" idx="1"/>
            <a:endCxn id="59" idx="3"/>
          </p:cNvCxnSpPr>
          <p:nvPr/>
        </p:nvCxnSpPr>
        <p:spPr>
          <a:xfrm flipH="1">
            <a:off x="4224899" y="2426592"/>
            <a:ext cx="3610843" cy="198999"/>
          </a:xfrm>
          <a:prstGeom prst="line">
            <a:avLst/>
          </a:prstGeom>
          <a:ln w="22225">
            <a:solidFill>
              <a:srgbClr val="59BBFD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그림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0139" y="3205385"/>
            <a:ext cx="2981325" cy="544976"/>
          </a:xfrm>
          <a:prstGeom prst="rect">
            <a:avLst/>
          </a:prstGeom>
        </p:spPr>
      </p:pic>
      <p:sp>
        <p:nvSpPr>
          <p:cNvPr id="61" name="사각형: 둥근 모서리 31">
            <a:extLst>
              <a:ext uri="{FF2B5EF4-FFF2-40B4-BE49-F238E27FC236}">
                <a16:creationId xmlns:a16="http://schemas.microsoft.com/office/drawing/2014/main" xmlns="" id="{87F96730-FCA5-44A8-810E-07DACBEC9D5E}"/>
              </a:ext>
            </a:extLst>
          </p:cNvPr>
          <p:cNvSpPr/>
          <p:nvPr/>
        </p:nvSpPr>
        <p:spPr>
          <a:xfrm>
            <a:off x="7835862" y="4334908"/>
            <a:ext cx="3510000" cy="13572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5875">
            <a:solidFill>
              <a:srgbClr val="4EB6FC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ko-KR" altLang="en-US" b="1" i="1" u="sng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고찰</a:t>
            </a:r>
            <a:endParaRPr lang="en-US" altLang="ko-KR" b="1" i="1" u="sng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defRPr/>
            </a:pPr>
            <a:endParaRPr lang="en-US" altLang="ko-KR" sz="500" b="1" dirty="0" smtClean="0">
              <a:solidFill>
                <a:srgbClr val="4E5D70"/>
              </a:solidFill>
            </a:endParaRPr>
          </a:p>
          <a:p>
            <a:pPr algn="ctr">
              <a:defRPr/>
            </a:pPr>
            <a:r>
              <a:rPr lang="ko-KR" altLang="en-US" sz="1400" b="1" dirty="0" smtClean="0">
                <a:solidFill>
                  <a:srgbClr val="4E5D70"/>
                </a:solidFill>
              </a:rPr>
              <a:t>가져온 </a:t>
            </a:r>
            <a:r>
              <a:rPr lang="en-US" altLang="ko-KR" sz="1400" b="1" dirty="0" smtClean="0">
                <a:solidFill>
                  <a:srgbClr val="4E5D70"/>
                </a:solidFill>
              </a:rPr>
              <a:t>API</a:t>
            </a:r>
            <a:r>
              <a:rPr lang="ko-KR" altLang="en-US" sz="1400" b="1" dirty="0" smtClean="0">
                <a:solidFill>
                  <a:srgbClr val="4E5D70"/>
                </a:solidFill>
              </a:rPr>
              <a:t>가 이틀 뒤부터</a:t>
            </a:r>
            <a:endParaRPr lang="en-US" altLang="ko-KR" sz="1400" b="1" dirty="0" smtClean="0">
              <a:solidFill>
                <a:srgbClr val="4E5D70"/>
              </a:solidFill>
            </a:endParaRPr>
          </a:p>
          <a:p>
            <a:pPr algn="ctr">
              <a:defRPr/>
            </a:pPr>
            <a:r>
              <a:rPr lang="ko-KR" altLang="en-US" sz="1400" b="1" dirty="0" smtClean="0">
                <a:solidFill>
                  <a:srgbClr val="4E5D70"/>
                </a:solidFill>
              </a:rPr>
              <a:t>데이터가 있어 오늘과 모레를</a:t>
            </a:r>
            <a:endParaRPr lang="en-US" altLang="ko-KR" sz="1400" b="1" dirty="0" smtClean="0">
              <a:solidFill>
                <a:srgbClr val="4E5D70"/>
              </a:solidFill>
            </a:endParaRPr>
          </a:p>
          <a:p>
            <a:pPr algn="ctr">
              <a:defRPr/>
            </a:pPr>
            <a:r>
              <a:rPr lang="ko-KR" altLang="en-US" sz="1400" b="1" dirty="0" smtClean="0">
                <a:solidFill>
                  <a:srgbClr val="4E5D70"/>
                </a:solidFill>
              </a:rPr>
              <a:t>알려주지 못해 이 부분에 대한</a:t>
            </a:r>
            <a:endParaRPr lang="en-US" altLang="ko-KR" sz="1400" b="1" dirty="0" smtClean="0">
              <a:solidFill>
                <a:srgbClr val="4E5D70"/>
              </a:solidFill>
            </a:endParaRPr>
          </a:p>
          <a:p>
            <a:pPr algn="ctr">
              <a:defRPr/>
            </a:pPr>
            <a:r>
              <a:rPr lang="ko-KR" altLang="en-US" sz="1400" b="1" dirty="0" smtClean="0">
                <a:solidFill>
                  <a:srgbClr val="4E5D70"/>
                </a:solidFill>
              </a:rPr>
              <a:t>보완이 필요합니다</a:t>
            </a:r>
            <a:r>
              <a:rPr lang="en-US" altLang="ko-KR" sz="1400" b="1" dirty="0" smtClean="0">
                <a:solidFill>
                  <a:srgbClr val="4E5D70"/>
                </a:solidFill>
              </a:rPr>
              <a:t>.</a:t>
            </a:r>
            <a:endParaRPr lang="en-US" altLang="ko-KR" sz="1400" b="1" dirty="0">
              <a:solidFill>
                <a:srgbClr val="4E5D70"/>
              </a:solidFill>
            </a:endParaRPr>
          </a:p>
        </p:txBody>
      </p:sp>
      <p:cxnSp>
        <p:nvCxnSpPr>
          <p:cNvPr id="75" name="직선 연결선 74"/>
          <p:cNvCxnSpPr/>
          <p:nvPr/>
        </p:nvCxnSpPr>
        <p:spPr>
          <a:xfrm>
            <a:off x="4431032" y="596403"/>
            <a:ext cx="6840000" cy="0"/>
          </a:xfrm>
          <a:prstGeom prst="line">
            <a:avLst/>
          </a:prstGeom>
          <a:ln>
            <a:solidFill>
              <a:srgbClr val="82CC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모서리가 둥근 직사각형 75"/>
          <p:cNvSpPr/>
          <p:nvPr/>
        </p:nvSpPr>
        <p:spPr>
          <a:xfrm>
            <a:off x="434564" y="262550"/>
            <a:ext cx="5127249" cy="669230"/>
          </a:xfrm>
          <a:prstGeom prst="roundRect">
            <a:avLst>
              <a:gd name="adj" fmla="val 50000"/>
            </a:avLst>
          </a:prstGeom>
          <a:solidFill>
            <a:srgbClr val="82CC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ko-KR" altLang="en-US" sz="2400" b="1" i="1" kern="0" dirty="0" smtClean="0">
                <a:solidFill>
                  <a:prstClr val="white"/>
                </a:solidFill>
              </a:rPr>
              <a:t> </a:t>
            </a:r>
            <a:r>
              <a:rPr lang="ko-KR" altLang="en-US" sz="2400" b="1" i="1" kern="0" dirty="0" err="1" smtClean="0">
                <a:solidFill>
                  <a:prstClr val="white"/>
                </a:solidFill>
              </a:rPr>
              <a:t>기온별</a:t>
            </a:r>
            <a:r>
              <a:rPr lang="ko-KR" altLang="en-US" sz="2400" b="1" i="1" kern="0" dirty="0" smtClean="0">
                <a:solidFill>
                  <a:prstClr val="white"/>
                </a:solidFill>
              </a:rPr>
              <a:t> 옷차림 추천 프로그램</a:t>
            </a:r>
            <a:endParaRPr lang="en-US" altLang="ko-KR" sz="1000" b="1" i="1" kern="0" dirty="0">
              <a:solidFill>
                <a:prstClr val="white"/>
              </a:solidFill>
            </a:endParaRPr>
          </a:p>
        </p:txBody>
      </p:sp>
      <p:sp>
        <p:nvSpPr>
          <p:cNvPr id="77" name="타원 76"/>
          <p:cNvSpPr/>
          <p:nvPr/>
        </p:nvSpPr>
        <p:spPr>
          <a:xfrm>
            <a:off x="554271" y="304568"/>
            <a:ext cx="583200" cy="58367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78" name="그림 7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569" y="382101"/>
            <a:ext cx="428604" cy="428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947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6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3580015" y="2574712"/>
            <a:ext cx="5031970" cy="14194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6600" i="1" u="sng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감사합니다</a:t>
            </a:r>
            <a:r>
              <a:rPr lang="en-US" altLang="ko-KR" sz="6600" i="1" u="sng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  <a:endParaRPr lang="en-US" altLang="ko-KR" sz="6600" i="1" u="sng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4431032" y="596403"/>
            <a:ext cx="6840000" cy="0"/>
          </a:xfrm>
          <a:prstGeom prst="line">
            <a:avLst/>
          </a:prstGeom>
          <a:ln>
            <a:solidFill>
              <a:srgbClr val="82CC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모서리가 둥근 직사각형 6"/>
          <p:cNvSpPr/>
          <p:nvPr/>
        </p:nvSpPr>
        <p:spPr>
          <a:xfrm>
            <a:off x="434564" y="262550"/>
            <a:ext cx="5127249" cy="669230"/>
          </a:xfrm>
          <a:prstGeom prst="roundRect">
            <a:avLst>
              <a:gd name="adj" fmla="val 50000"/>
            </a:avLst>
          </a:prstGeom>
          <a:solidFill>
            <a:srgbClr val="82CC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ko-KR" altLang="en-US" sz="2400" b="1" i="1" kern="0" dirty="0" smtClean="0">
                <a:solidFill>
                  <a:prstClr val="white"/>
                </a:solidFill>
              </a:rPr>
              <a:t> </a:t>
            </a:r>
            <a:r>
              <a:rPr lang="ko-KR" altLang="en-US" sz="2400" b="1" i="1" kern="0" dirty="0" err="1" smtClean="0">
                <a:solidFill>
                  <a:prstClr val="white"/>
                </a:solidFill>
              </a:rPr>
              <a:t>기온별</a:t>
            </a:r>
            <a:r>
              <a:rPr lang="ko-KR" altLang="en-US" sz="2400" b="1" i="1" kern="0" dirty="0" smtClean="0">
                <a:solidFill>
                  <a:prstClr val="white"/>
                </a:solidFill>
              </a:rPr>
              <a:t> 옷차림 추천 프로그램</a:t>
            </a:r>
            <a:endParaRPr lang="en-US" altLang="ko-KR" sz="1000" b="1" i="1" kern="0" dirty="0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54271" y="304568"/>
            <a:ext cx="583200" cy="58367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569" y="382101"/>
            <a:ext cx="428604" cy="428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03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6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직선 연결선 33"/>
          <p:cNvCxnSpPr/>
          <p:nvPr/>
        </p:nvCxnSpPr>
        <p:spPr>
          <a:xfrm>
            <a:off x="4431032" y="596403"/>
            <a:ext cx="6840000" cy="0"/>
          </a:xfrm>
          <a:prstGeom prst="line">
            <a:avLst/>
          </a:prstGeom>
          <a:ln>
            <a:solidFill>
              <a:srgbClr val="82CC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모서리가 둥근 직사각형 31"/>
          <p:cNvSpPr/>
          <p:nvPr/>
        </p:nvSpPr>
        <p:spPr>
          <a:xfrm>
            <a:off x="434564" y="262550"/>
            <a:ext cx="5127249" cy="669230"/>
          </a:xfrm>
          <a:prstGeom prst="roundRect">
            <a:avLst>
              <a:gd name="adj" fmla="val 50000"/>
            </a:avLst>
          </a:prstGeom>
          <a:solidFill>
            <a:srgbClr val="82CC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ko-KR" altLang="en-US" sz="2400" b="1" i="1" kern="0" dirty="0" smtClean="0">
                <a:solidFill>
                  <a:prstClr val="white"/>
                </a:solidFill>
              </a:rPr>
              <a:t> </a:t>
            </a:r>
            <a:r>
              <a:rPr lang="ko-KR" altLang="en-US" sz="2400" b="1" i="1" kern="0" dirty="0" err="1" smtClean="0">
                <a:solidFill>
                  <a:prstClr val="white"/>
                </a:solidFill>
              </a:rPr>
              <a:t>기온별</a:t>
            </a:r>
            <a:r>
              <a:rPr lang="ko-KR" altLang="en-US" sz="2400" b="1" i="1" kern="0" dirty="0" smtClean="0">
                <a:solidFill>
                  <a:prstClr val="white"/>
                </a:solidFill>
              </a:rPr>
              <a:t> 옷차림 추천 프로그램</a:t>
            </a:r>
            <a:endParaRPr lang="en-US" altLang="ko-KR" sz="1000" b="1" i="1" kern="0" dirty="0">
              <a:solidFill>
                <a:prstClr val="white"/>
              </a:solidFill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554271" y="304568"/>
            <a:ext cx="583200" cy="58367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1317392" y="1956365"/>
            <a:ext cx="2423886" cy="2423886"/>
          </a:xfrm>
          <a:prstGeom prst="ellipse">
            <a:avLst/>
          </a:prstGeom>
          <a:solidFill>
            <a:srgbClr val="222A35"/>
          </a:solidFill>
          <a:ln w="19050">
            <a:solidFill>
              <a:srgbClr val="4EB6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2168176" y="1659613"/>
            <a:ext cx="703706" cy="703706"/>
          </a:xfrm>
          <a:prstGeom prst="ellipse">
            <a:avLst/>
          </a:prstGeom>
          <a:solidFill>
            <a:srgbClr val="4EB6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9" name="Group 28"/>
          <p:cNvGrpSpPr>
            <a:grpSpLocks noChangeAspect="1"/>
          </p:cNvGrpSpPr>
          <p:nvPr/>
        </p:nvGrpSpPr>
        <p:grpSpPr bwMode="auto">
          <a:xfrm>
            <a:off x="2376381" y="1858711"/>
            <a:ext cx="305908" cy="267729"/>
            <a:chOff x="496" y="4251"/>
            <a:chExt cx="641" cy="561"/>
          </a:xfrm>
          <a:solidFill>
            <a:schemeClr val="bg1"/>
          </a:solidFill>
        </p:grpSpPr>
        <p:sp>
          <p:nvSpPr>
            <p:cNvPr id="40" name="Freeform 30"/>
            <p:cNvSpPr>
              <a:spLocks/>
            </p:cNvSpPr>
            <p:nvPr/>
          </p:nvSpPr>
          <p:spPr bwMode="auto">
            <a:xfrm>
              <a:off x="709" y="4720"/>
              <a:ext cx="88" cy="92"/>
            </a:xfrm>
            <a:custGeom>
              <a:avLst/>
              <a:gdLst>
                <a:gd name="T0" fmla="*/ 0 w 526"/>
                <a:gd name="T1" fmla="*/ 0 h 553"/>
                <a:gd name="T2" fmla="*/ 526 w 526"/>
                <a:gd name="T3" fmla="*/ 250 h 553"/>
                <a:gd name="T4" fmla="*/ 97 w 526"/>
                <a:gd name="T5" fmla="*/ 542 h 553"/>
                <a:gd name="T6" fmla="*/ 81 w 526"/>
                <a:gd name="T7" fmla="*/ 549 h 553"/>
                <a:gd name="T8" fmla="*/ 65 w 526"/>
                <a:gd name="T9" fmla="*/ 553 h 553"/>
                <a:gd name="T10" fmla="*/ 49 w 526"/>
                <a:gd name="T11" fmla="*/ 552 h 553"/>
                <a:gd name="T12" fmla="*/ 34 w 526"/>
                <a:gd name="T13" fmla="*/ 546 h 553"/>
                <a:gd name="T14" fmla="*/ 20 w 526"/>
                <a:gd name="T15" fmla="*/ 535 h 553"/>
                <a:gd name="T16" fmla="*/ 9 w 526"/>
                <a:gd name="T17" fmla="*/ 522 h 553"/>
                <a:gd name="T18" fmla="*/ 2 w 526"/>
                <a:gd name="T19" fmla="*/ 507 h 553"/>
                <a:gd name="T20" fmla="*/ 0 w 526"/>
                <a:gd name="T21" fmla="*/ 490 h 553"/>
                <a:gd name="T22" fmla="*/ 0 w 526"/>
                <a:gd name="T23" fmla="*/ 0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6" h="553">
                  <a:moveTo>
                    <a:pt x="0" y="0"/>
                  </a:moveTo>
                  <a:lnTo>
                    <a:pt x="526" y="250"/>
                  </a:lnTo>
                  <a:lnTo>
                    <a:pt x="97" y="542"/>
                  </a:lnTo>
                  <a:lnTo>
                    <a:pt x="81" y="549"/>
                  </a:lnTo>
                  <a:lnTo>
                    <a:pt x="65" y="553"/>
                  </a:lnTo>
                  <a:lnTo>
                    <a:pt x="49" y="552"/>
                  </a:lnTo>
                  <a:lnTo>
                    <a:pt x="34" y="546"/>
                  </a:lnTo>
                  <a:lnTo>
                    <a:pt x="20" y="535"/>
                  </a:lnTo>
                  <a:lnTo>
                    <a:pt x="9" y="522"/>
                  </a:lnTo>
                  <a:lnTo>
                    <a:pt x="2" y="507"/>
                  </a:lnTo>
                  <a:lnTo>
                    <a:pt x="0" y="4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1" name="Freeform 31"/>
            <p:cNvSpPr>
              <a:spLocks/>
            </p:cNvSpPr>
            <p:nvPr/>
          </p:nvSpPr>
          <p:spPr bwMode="auto">
            <a:xfrm>
              <a:off x="496" y="4251"/>
              <a:ext cx="641" cy="530"/>
            </a:xfrm>
            <a:custGeom>
              <a:avLst/>
              <a:gdLst>
                <a:gd name="T0" fmla="*/ 3785 w 3847"/>
                <a:gd name="T1" fmla="*/ 0 h 3180"/>
                <a:gd name="T2" fmla="*/ 3800 w 3847"/>
                <a:gd name="T3" fmla="*/ 2 h 3180"/>
                <a:gd name="T4" fmla="*/ 3814 w 3847"/>
                <a:gd name="T5" fmla="*/ 7 h 3180"/>
                <a:gd name="T6" fmla="*/ 3827 w 3847"/>
                <a:gd name="T7" fmla="*/ 16 h 3180"/>
                <a:gd name="T8" fmla="*/ 3839 w 3847"/>
                <a:gd name="T9" fmla="*/ 31 h 3180"/>
                <a:gd name="T10" fmla="*/ 3846 w 3847"/>
                <a:gd name="T11" fmla="*/ 49 h 3180"/>
                <a:gd name="T12" fmla="*/ 3847 w 3847"/>
                <a:gd name="T13" fmla="*/ 66 h 3180"/>
                <a:gd name="T14" fmla="*/ 3842 w 3847"/>
                <a:gd name="T15" fmla="*/ 85 h 3180"/>
                <a:gd name="T16" fmla="*/ 2642 w 3847"/>
                <a:gd name="T17" fmla="*/ 3110 h 3180"/>
                <a:gd name="T18" fmla="*/ 2631 w 3847"/>
                <a:gd name="T19" fmla="*/ 3130 h 3180"/>
                <a:gd name="T20" fmla="*/ 2617 w 3847"/>
                <a:gd name="T21" fmla="*/ 3147 h 3180"/>
                <a:gd name="T22" fmla="*/ 2600 w 3847"/>
                <a:gd name="T23" fmla="*/ 3161 h 3180"/>
                <a:gd name="T24" fmla="*/ 2579 w 3847"/>
                <a:gd name="T25" fmla="*/ 3172 h 3180"/>
                <a:gd name="T26" fmla="*/ 2559 w 3847"/>
                <a:gd name="T27" fmla="*/ 3178 h 3180"/>
                <a:gd name="T28" fmla="*/ 2539 w 3847"/>
                <a:gd name="T29" fmla="*/ 3180 h 3180"/>
                <a:gd name="T30" fmla="*/ 2514 w 3847"/>
                <a:gd name="T31" fmla="*/ 3177 h 3180"/>
                <a:gd name="T32" fmla="*/ 2491 w 3847"/>
                <a:gd name="T33" fmla="*/ 3168 h 3180"/>
                <a:gd name="T34" fmla="*/ 1278 w 3847"/>
                <a:gd name="T35" fmla="*/ 2591 h 3180"/>
                <a:gd name="T36" fmla="*/ 2984 w 3847"/>
                <a:gd name="T37" fmla="*/ 878 h 3180"/>
                <a:gd name="T38" fmla="*/ 1036 w 3847"/>
                <a:gd name="T39" fmla="*/ 2477 h 3180"/>
                <a:gd name="T40" fmla="*/ 63 w 3847"/>
                <a:gd name="T41" fmla="*/ 2014 h 3180"/>
                <a:gd name="T42" fmla="*/ 42 w 3847"/>
                <a:gd name="T43" fmla="*/ 2000 h 3180"/>
                <a:gd name="T44" fmla="*/ 24 w 3847"/>
                <a:gd name="T45" fmla="*/ 1983 h 3180"/>
                <a:gd name="T46" fmla="*/ 11 w 3847"/>
                <a:gd name="T47" fmla="*/ 1963 h 3180"/>
                <a:gd name="T48" fmla="*/ 3 w 3847"/>
                <a:gd name="T49" fmla="*/ 1940 h 3180"/>
                <a:gd name="T50" fmla="*/ 0 w 3847"/>
                <a:gd name="T51" fmla="*/ 1915 h 3180"/>
                <a:gd name="T52" fmla="*/ 2 w 3847"/>
                <a:gd name="T53" fmla="*/ 1891 h 3180"/>
                <a:gd name="T54" fmla="*/ 10 w 3847"/>
                <a:gd name="T55" fmla="*/ 1867 h 3180"/>
                <a:gd name="T56" fmla="*/ 23 w 3847"/>
                <a:gd name="T57" fmla="*/ 1846 h 3180"/>
                <a:gd name="T58" fmla="*/ 41 w 3847"/>
                <a:gd name="T59" fmla="*/ 1829 h 3180"/>
                <a:gd name="T60" fmla="*/ 62 w 3847"/>
                <a:gd name="T61" fmla="*/ 1816 h 3180"/>
                <a:gd name="T62" fmla="*/ 3757 w 3847"/>
                <a:gd name="T63" fmla="*/ 5 h 3180"/>
                <a:gd name="T64" fmla="*/ 3771 w 3847"/>
                <a:gd name="T65" fmla="*/ 1 h 3180"/>
                <a:gd name="T66" fmla="*/ 3785 w 3847"/>
                <a:gd name="T67" fmla="*/ 0 h 3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847" h="3180">
                  <a:moveTo>
                    <a:pt x="3785" y="0"/>
                  </a:moveTo>
                  <a:lnTo>
                    <a:pt x="3800" y="2"/>
                  </a:lnTo>
                  <a:lnTo>
                    <a:pt x="3814" y="7"/>
                  </a:lnTo>
                  <a:lnTo>
                    <a:pt x="3827" y="16"/>
                  </a:lnTo>
                  <a:lnTo>
                    <a:pt x="3839" y="31"/>
                  </a:lnTo>
                  <a:lnTo>
                    <a:pt x="3846" y="49"/>
                  </a:lnTo>
                  <a:lnTo>
                    <a:pt x="3847" y="66"/>
                  </a:lnTo>
                  <a:lnTo>
                    <a:pt x="3842" y="85"/>
                  </a:lnTo>
                  <a:lnTo>
                    <a:pt x="2642" y="3110"/>
                  </a:lnTo>
                  <a:lnTo>
                    <a:pt x="2631" y="3130"/>
                  </a:lnTo>
                  <a:lnTo>
                    <a:pt x="2617" y="3147"/>
                  </a:lnTo>
                  <a:lnTo>
                    <a:pt x="2600" y="3161"/>
                  </a:lnTo>
                  <a:lnTo>
                    <a:pt x="2579" y="3172"/>
                  </a:lnTo>
                  <a:lnTo>
                    <a:pt x="2559" y="3178"/>
                  </a:lnTo>
                  <a:lnTo>
                    <a:pt x="2539" y="3180"/>
                  </a:lnTo>
                  <a:lnTo>
                    <a:pt x="2514" y="3177"/>
                  </a:lnTo>
                  <a:lnTo>
                    <a:pt x="2491" y="3168"/>
                  </a:lnTo>
                  <a:lnTo>
                    <a:pt x="1278" y="2591"/>
                  </a:lnTo>
                  <a:lnTo>
                    <a:pt x="2984" y="878"/>
                  </a:lnTo>
                  <a:lnTo>
                    <a:pt x="1036" y="2477"/>
                  </a:lnTo>
                  <a:lnTo>
                    <a:pt x="63" y="2014"/>
                  </a:lnTo>
                  <a:lnTo>
                    <a:pt x="42" y="2000"/>
                  </a:lnTo>
                  <a:lnTo>
                    <a:pt x="24" y="1983"/>
                  </a:lnTo>
                  <a:lnTo>
                    <a:pt x="11" y="1963"/>
                  </a:lnTo>
                  <a:lnTo>
                    <a:pt x="3" y="1940"/>
                  </a:lnTo>
                  <a:lnTo>
                    <a:pt x="0" y="1915"/>
                  </a:lnTo>
                  <a:lnTo>
                    <a:pt x="2" y="1891"/>
                  </a:lnTo>
                  <a:lnTo>
                    <a:pt x="10" y="1867"/>
                  </a:lnTo>
                  <a:lnTo>
                    <a:pt x="23" y="1846"/>
                  </a:lnTo>
                  <a:lnTo>
                    <a:pt x="41" y="1829"/>
                  </a:lnTo>
                  <a:lnTo>
                    <a:pt x="62" y="1816"/>
                  </a:lnTo>
                  <a:lnTo>
                    <a:pt x="3757" y="5"/>
                  </a:lnTo>
                  <a:lnTo>
                    <a:pt x="3771" y="1"/>
                  </a:lnTo>
                  <a:lnTo>
                    <a:pt x="37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42" name="타원 41"/>
          <p:cNvSpPr/>
          <p:nvPr/>
        </p:nvSpPr>
        <p:spPr>
          <a:xfrm>
            <a:off x="4872852" y="1991651"/>
            <a:ext cx="2423886" cy="2423886"/>
          </a:xfrm>
          <a:prstGeom prst="ellipse">
            <a:avLst/>
          </a:prstGeom>
          <a:solidFill>
            <a:schemeClr val="tx2">
              <a:lumMod val="50000"/>
            </a:schemeClr>
          </a:solidFill>
          <a:ln w="19050">
            <a:solidFill>
              <a:srgbClr val="4EB6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4" name="타원 43"/>
          <p:cNvSpPr/>
          <p:nvPr/>
        </p:nvSpPr>
        <p:spPr>
          <a:xfrm>
            <a:off x="5723636" y="1694899"/>
            <a:ext cx="703706" cy="703706"/>
          </a:xfrm>
          <a:prstGeom prst="ellipse">
            <a:avLst/>
          </a:prstGeom>
          <a:solidFill>
            <a:srgbClr val="4EB6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5" name="타원 44"/>
          <p:cNvSpPr/>
          <p:nvPr/>
        </p:nvSpPr>
        <p:spPr>
          <a:xfrm>
            <a:off x="8439551" y="1991651"/>
            <a:ext cx="2423886" cy="2423886"/>
          </a:xfrm>
          <a:prstGeom prst="ellipse">
            <a:avLst/>
          </a:prstGeom>
          <a:solidFill>
            <a:schemeClr val="tx2">
              <a:lumMod val="50000"/>
            </a:schemeClr>
          </a:solidFill>
          <a:ln w="19050">
            <a:solidFill>
              <a:srgbClr val="4EB6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9308441" y="1703952"/>
            <a:ext cx="703706" cy="703706"/>
          </a:xfrm>
          <a:prstGeom prst="ellipse">
            <a:avLst/>
          </a:prstGeom>
          <a:solidFill>
            <a:srgbClr val="4EB6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48" name="Group 14"/>
          <p:cNvGrpSpPr>
            <a:grpSpLocks noChangeAspect="1"/>
          </p:cNvGrpSpPr>
          <p:nvPr/>
        </p:nvGrpSpPr>
        <p:grpSpPr bwMode="auto">
          <a:xfrm>
            <a:off x="9528124" y="1935015"/>
            <a:ext cx="282952" cy="240012"/>
            <a:chOff x="3669" y="3943"/>
            <a:chExt cx="626" cy="531"/>
          </a:xfrm>
          <a:solidFill>
            <a:schemeClr val="bg1"/>
          </a:solidFill>
        </p:grpSpPr>
        <p:sp>
          <p:nvSpPr>
            <p:cNvPr id="49" name="Freeform 16"/>
            <p:cNvSpPr>
              <a:spLocks noEditPoints="1"/>
            </p:cNvSpPr>
            <p:nvPr/>
          </p:nvSpPr>
          <p:spPr bwMode="auto">
            <a:xfrm>
              <a:off x="3669" y="3943"/>
              <a:ext cx="626" cy="531"/>
            </a:xfrm>
            <a:custGeom>
              <a:avLst/>
              <a:gdLst>
                <a:gd name="T0" fmla="*/ 1532 w 3756"/>
                <a:gd name="T1" fmla="*/ 2536 h 3186"/>
                <a:gd name="T2" fmla="*/ 1516 w 3756"/>
                <a:gd name="T3" fmla="*/ 2550 h 3186"/>
                <a:gd name="T4" fmla="*/ 1450 w 3756"/>
                <a:gd name="T5" fmla="*/ 2904 h 3186"/>
                <a:gd name="T6" fmla="*/ 1457 w 3756"/>
                <a:gd name="T7" fmla="*/ 2929 h 3186"/>
                <a:gd name="T8" fmla="*/ 1481 w 3756"/>
                <a:gd name="T9" fmla="*/ 2941 h 3186"/>
                <a:gd name="T10" fmla="*/ 2288 w 3756"/>
                <a:gd name="T11" fmla="*/ 2937 h 3186"/>
                <a:gd name="T12" fmla="*/ 2304 w 3756"/>
                <a:gd name="T13" fmla="*/ 2921 h 3186"/>
                <a:gd name="T14" fmla="*/ 2306 w 3756"/>
                <a:gd name="T15" fmla="*/ 2905 h 3186"/>
                <a:gd name="T16" fmla="*/ 2243 w 3756"/>
                <a:gd name="T17" fmla="*/ 2560 h 3186"/>
                <a:gd name="T18" fmla="*/ 2233 w 3756"/>
                <a:gd name="T19" fmla="*/ 2542 h 3186"/>
                <a:gd name="T20" fmla="*/ 2214 w 3756"/>
                <a:gd name="T21" fmla="*/ 2534 h 3186"/>
                <a:gd name="T22" fmla="*/ 585 w 3756"/>
                <a:gd name="T23" fmla="*/ 305 h 3186"/>
                <a:gd name="T24" fmla="*/ 560 w 3756"/>
                <a:gd name="T25" fmla="*/ 314 h 3186"/>
                <a:gd name="T26" fmla="*/ 544 w 3756"/>
                <a:gd name="T27" fmla="*/ 336 h 3186"/>
                <a:gd name="T28" fmla="*/ 542 w 3756"/>
                <a:gd name="T29" fmla="*/ 1890 h 3186"/>
                <a:gd name="T30" fmla="*/ 553 w 3756"/>
                <a:gd name="T31" fmla="*/ 1921 h 3186"/>
                <a:gd name="T32" fmla="*/ 3188 w 3756"/>
                <a:gd name="T33" fmla="*/ 1930 h 3186"/>
                <a:gd name="T34" fmla="*/ 3211 w 3756"/>
                <a:gd name="T35" fmla="*/ 1906 h 3186"/>
                <a:gd name="T36" fmla="*/ 3214 w 3756"/>
                <a:gd name="T37" fmla="*/ 350 h 3186"/>
                <a:gd name="T38" fmla="*/ 3206 w 3756"/>
                <a:gd name="T39" fmla="*/ 324 h 3186"/>
                <a:gd name="T40" fmla="*/ 3185 w 3756"/>
                <a:gd name="T41" fmla="*/ 308 h 3186"/>
                <a:gd name="T42" fmla="*/ 585 w 3756"/>
                <a:gd name="T43" fmla="*/ 305 h 3186"/>
                <a:gd name="T44" fmla="*/ 3170 w 3756"/>
                <a:gd name="T45" fmla="*/ 0 h 3186"/>
                <a:gd name="T46" fmla="*/ 3263 w 3756"/>
                <a:gd name="T47" fmla="*/ 13 h 3186"/>
                <a:gd name="T48" fmla="*/ 3346 w 3756"/>
                <a:gd name="T49" fmla="*/ 48 h 3186"/>
                <a:gd name="T50" fmla="*/ 3418 w 3756"/>
                <a:gd name="T51" fmla="*/ 103 h 3186"/>
                <a:gd name="T52" fmla="*/ 3473 w 3756"/>
                <a:gd name="T53" fmla="*/ 173 h 3186"/>
                <a:gd name="T54" fmla="*/ 3508 w 3756"/>
                <a:gd name="T55" fmla="*/ 256 h 3186"/>
                <a:gd name="T56" fmla="*/ 3520 w 3756"/>
                <a:gd name="T57" fmla="*/ 350 h 3186"/>
                <a:gd name="T58" fmla="*/ 3518 w 3756"/>
                <a:gd name="T59" fmla="*/ 1931 h 3186"/>
                <a:gd name="T60" fmla="*/ 3500 w 3756"/>
                <a:gd name="T61" fmla="*/ 2009 h 3186"/>
                <a:gd name="T62" fmla="*/ 3516 w 3756"/>
                <a:gd name="T63" fmla="*/ 2049 h 3186"/>
                <a:gd name="T64" fmla="*/ 3754 w 3756"/>
                <a:gd name="T65" fmla="*/ 3006 h 3186"/>
                <a:gd name="T66" fmla="*/ 3753 w 3756"/>
                <a:gd name="T67" fmla="*/ 3060 h 3186"/>
                <a:gd name="T68" fmla="*/ 3729 w 3756"/>
                <a:gd name="T69" fmla="*/ 3116 h 3186"/>
                <a:gd name="T70" fmla="*/ 3687 w 3756"/>
                <a:gd name="T71" fmla="*/ 3158 h 3186"/>
                <a:gd name="T72" fmla="*/ 3631 w 3756"/>
                <a:gd name="T73" fmla="*/ 3182 h 3186"/>
                <a:gd name="T74" fmla="*/ 157 w 3756"/>
                <a:gd name="T75" fmla="*/ 3186 h 3186"/>
                <a:gd name="T76" fmla="*/ 101 w 3756"/>
                <a:gd name="T77" fmla="*/ 3175 h 3186"/>
                <a:gd name="T78" fmla="*/ 52 w 3756"/>
                <a:gd name="T79" fmla="*/ 3146 h 3186"/>
                <a:gd name="T80" fmla="*/ 18 w 3756"/>
                <a:gd name="T81" fmla="*/ 3101 h 3186"/>
                <a:gd name="T82" fmla="*/ 1 w 3756"/>
                <a:gd name="T83" fmla="*/ 3047 h 3186"/>
                <a:gd name="T84" fmla="*/ 5 w 3756"/>
                <a:gd name="T85" fmla="*/ 2991 h 3186"/>
                <a:gd name="T86" fmla="*/ 247 w 3756"/>
                <a:gd name="T87" fmla="*/ 2028 h 3186"/>
                <a:gd name="T88" fmla="*/ 245 w 3756"/>
                <a:gd name="T89" fmla="*/ 1970 h 3186"/>
                <a:gd name="T90" fmla="*/ 236 w 3756"/>
                <a:gd name="T91" fmla="*/ 1890 h 3186"/>
                <a:gd name="T92" fmla="*/ 239 w 3756"/>
                <a:gd name="T93" fmla="*/ 302 h 3186"/>
                <a:gd name="T94" fmla="*/ 263 w 3756"/>
                <a:gd name="T95" fmla="*/ 214 h 3186"/>
                <a:gd name="T96" fmla="*/ 308 w 3756"/>
                <a:gd name="T97" fmla="*/ 136 h 3186"/>
                <a:gd name="T98" fmla="*/ 372 w 3756"/>
                <a:gd name="T99" fmla="*/ 73 h 3186"/>
                <a:gd name="T100" fmla="*/ 450 w 3756"/>
                <a:gd name="T101" fmla="*/ 27 h 3186"/>
                <a:gd name="T102" fmla="*/ 538 w 3756"/>
                <a:gd name="T103" fmla="*/ 3 h 3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756" h="3186">
                  <a:moveTo>
                    <a:pt x="1542" y="2534"/>
                  </a:moveTo>
                  <a:lnTo>
                    <a:pt x="1532" y="2536"/>
                  </a:lnTo>
                  <a:lnTo>
                    <a:pt x="1523" y="2542"/>
                  </a:lnTo>
                  <a:lnTo>
                    <a:pt x="1516" y="2550"/>
                  </a:lnTo>
                  <a:lnTo>
                    <a:pt x="1513" y="2560"/>
                  </a:lnTo>
                  <a:lnTo>
                    <a:pt x="1450" y="2904"/>
                  </a:lnTo>
                  <a:lnTo>
                    <a:pt x="1451" y="2917"/>
                  </a:lnTo>
                  <a:lnTo>
                    <a:pt x="1457" y="2929"/>
                  </a:lnTo>
                  <a:lnTo>
                    <a:pt x="1467" y="2937"/>
                  </a:lnTo>
                  <a:lnTo>
                    <a:pt x="1481" y="2941"/>
                  </a:lnTo>
                  <a:lnTo>
                    <a:pt x="2275" y="2941"/>
                  </a:lnTo>
                  <a:lnTo>
                    <a:pt x="2288" y="2937"/>
                  </a:lnTo>
                  <a:lnTo>
                    <a:pt x="2297" y="2932"/>
                  </a:lnTo>
                  <a:lnTo>
                    <a:pt x="2304" y="2921"/>
                  </a:lnTo>
                  <a:lnTo>
                    <a:pt x="2306" y="2909"/>
                  </a:lnTo>
                  <a:lnTo>
                    <a:pt x="2306" y="2905"/>
                  </a:lnTo>
                  <a:lnTo>
                    <a:pt x="2305" y="2901"/>
                  </a:lnTo>
                  <a:lnTo>
                    <a:pt x="2243" y="2560"/>
                  </a:lnTo>
                  <a:lnTo>
                    <a:pt x="2240" y="2550"/>
                  </a:lnTo>
                  <a:lnTo>
                    <a:pt x="2233" y="2542"/>
                  </a:lnTo>
                  <a:lnTo>
                    <a:pt x="2224" y="2536"/>
                  </a:lnTo>
                  <a:lnTo>
                    <a:pt x="2214" y="2534"/>
                  </a:lnTo>
                  <a:lnTo>
                    <a:pt x="1542" y="2534"/>
                  </a:lnTo>
                  <a:close/>
                  <a:moveTo>
                    <a:pt x="585" y="305"/>
                  </a:moveTo>
                  <a:lnTo>
                    <a:pt x="571" y="308"/>
                  </a:lnTo>
                  <a:lnTo>
                    <a:pt x="560" y="314"/>
                  </a:lnTo>
                  <a:lnTo>
                    <a:pt x="550" y="324"/>
                  </a:lnTo>
                  <a:lnTo>
                    <a:pt x="544" y="336"/>
                  </a:lnTo>
                  <a:lnTo>
                    <a:pt x="542" y="350"/>
                  </a:lnTo>
                  <a:lnTo>
                    <a:pt x="542" y="1890"/>
                  </a:lnTo>
                  <a:lnTo>
                    <a:pt x="544" y="1906"/>
                  </a:lnTo>
                  <a:lnTo>
                    <a:pt x="553" y="1921"/>
                  </a:lnTo>
                  <a:lnTo>
                    <a:pt x="567" y="1930"/>
                  </a:lnTo>
                  <a:lnTo>
                    <a:pt x="3188" y="1930"/>
                  </a:lnTo>
                  <a:lnTo>
                    <a:pt x="3202" y="1921"/>
                  </a:lnTo>
                  <a:lnTo>
                    <a:pt x="3211" y="1906"/>
                  </a:lnTo>
                  <a:lnTo>
                    <a:pt x="3214" y="1890"/>
                  </a:lnTo>
                  <a:lnTo>
                    <a:pt x="3214" y="350"/>
                  </a:lnTo>
                  <a:lnTo>
                    <a:pt x="3212" y="336"/>
                  </a:lnTo>
                  <a:lnTo>
                    <a:pt x="3206" y="324"/>
                  </a:lnTo>
                  <a:lnTo>
                    <a:pt x="3196" y="314"/>
                  </a:lnTo>
                  <a:lnTo>
                    <a:pt x="3185" y="308"/>
                  </a:lnTo>
                  <a:lnTo>
                    <a:pt x="3170" y="305"/>
                  </a:lnTo>
                  <a:lnTo>
                    <a:pt x="585" y="305"/>
                  </a:lnTo>
                  <a:close/>
                  <a:moveTo>
                    <a:pt x="585" y="0"/>
                  </a:moveTo>
                  <a:lnTo>
                    <a:pt x="3170" y="0"/>
                  </a:lnTo>
                  <a:lnTo>
                    <a:pt x="3218" y="3"/>
                  </a:lnTo>
                  <a:lnTo>
                    <a:pt x="3263" y="13"/>
                  </a:lnTo>
                  <a:lnTo>
                    <a:pt x="3306" y="27"/>
                  </a:lnTo>
                  <a:lnTo>
                    <a:pt x="3346" y="48"/>
                  </a:lnTo>
                  <a:lnTo>
                    <a:pt x="3384" y="73"/>
                  </a:lnTo>
                  <a:lnTo>
                    <a:pt x="3418" y="103"/>
                  </a:lnTo>
                  <a:lnTo>
                    <a:pt x="3448" y="136"/>
                  </a:lnTo>
                  <a:lnTo>
                    <a:pt x="3473" y="173"/>
                  </a:lnTo>
                  <a:lnTo>
                    <a:pt x="3493" y="214"/>
                  </a:lnTo>
                  <a:lnTo>
                    <a:pt x="3508" y="256"/>
                  </a:lnTo>
                  <a:lnTo>
                    <a:pt x="3517" y="302"/>
                  </a:lnTo>
                  <a:lnTo>
                    <a:pt x="3520" y="350"/>
                  </a:lnTo>
                  <a:lnTo>
                    <a:pt x="3520" y="1890"/>
                  </a:lnTo>
                  <a:lnTo>
                    <a:pt x="3518" y="1931"/>
                  </a:lnTo>
                  <a:lnTo>
                    <a:pt x="3510" y="1970"/>
                  </a:lnTo>
                  <a:lnTo>
                    <a:pt x="3500" y="2009"/>
                  </a:lnTo>
                  <a:lnTo>
                    <a:pt x="3509" y="2028"/>
                  </a:lnTo>
                  <a:lnTo>
                    <a:pt x="3516" y="2049"/>
                  </a:lnTo>
                  <a:lnTo>
                    <a:pt x="3749" y="2983"/>
                  </a:lnTo>
                  <a:lnTo>
                    <a:pt x="3754" y="3006"/>
                  </a:lnTo>
                  <a:lnTo>
                    <a:pt x="3756" y="3029"/>
                  </a:lnTo>
                  <a:lnTo>
                    <a:pt x="3753" y="3060"/>
                  </a:lnTo>
                  <a:lnTo>
                    <a:pt x="3743" y="3090"/>
                  </a:lnTo>
                  <a:lnTo>
                    <a:pt x="3729" y="3116"/>
                  </a:lnTo>
                  <a:lnTo>
                    <a:pt x="3710" y="3140"/>
                  </a:lnTo>
                  <a:lnTo>
                    <a:pt x="3687" y="3158"/>
                  </a:lnTo>
                  <a:lnTo>
                    <a:pt x="3660" y="3173"/>
                  </a:lnTo>
                  <a:lnTo>
                    <a:pt x="3631" y="3182"/>
                  </a:lnTo>
                  <a:lnTo>
                    <a:pt x="3599" y="3186"/>
                  </a:lnTo>
                  <a:lnTo>
                    <a:pt x="157" y="3186"/>
                  </a:lnTo>
                  <a:lnTo>
                    <a:pt x="129" y="3183"/>
                  </a:lnTo>
                  <a:lnTo>
                    <a:pt x="101" y="3175"/>
                  </a:lnTo>
                  <a:lnTo>
                    <a:pt x="75" y="3163"/>
                  </a:lnTo>
                  <a:lnTo>
                    <a:pt x="52" y="3146"/>
                  </a:lnTo>
                  <a:lnTo>
                    <a:pt x="33" y="3125"/>
                  </a:lnTo>
                  <a:lnTo>
                    <a:pt x="18" y="3101"/>
                  </a:lnTo>
                  <a:lnTo>
                    <a:pt x="7" y="3075"/>
                  </a:lnTo>
                  <a:lnTo>
                    <a:pt x="1" y="3047"/>
                  </a:lnTo>
                  <a:lnTo>
                    <a:pt x="0" y="3019"/>
                  </a:lnTo>
                  <a:lnTo>
                    <a:pt x="5" y="2991"/>
                  </a:lnTo>
                  <a:lnTo>
                    <a:pt x="240" y="2049"/>
                  </a:lnTo>
                  <a:lnTo>
                    <a:pt x="247" y="2028"/>
                  </a:lnTo>
                  <a:lnTo>
                    <a:pt x="256" y="2009"/>
                  </a:lnTo>
                  <a:lnTo>
                    <a:pt x="245" y="1970"/>
                  </a:lnTo>
                  <a:lnTo>
                    <a:pt x="238" y="1931"/>
                  </a:lnTo>
                  <a:lnTo>
                    <a:pt x="236" y="1890"/>
                  </a:lnTo>
                  <a:lnTo>
                    <a:pt x="236" y="350"/>
                  </a:lnTo>
                  <a:lnTo>
                    <a:pt x="239" y="302"/>
                  </a:lnTo>
                  <a:lnTo>
                    <a:pt x="248" y="256"/>
                  </a:lnTo>
                  <a:lnTo>
                    <a:pt x="263" y="214"/>
                  </a:lnTo>
                  <a:lnTo>
                    <a:pt x="283" y="173"/>
                  </a:lnTo>
                  <a:lnTo>
                    <a:pt x="308" y="136"/>
                  </a:lnTo>
                  <a:lnTo>
                    <a:pt x="338" y="103"/>
                  </a:lnTo>
                  <a:lnTo>
                    <a:pt x="372" y="73"/>
                  </a:lnTo>
                  <a:lnTo>
                    <a:pt x="409" y="48"/>
                  </a:lnTo>
                  <a:lnTo>
                    <a:pt x="450" y="27"/>
                  </a:lnTo>
                  <a:lnTo>
                    <a:pt x="493" y="13"/>
                  </a:lnTo>
                  <a:lnTo>
                    <a:pt x="538" y="3"/>
                  </a:lnTo>
                  <a:lnTo>
                    <a:pt x="5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0" name="Freeform 17"/>
            <p:cNvSpPr>
              <a:spLocks/>
            </p:cNvSpPr>
            <p:nvPr/>
          </p:nvSpPr>
          <p:spPr bwMode="auto">
            <a:xfrm>
              <a:off x="3928" y="4071"/>
              <a:ext cx="108" cy="109"/>
            </a:xfrm>
            <a:custGeom>
              <a:avLst/>
              <a:gdLst>
                <a:gd name="T0" fmla="*/ 49 w 654"/>
                <a:gd name="T1" fmla="*/ 0 h 654"/>
                <a:gd name="T2" fmla="*/ 63 w 654"/>
                <a:gd name="T3" fmla="*/ 2 h 654"/>
                <a:gd name="T4" fmla="*/ 515 w 654"/>
                <a:gd name="T5" fmla="*/ 174 h 654"/>
                <a:gd name="T6" fmla="*/ 527 w 654"/>
                <a:gd name="T7" fmla="*/ 181 h 654"/>
                <a:gd name="T8" fmla="*/ 536 w 654"/>
                <a:gd name="T9" fmla="*/ 192 h 654"/>
                <a:gd name="T10" fmla="*/ 542 w 654"/>
                <a:gd name="T11" fmla="*/ 205 h 654"/>
                <a:gd name="T12" fmla="*/ 544 w 654"/>
                <a:gd name="T13" fmla="*/ 220 h 654"/>
                <a:gd name="T14" fmla="*/ 541 w 654"/>
                <a:gd name="T15" fmla="*/ 234 h 654"/>
                <a:gd name="T16" fmla="*/ 534 w 654"/>
                <a:gd name="T17" fmla="*/ 247 h 654"/>
                <a:gd name="T18" fmla="*/ 524 w 654"/>
                <a:gd name="T19" fmla="*/ 256 h 654"/>
                <a:gd name="T20" fmla="*/ 510 w 654"/>
                <a:gd name="T21" fmla="*/ 262 h 654"/>
                <a:gd name="T22" fmla="*/ 412 w 654"/>
                <a:gd name="T23" fmla="*/ 289 h 654"/>
                <a:gd name="T24" fmla="*/ 641 w 654"/>
                <a:gd name="T25" fmla="*/ 518 h 654"/>
                <a:gd name="T26" fmla="*/ 649 w 654"/>
                <a:gd name="T27" fmla="*/ 529 h 654"/>
                <a:gd name="T28" fmla="*/ 654 w 654"/>
                <a:gd name="T29" fmla="*/ 543 h 654"/>
                <a:gd name="T30" fmla="*/ 654 w 654"/>
                <a:gd name="T31" fmla="*/ 558 h 654"/>
                <a:gd name="T32" fmla="*/ 649 w 654"/>
                <a:gd name="T33" fmla="*/ 572 h 654"/>
                <a:gd name="T34" fmla="*/ 641 w 654"/>
                <a:gd name="T35" fmla="*/ 583 h 654"/>
                <a:gd name="T36" fmla="*/ 583 w 654"/>
                <a:gd name="T37" fmla="*/ 641 h 654"/>
                <a:gd name="T38" fmla="*/ 571 w 654"/>
                <a:gd name="T39" fmla="*/ 649 h 654"/>
                <a:gd name="T40" fmla="*/ 557 w 654"/>
                <a:gd name="T41" fmla="*/ 654 h 654"/>
                <a:gd name="T42" fmla="*/ 543 w 654"/>
                <a:gd name="T43" fmla="*/ 654 h 654"/>
                <a:gd name="T44" fmla="*/ 530 w 654"/>
                <a:gd name="T45" fmla="*/ 649 h 654"/>
                <a:gd name="T46" fmla="*/ 517 w 654"/>
                <a:gd name="T47" fmla="*/ 641 h 654"/>
                <a:gd name="T48" fmla="*/ 289 w 654"/>
                <a:gd name="T49" fmla="*/ 412 h 654"/>
                <a:gd name="T50" fmla="*/ 262 w 654"/>
                <a:gd name="T51" fmla="*/ 510 h 654"/>
                <a:gd name="T52" fmla="*/ 256 w 654"/>
                <a:gd name="T53" fmla="*/ 524 h 654"/>
                <a:gd name="T54" fmla="*/ 246 w 654"/>
                <a:gd name="T55" fmla="*/ 534 h 654"/>
                <a:gd name="T56" fmla="*/ 234 w 654"/>
                <a:gd name="T57" fmla="*/ 541 h 654"/>
                <a:gd name="T58" fmla="*/ 220 w 654"/>
                <a:gd name="T59" fmla="*/ 544 h 654"/>
                <a:gd name="T60" fmla="*/ 205 w 654"/>
                <a:gd name="T61" fmla="*/ 543 h 654"/>
                <a:gd name="T62" fmla="*/ 192 w 654"/>
                <a:gd name="T63" fmla="*/ 536 h 654"/>
                <a:gd name="T64" fmla="*/ 181 w 654"/>
                <a:gd name="T65" fmla="*/ 527 h 654"/>
                <a:gd name="T66" fmla="*/ 174 w 654"/>
                <a:gd name="T67" fmla="*/ 515 h 654"/>
                <a:gd name="T68" fmla="*/ 3 w 654"/>
                <a:gd name="T69" fmla="*/ 62 h 654"/>
                <a:gd name="T70" fmla="*/ 0 w 654"/>
                <a:gd name="T71" fmla="*/ 50 h 654"/>
                <a:gd name="T72" fmla="*/ 0 w 654"/>
                <a:gd name="T73" fmla="*/ 36 h 654"/>
                <a:gd name="T74" fmla="*/ 5 w 654"/>
                <a:gd name="T75" fmla="*/ 24 h 654"/>
                <a:gd name="T76" fmla="*/ 14 w 654"/>
                <a:gd name="T77" fmla="*/ 13 h 654"/>
                <a:gd name="T78" fmla="*/ 24 w 654"/>
                <a:gd name="T79" fmla="*/ 5 h 654"/>
                <a:gd name="T80" fmla="*/ 37 w 654"/>
                <a:gd name="T81" fmla="*/ 1 h 654"/>
                <a:gd name="T82" fmla="*/ 49 w 654"/>
                <a:gd name="T83" fmla="*/ 0 h 6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54" h="654">
                  <a:moveTo>
                    <a:pt x="49" y="0"/>
                  </a:moveTo>
                  <a:lnTo>
                    <a:pt x="63" y="2"/>
                  </a:lnTo>
                  <a:lnTo>
                    <a:pt x="515" y="174"/>
                  </a:lnTo>
                  <a:lnTo>
                    <a:pt x="527" y="181"/>
                  </a:lnTo>
                  <a:lnTo>
                    <a:pt x="536" y="192"/>
                  </a:lnTo>
                  <a:lnTo>
                    <a:pt x="542" y="205"/>
                  </a:lnTo>
                  <a:lnTo>
                    <a:pt x="544" y="220"/>
                  </a:lnTo>
                  <a:lnTo>
                    <a:pt x="541" y="234"/>
                  </a:lnTo>
                  <a:lnTo>
                    <a:pt x="534" y="247"/>
                  </a:lnTo>
                  <a:lnTo>
                    <a:pt x="524" y="256"/>
                  </a:lnTo>
                  <a:lnTo>
                    <a:pt x="510" y="262"/>
                  </a:lnTo>
                  <a:lnTo>
                    <a:pt x="412" y="289"/>
                  </a:lnTo>
                  <a:lnTo>
                    <a:pt x="641" y="518"/>
                  </a:lnTo>
                  <a:lnTo>
                    <a:pt x="649" y="529"/>
                  </a:lnTo>
                  <a:lnTo>
                    <a:pt x="654" y="543"/>
                  </a:lnTo>
                  <a:lnTo>
                    <a:pt x="654" y="558"/>
                  </a:lnTo>
                  <a:lnTo>
                    <a:pt x="649" y="572"/>
                  </a:lnTo>
                  <a:lnTo>
                    <a:pt x="641" y="583"/>
                  </a:lnTo>
                  <a:lnTo>
                    <a:pt x="583" y="641"/>
                  </a:lnTo>
                  <a:lnTo>
                    <a:pt x="571" y="649"/>
                  </a:lnTo>
                  <a:lnTo>
                    <a:pt x="557" y="654"/>
                  </a:lnTo>
                  <a:lnTo>
                    <a:pt x="543" y="654"/>
                  </a:lnTo>
                  <a:lnTo>
                    <a:pt x="530" y="649"/>
                  </a:lnTo>
                  <a:lnTo>
                    <a:pt x="517" y="641"/>
                  </a:lnTo>
                  <a:lnTo>
                    <a:pt x="289" y="412"/>
                  </a:lnTo>
                  <a:lnTo>
                    <a:pt x="262" y="510"/>
                  </a:lnTo>
                  <a:lnTo>
                    <a:pt x="256" y="524"/>
                  </a:lnTo>
                  <a:lnTo>
                    <a:pt x="246" y="534"/>
                  </a:lnTo>
                  <a:lnTo>
                    <a:pt x="234" y="541"/>
                  </a:lnTo>
                  <a:lnTo>
                    <a:pt x="220" y="544"/>
                  </a:lnTo>
                  <a:lnTo>
                    <a:pt x="205" y="543"/>
                  </a:lnTo>
                  <a:lnTo>
                    <a:pt x="192" y="536"/>
                  </a:lnTo>
                  <a:lnTo>
                    <a:pt x="181" y="527"/>
                  </a:lnTo>
                  <a:lnTo>
                    <a:pt x="174" y="515"/>
                  </a:lnTo>
                  <a:lnTo>
                    <a:pt x="3" y="62"/>
                  </a:lnTo>
                  <a:lnTo>
                    <a:pt x="0" y="50"/>
                  </a:lnTo>
                  <a:lnTo>
                    <a:pt x="0" y="36"/>
                  </a:lnTo>
                  <a:lnTo>
                    <a:pt x="5" y="24"/>
                  </a:lnTo>
                  <a:lnTo>
                    <a:pt x="14" y="13"/>
                  </a:lnTo>
                  <a:lnTo>
                    <a:pt x="24" y="5"/>
                  </a:lnTo>
                  <a:lnTo>
                    <a:pt x="37" y="1"/>
                  </a:lnTo>
                  <a:lnTo>
                    <a:pt x="4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51" name="Freeform 11"/>
          <p:cNvSpPr>
            <a:spLocks noEditPoints="1"/>
          </p:cNvSpPr>
          <p:nvPr/>
        </p:nvSpPr>
        <p:spPr bwMode="auto">
          <a:xfrm>
            <a:off x="5989785" y="1891499"/>
            <a:ext cx="245832" cy="301813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4778386" y="4712289"/>
            <a:ext cx="2600213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Winform</a:t>
            </a:r>
            <a:endParaRPr lang="en-US" altLang="ko-KR" sz="16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8345085" y="4711262"/>
            <a:ext cx="2600213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프로그램 개선 및 고찰</a:t>
            </a:r>
            <a:endParaRPr lang="ko-KR" altLang="en-US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1271273" y="4711262"/>
            <a:ext cx="2600213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프로그램 기본 구조</a:t>
            </a:r>
            <a:endParaRPr lang="en-US" altLang="ko-KR" sz="16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5568" y="2514811"/>
            <a:ext cx="1569452" cy="156945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3629" y="2327353"/>
            <a:ext cx="1631412" cy="1631412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8064" y="2407658"/>
            <a:ext cx="1800992" cy="1800992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569" y="382101"/>
            <a:ext cx="428604" cy="428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833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6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타원 15"/>
          <p:cNvSpPr/>
          <p:nvPr/>
        </p:nvSpPr>
        <p:spPr>
          <a:xfrm>
            <a:off x="1317392" y="1956365"/>
            <a:ext cx="2423886" cy="2423886"/>
          </a:xfrm>
          <a:prstGeom prst="ellipse">
            <a:avLst/>
          </a:prstGeom>
          <a:solidFill>
            <a:srgbClr val="222A35"/>
          </a:solidFill>
          <a:ln w="19050">
            <a:solidFill>
              <a:srgbClr val="4EB6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2168176" y="1659613"/>
            <a:ext cx="703706" cy="703706"/>
          </a:xfrm>
          <a:prstGeom prst="ellipse">
            <a:avLst/>
          </a:prstGeom>
          <a:solidFill>
            <a:srgbClr val="4EB6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9" name="Group 28"/>
          <p:cNvGrpSpPr>
            <a:grpSpLocks noChangeAspect="1"/>
          </p:cNvGrpSpPr>
          <p:nvPr/>
        </p:nvGrpSpPr>
        <p:grpSpPr bwMode="auto">
          <a:xfrm>
            <a:off x="2376381" y="1858711"/>
            <a:ext cx="305908" cy="267729"/>
            <a:chOff x="496" y="4251"/>
            <a:chExt cx="641" cy="561"/>
          </a:xfrm>
          <a:solidFill>
            <a:schemeClr val="bg1"/>
          </a:solidFill>
        </p:grpSpPr>
        <p:sp>
          <p:nvSpPr>
            <p:cNvPr id="20" name="Freeform 30"/>
            <p:cNvSpPr>
              <a:spLocks/>
            </p:cNvSpPr>
            <p:nvPr/>
          </p:nvSpPr>
          <p:spPr bwMode="auto">
            <a:xfrm>
              <a:off x="709" y="4720"/>
              <a:ext cx="88" cy="92"/>
            </a:xfrm>
            <a:custGeom>
              <a:avLst/>
              <a:gdLst>
                <a:gd name="T0" fmla="*/ 0 w 526"/>
                <a:gd name="T1" fmla="*/ 0 h 553"/>
                <a:gd name="T2" fmla="*/ 526 w 526"/>
                <a:gd name="T3" fmla="*/ 250 h 553"/>
                <a:gd name="T4" fmla="*/ 97 w 526"/>
                <a:gd name="T5" fmla="*/ 542 h 553"/>
                <a:gd name="T6" fmla="*/ 81 w 526"/>
                <a:gd name="T7" fmla="*/ 549 h 553"/>
                <a:gd name="T8" fmla="*/ 65 w 526"/>
                <a:gd name="T9" fmla="*/ 553 h 553"/>
                <a:gd name="T10" fmla="*/ 49 w 526"/>
                <a:gd name="T11" fmla="*/ 552 h 553"/>
                <a:gd name="T12" fmla="*/ 34 w 526"/>
                <a:gd name="T13" fmla="*/ 546 h 553"/>
                <a:gd name="T14" fmla="*/ 20 w 526"/>
                <a:gd name="T15" fmla="*/ 535 h 553"/>
                <a:gd name="T16" fmla="*/ 9 w 526"/>
                <a:gd name="T17" fmla="*/ 522 h 553"/>
                <a:gd name="T18" fmla="*/ 2 w 526"/>
                <a:gd name="T19" fmla="*/ 507 h 553"/>
                <a:gd name="T20" fmla="*/ 0 w 526"/>
                <a:gd name="T21" fmla="*/ 490 h 553"/>
                <a:gd name="T22" fmla="*/ 0 w 526"/>
                <a:gd name="T23" fmla="*/ 0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6" h="553">
                  <a:moveTo>
                    <a:pt x="0" y="0"/>
                  </a:moveTo>
                  <a:lnTo>
                    <a:pt x="526" y="250"/>
                  </a:lnTo>
                  <a:lnTo>
                    <a:pt x="97" y="542"/>
                  </a:lnTo>
                  <a:lnTo>
                    <a:pt x="81" y="549"/>
                  </a:lnTo>
                  <a:lnTo>
                    <a:pt x="65" y="553"/>
                  </a:lnTo>
                  <a:lnTo>
                    <a:pt x="49" y="552"/>
                  </a:lnTo>
                  <a:lnTo>
                    <a:pt x="34" y="546"/>
                  </a:lnTo>
                  <a:lnTo>
                    <a:pt x="20" y="535"/>
                  </a:lnTo>
                  <a:lnTo>
                    <a:pt x="9" y="522"/>
                  </a:lnTo>
                  <a:lnTo>
                    <a:pt x="2" y="507"/>
                  </a:lnTo>
                  <a:lnTo>
                    <a:pt x="0" y="4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31"/>
            <p:cNvSpPr>
              <a:spLocks/>
            </p:cNvSpPr>
            <p:nvPr/>
          </p:nvSpPr>
          <p:spPr bwMode="auto">
            <a:xfrm>
              <a:off x="496" y="4251"/>
              <a:ext cx="641" cy="530"/>
            </a:xfrm>
            <a:custGeom>
              <a:avLst/>
              <a:gdLst>
                <a:gd name="T0" fmla="*/ 3785 w 3847"/>
                <a:gd name="T1" fmla="*/ 0 h 3180"/>
                <a:gd name="T2" fmla="*/ 3800 w 3847"/>
                <a:gd name="T3" fmla="*/ 2 h 3180"/>
                <a:gd name="T4" fmla="*/ 3814 w 3847"/>
                <a:gd name="T5" fmla="*/ 7 h 3180"/>
                <a:gd name="T6" fmla="*/ 3827 w 3847"/>
                <a:gd name="T7" fmla="*/ 16 h 3180"/>
                <a:gd name="T8" fmla="*/ 3839 w 3847"/>
                <a:gd name="T9" fmla="*/ 31 h 3180"/>
                <a:gd name="T10" fmla="*/ 3846 w 3847"/>
                <a:gd name="T11" fmla="*/ 49 h 3180"/>
                <a:gd name="T12" fmla="*/ 3847 w 3847"/>
                <a:gd name="T13" fmla="*/ 66 h 3180"/>
                <a:gd name="T14" fmla="*/ 3842 w 3847"/>
                <a:gd name="T15" fmla="*/ 85 h 3180"/>
                <a:gd name="T16" fmla="*/ 2642 w 3847"/>
                <a:gd name="T17" fmla="*/ 3110 h 3180"/>
                <a:gd name="T18" fmla="*/ 2631 w 3847"/>
                <a:gd name="T19" fmla="*/ 3130 h 3180"/>
                <a:gd name="T20" fmla="*/ 2617 w 3847"/>
                <a:gd name="T21" fmla="*/ 3147 h 3180"/>
                <a:gd name="T22" fmla="*/ 2600 w 3847"/>
                <a:gd name="T23" fmla="*/ 3161 h 3180"/>
                <a:gd name="T24" fmla="*/ 2579 w 3847"/>
                <a:gd name="T25" fmla="*/ 3172 h 3180"/>
                <a:gd name="T26" fmla="*/ 2559 w 3847"/>
                <a:gd name="T27" fmla="*/ 3178 h 3180"/>
                <a:gd name="T28" fmla="*/ 2539 w 3847"/>
                <a:gd name="T29" fmla="*/ 3180 h 3180"/>
                <a:gd name="T30" fmla="*/ 2514 w 3847"/>
                <a:gd name="T31" fmla="*/ 3177 h 3180"/>
                <a:gd name="T32" fmla="*/ 2491 w 3847"/>
                <a:gd name="T33" fmla="*/ 3168 h 3180"/>
                <a:gd name="T34" fmla="*/ 1278 w 3847"/>
                <a:gd name="T35" fmla="*/ 2591 h 3180"/>
                <a:gd name="T36" fmla="*/ 2984 w 3847"/>
                <a:gd name="T37" fmla="*/ 878 h 3180"/>
                <a:gd name="T38" fmla="*/ 1036 w 3847"/>
                <a:gd name="T39" fmla="*/ 2477 h 3180"/>
                <a:gd name="T40" fmla="*/ 63 w 3847"/>
                <a:gd name="T41" fmla="*/ 2014 h 3180"/>
                <a:gd name="T42" fmla="*/ 42 w 3847"/>
                <a:gd name="T43" fmla="*/ 2000 h 3180"/>
                <a:gd name="T44" fmla="*/ 24 w 3847"/>
                <a:gd name="T45" fmla="*/ 1983 h 3180"/>
                <a:gd name="T46" fmla="*/ 11 w 3847"/>
                <a:gd name="T47" fmla="*/ 1963 h 3180"/>
                <a:gd name="T48" fmla="*/ 3 w 3847"/>
                <a:gd name="T49" fmla="*/ 1940 h 3180"/>
                <a:gd name="T50" fmla="*/ 0 w 3847"/>
                <a:gd name="T51" fmla="*/ 1915 h 3180"/>
                <a:gd name="T52" fmla="*/ 2 w 3847"/>
                <a:gd name="T53" fmla="*/ 1891 h 3180"/>
                <a:gd name="T54" fmla="*/ 10 w 3847"/>
                <a:gd name="T55" fmla="*/ 1867 h 3180"/>
                <a:gd name="T56" fmla="*/ 23 w 3847"/>
                <a:gd name="T57" fmla="*/ 1846 h 3180"/>
                <a:gd name="T58" fmla="*/ 41 w 3847"/>
                <a:gd name="T59" fmla="*/ 1829 h 3180"/>
                <a:gd name="T60" fmla="*/ 62 w 3847"/>
                <a:gd name="T61" fmla="*/ 1816 h 3180"/>
                <a:gd name="T62" fmla="*/ 3757 w 3847"/>
                <a:gd name="T63" fmla="*/ 5 h 3180"/>
                <a:gd name="T64" fmla="*/ 3771 w 3847"/>
                <a:gd name="T65" fmla="*/ 1 h 3180"/>
                <a:gd name="T66" fmla="*/ 3785 w 3847"/>
                <a:gd name="T67" fmla="*/ 0 h 3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847" h="3180">
                  <a:moveTo>
                    <a:pt x="3785" y="0"/>
                  </a:moveTo>
                  <a:lnTo>
                    <a:pt x="3800" y="2"/>
                  </a:lnTo>
                  <a:lnTo>
                    <a:pt x="3814" y="7"/>
                  </a:lnTo>
                  <a:lnTo>
                    <a:pt x="3827" y="16"/>
                  </a:lnTo>
                  <a:lnTo>
                    <a:pt x="3839" y="31"/>
                  </a:lnTo>
                  <a:lnTo>
                    <a:pt x="3846" y="49"/>
                  </a:lnTo>
                  <a:lnTo>
                    <a:pt x="3847" y="66"/>
                  </a:lnTo>
                  <a:lnTo>
                    <a:pt x="3842" y="85"/>
                  </a:lnTo>
                  <a:lnTo>
                    <a:pt x="2642" y="3110"/>
                  </a:lnTo>
                  <a:lnTo>
                    <a:pt x="2631" y="3130"/>
                  </a:lnTo>
                  <a:lnTo>
                    <a:pt x="2617" y="3147"/>
                  </a:lnTo>
                  <a:lnTo>
                    <a:pt x="2600" y="3161"/>
                  </a:lnTo>
                  <a:lnTo>
                    <a:pt x="2579" y="3172"/>
                  </a:lnTo>
                  <a:lnTo>
                    <a:pt x="2559" y="3178"/>
                  </a:lnTo>
                  <a:lnTo>
                    <a:pt x="2539" y="3180"/>
                  </a:lnTo>
                  <a:lnTo>
                    <a:pt x="2514" y="3177"/>
                  </a:lnTo>
                  <a:lnTo>
                    <a:pt x="2491" y="3168"/>
                  </a:lnTo>
                  <a:lnTo>
                    <a:pt x="1278" y="2591"/>
                  </a:lnTo>
                  <a:lnTo>
                    <a:pt x="2984" y="878"/>
                  </a:lnTo>
                  <a:lnTo>
                    <a:pt x="1036" y="2477"/>
                  </a:lnTo>
                  <a:lnTo>
                    <a:pt x="63" y="2014"/>
                  </a:lnTo>
                  <a:lnTo>
                    <a:pt x="42" y="2000"/>
                  </a:lnTo>
                  <a:lnTo>
                    <a:pt x="24" y="1983"/>
                  </a:lnTo>
                  <a:lnTo>
                    <a:pt x="11" y="1963"/>
                  </a:lnTo>
                  <a:lnTo>
                    <a:pt x="3" y="1940"/>
                  </a:lnTo>
                  <a:lnTo>
                    <a:pt x="0" y="1915"/>
                  </a:lnTo>
                  <a:lnTo>
                    <a:pt x="2" y="1891"/>
                  </a:lnTo>
                  <a:lnTo>
                    <a:pt x="10" y="1867"/>
                  </a:lnTo>
                  <a:lnTo>
                    <a:pt x="23" y="1846"/>
                  </a:lnTo>
                  <a:lnTo>
                    <a:pt x="41" y="1829"/>
                  </a:lnTo>
                  <a:lnTo>
                    <a:pt x="62" y="1816"/>
                  </a:lnTo>
                  <a:lnTo>
                    <a:pt x="3757" y="5"/>
                  </a:lnTo>
                  <a:lnTo>
                    <a:pt x="3771" y="1"/>
                  </a:lnTo>
                  <a:lnTo>
                    <a:pt x="37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2" name="타원 21"/>
          <p:cNvSpPr/>
          <p:nvPr/>
        </p:nvSpPr>
        <p:spPr>
          <a:xfrm>
            <a:off x="4872852" y="1991651"/>
            <a:ext cx="2423886" cy="2423886"/>
          </a:xfrm>
          <a:prstGeom prst="ellipse">
            <a:avLst/>
          </a:prstGeom>
          <a:solidFill>
            <a:schemeClr val="tx2">
              <a:lumMod val="50000"/>
            </a:schemeClr>
          </a:solidFill>
          <a:ln w="19050">
            <a:solidFill>
              <a:srgbClr val="4EB6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778386" y="4712289"/>
            <a:ext cx="2600213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IDE </a:t>
            </a:r>
            <a:r>
              <a:rPr lang="ko-KR" altLang="en-US" sz="16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툴</a:t>
            </a:r>
            <a:endParaRPr lang="en-US" altLang="ko-KR" sz="16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Visual Studio 2019</a:t>
            </a:r>
            <a:endParaRPr lang="ko-KR" altLang="en-US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5723636" y="1694899"/>
            <a:ext cx="703706" cy="703706"/>
          </a:xfrm>
          <a:prstGeom prst="ellipse">
            <a:avLst/>
          </a:prstGeom>
          <a:solidFill>
            <a:srgbClr val="4EB6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8439551" y="1991651"/>
            <a:ext cx="2423886" cy="2423886"/>
          </a:xfrm>
          <a:prstGeom prst="ellipse">
            <a:avLst/>
          </a:prstGeom>
          <a:solidFill>
            <a:schemeClr val="tx2">
              <a:lumMod val="50000"/>
            </a:schemeClr>
          </a:solidFill>
          <a:ln w="19050">
            <a:solidFill>
              <a:srgbClr val="4EB6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8345085" y="4711262"/>
            <a:ext cx="2600213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API</a:t>
            </a:r>
            <a:endParaRPr lang="en-US" altLang="ko-KR" sz="16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전국 육상주간예보</a:t>
            </a:r>
            <a:endParaRPr lang="en-US" altLang="ko-KR" sz="14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9308441" y="1703952"/>
            <a:ext cx="703706" cy="703706"/>
          </a:xfrm>
          <a:prstGeom prst="ellipse">
            <a:avLst/>
          </a:prstGeom>
          <a:solidFill>
            <a:srgbClr val="4EB6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8" name="Group 14"/>
          <p:cNvGrpSpPr>
            <a:grpSpLocks noChangeAspect="1"/>
          </p:cNvGrpSpPr>
          <p:nvPr/>
        </p:nvGrpSpPr>
        <p:grpSpPr bwMode="auto">
          <a:xfrm>
            <a:off x="9528124" y="1935015"/>
            <a:ext cx="282952" cy="240012"/>
            <a:chOff x="3669" y="3943"/>
            <a:chExt cx="626" cy="531"/>
          </a:xfrm>
          <a:solidFill>
            <a:schemeClr val="bg1"/>
          </a:solidFill>
        </p:grpSpPr>
        <p:sp>
          <p:nvSpPr>
            <p:cNvPr id="29" name="Freeform 16"/>
            <p:cNvSpPr>
              <a:spLocks noEditPoints="1"/>
            </p:cNvSpPr>
            <p:nvPr/>
          </p:nvSpPr>
          <p:spPr bwMode="auto">
            <a:xfrm>
              <a:off x="3669" y="3943"/>
              <a:ext cx="626" cy="531"/>
            </a:xfrm>
            <a:custGeom>
              <a:avLst/>
              <a:gdLst>
                <a:gd name="T0" fmla="*/ 1532 w 3756"/>
                <a:gd name="T1" fmla="*/ 2536 h 3186"/>
                <a:gd name="T2" fmla="*/ 1516 w 3756"/>
                <a:gd name="T3" fmla="*/ 2550 h 3186"/>
                <a:gd name="T4" fmla="*/ 1450 w 3756"/>
                <a:gd name="T5" fmla="*/ 2904 h 3186"/>
                <a:gd name="T6" fmla="*/ 1457 w 3756"/>
                <a:gd name="T7" fmla="*/ 2929 h 3186"/>
                <a:gd name="T8" fmla="*/ 1481 w 3756"/>
                <a:gd name="T9" fmla="*/ 2941 h 3186"/>
                <a:gd name="T10" fmla="*/ 2288 w 3756"/>
                <a:gd name="T11" fmla="*/ 2937 h 3186"/>
                <a:gd name="T12" fmla="*/ 2304 w 3756"/>
                <a:gd name="T13" fmla="*/ 2921 h 3186"/>
                <a:gd name="T14" fmla="*/ 2306 w 3756"/>
                <a:gd name="T15" fmla="*/ 2905 h 3186"/>
                <a:gd name="T16" fmla="*/ 2243 w 3756"/>
                <a:gd name="T17" fmla="*/ 2560 h 3186"/>
                <a:gd name="T18" fmla="*/ 2233 w 3756"/>
                <a:gd name="T19" fmla="*/ 2542 h 3186"/>
                <a:gd name="T20" fmla="*/ 2214 w 3756"/>
                <a:gd name="T21" fmla="*/ 2534 h 3186"/>
                <a:gd name="T22" fmla="*/ 585 w 3756"/>
                <a:gd name="T23" fmla="*/ 305 h 3186"/>
                <a:gd name="T24" fmla="*/ 560 w 3756"/>
                <a:gd name="T25" fmla="*/ 314 h 3186"/>
                <a:gd name="T26" fmla="*/ 544 w 3756"/>
                <a:gd name="T27" fmla="*/ 336 h 3186"/>
                <a:gd name="T28" fmla="*/ 542 w 3756"/>
                <a:gd name="T29" fmla="*/ 1890 h 3186"/>
                <a:gd name="T30" fmla="*/ 553 w 3756"/>
                <a:gd name="T31" fmla="*/ 1921 h 3186"/>
                <a:gd name="T32" fmla="*/ 3188 w 3756"/>
                <a:gd name="T33" fmla="*/ 1930 h 3186"/>
                <a:gd name="T34" fmla="*/ 3211 w 3756"/>
                <a:gd name="T35" fmla="*/ 1906 h 3186"/>
                <a:gd name="T36" fmla="*/ 3214 w 3756"/>
                <a:gd name="T37" fmla="*/ 350 h 3186"/>
                <a:gd name="T38" fmla="*/ 3206 w 3756"/>
                <a:gd name="T39" fmla="*/ 324 h 3186"/>
                <a:gd name="T40" fmla="*/ 3185 w 3756"/>
                <a:gd name="T41" fmla="*/ 308 h 3186"/>
                <a:gd name="T42" fmla="*/ 585 w 3756"/>
                <a:gd name="T43" fmla="*/ 305 h 3186"/>
                <a:gd name="T44" fmla="*/ 3170 w 3756"/>
                <a:gd name="T45" fmla="*/ 0 h 3186"/>
                <a:gd name="T46" fmla="*/ 3263 w 3756"/>
                <a:gd name="T47" fmla="*/ 13 h 3186"/>
                <a:gd name="T48" fmla="*/ 3346 w 3756"/>
                <a:gd name="T49" fmla="*/ 48 h 3186"/>
                <a:gd name="T50" fmla="*/ 3418 w 3756"/>
                <a:gd name="T51" fmla="*/ 103 h 3186"/>
                <a:gd name="T52" fmla="*/ 3473 w 3756"/>
                <a:gd name="T53" fmla="*/ 173 h 3186"/>
                <a:gd name="T54" fmla="*/ 3508 w 3756"/>
                <a:gd name="T55" fmla="*/ 256 h 3186"/>
                <a:gd name="T56" fmla="*/ 3520 w 3756"/>
                <a:gd name="T57" fmla="*/ 350 h 3186"/>
                <a:gd name="T58" fmla="*/ 3518 w 3756"/>
                <a:gd name="T59" fmla="*/ 1931 h 3186"/>
                <a:gd name="T60" fmla="*/ 3500 w 3756"/>
                <a:gd name="T61" fmla="*/ 2009 h 3186"/>
                <a:gd name="T62" fmla="*/ 3516 w 3756"/>
                <a:gd name="T63" fmla="*/ 2049 h 3186"/>
                <a:gd name="T64" fmla="*/ 3754 w 3756"/>
                <a:gd name="T65" fmla="*/ 3006 h 3186"/>
                <a:gd name="T66" fmla="*/ 3753 w 3756"/>
                <a:gd name="T67" fmla="*/ 3060 h 3186"/>
                <a:gd name="T68" fmla="*/ 3729 w 3756"/>
                <a:gd name="T69" fmla="*/ 3116 h 3186"/>
                <a:gd name="T70" fmla="*/ 3687 w 3756"/>
                <a:gd name="T71" fmla="*/ 3158 h 3186"/>
                <a:gd name="T72" fmla="*/ 3631 w 3756"/>
                <a:gd name="T73" fmla="*/ 3182 h 3186"/>
                <a:gd name="T74" fmla="*/ 157 w 3756"/>
                <a:gd name="T75" fmla="*/ 3186 h 3186"/>
                <a:gd name="T76" fmla="*/ 101 w 3756"/>
                <a:gd name="T77" fmla="*/ 3175 h 3186"/>
                <a:gd name="T78" fmla="*/ 52 w 3756"/>
                <a:gd name="T79" fmla="*/ 3146 h 3186"/>
                <a:gd name="T80" fmla="*/ 18 w 3756"/>
                <a:gd name="T81" fmla="*/ 3101 h 3186"/>
                <a:gd name="T82" fmla="*/ 1 w 3756"/>
                <a:gd name="T83" fmla="*/ 3047 h 3186"/>
                <a:gd name="T84" fmla="*/ 5 w 3756"/>
                <a:gd name="T85" fmla="*/ 2991 h 3186"/>
                <a:gd name="T86" fmla="*/ 247 w 3756"/>
                <a:gd name="T87" fmla="*/ 2028 h 3186"/>
                <a:gd name="T88" fmla="*/ 245 w 3756"/>
                <a:gd name="T89" fmla="*/ 1970 h 3186"/>
                <a:gd name="T90" fmla="*/ 236 w 3756"/>
                <a:gd name="T91" fmla="*/ 1890 h 3186"/>
                <a:gd name="T92" fmla="*/ 239 w 3756"/>
                <a:gd name="T93" fmla="*/ 302 h 3186"/>
                <a:gd name="T94" fmla="*/ 263 w 3756"/>
                <a:gd name="T95" fmla="*/ 214 h 3186"/>
                <a:gd name="T96" fmla="*/ 308 w 3756"/>
                <a:gd name="T97" fmla="*/ 136 h 3186"/>
                <a:gd name="T98" fmla="*/ 372 w 3756"/>
                <a:gd name="T99" fmla="*/ 73 h 3186"/>
                <a:gd name="T100" fmla="*/ 450 w 3756"/>
                <a:gd name="T101" fmla="*/ 27 h 3186"/>
                <a:gd name="T102" fmla="*/ 538 w 3756"/>
                <a:gd name="T103" fmla="*/ 3 h 3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756" h="3186">
                  <a:moveTo>
                    <a:pt x="1542" y="2534"/>
                  </a:moveTo>
                  <a:lnTo>
                    <a:pt x="1532" y="2536"/>
                  </a:lnTo>
                  <a:lnTo>
                    <a:pt x="1523" y="2542"/>
                  </a:lnTo>
                  <a:lnTo>
                    <a:pt x="1516" y="2550"/>
                  </a:lnTo>
                  <a:lnTo>
                    <a:pt x="1513" y="2560"/>
                  </a:lnTo>
                  <a:lnTo>
                    <a:pt x="1450" y="2904"/>
                  </a:lnTo>
                  <a:lnTo>
                    <a:pt x="1451" y="2917"/>
                  </a:lnTo>
                  <a:lnTo>
                    <a:pt x="1457" y="2929"/>
                  </a:lnTo>
                  <a:lnTo>
                    <a:pt x="1467" y="2937"/>
                  </a:lnTo>
                  <a:lnTo>
                    <a:pt x="1481" y="2941"/>
                  </a:lnTo>
                  <a:lnTo>
                    <a:pt x="2275" y="2941"/>
                  </a:lnTo>
                  <a:lnTo>
                    <a:pt x="2288" y="2937"/>
                  </a:lnTo>
                  <a:lnTo>
                    <a:pt x="2297" y="2932"/>
                  </a:lnTo>
                  <a:lnTo>
                    <a:pt x="2304" y="2921"/>
                  </a:lnTo>
                  <a:lnTo>
                    <a:pt x="2306" y="2909"/>
                  </a:lnTo>
                  <a:lnTo>
                    <a:pt x="2306" y="2905"/>
                  </a:lnTo>
                  <a:lnTo>
                    <a:pt x="2305" y="2901"/>
                  </a:lnTo>
                  <a:lnTo>
                    <a:pt x="2243" y="2560"/>
                  </a:lnTo>
                  <a:lnTo>
                    <a:pt x="2240" y="2550"/>
                  </a:lnTo>
                  <a:lnTo>
                    <a:pt x="2233" y="2542"/>
                  </a:lnTo>
                  <a:lnTo>
                    <a:pt x="2224" y="2536"/>
                  </a:lnTo>
                  <a:lnTo>
                    <a:pt x="2214" y="2534"/>
                  </a:lnTo>
                  <a:lnTo>
                    <a:pt x="1542" y="2534"/>
                  </a:lnTo>
                  <a:close/>
                  <a:moveTo>
                    <a:pt x="585" y="305"/>
                  </a:moveTo>
                  <a:lnTo>
                    <a:pt x="571" y="308"/>
                  </a:lnTo>
                  <a:lnTo>
                    <a:pt x="560" y="314"/>
                  </a:lnTo>
                  <a:lnTo>
                    <a:pt x="550" y="324"/>
                  </a:lnTo>
                  <a:lnTo>
                    <a:pt x="544" y="336"/>
                  </a:lnTo>
                  <a:lnTo>
                    <a:pt x="542" y="350"/>
                  </a:lnTo>
                  <a:lnTo>
                    <a:pt x="542" y="1890"/>
                  </a:lnTo>
                  <a:lnTo>
                    <a:pt x="544" y="1906"/>
                  </a:lnTo>
                  <a:lnTo>
                    <a:pt x="553" y="1921"/>
                  </a:lnTo>
                  <a:lnTo>
                    <a:pt x="567" y="1930"/>
                  </a:lnTo>
                  <a:lnTo>
                    <a:pt x="3188" y="1930"/>
                  </a:lnTo>
                  <a:lnTo>
                    <a:pt x="3202" y="1921"/>
                  </a:lnTo>
                  <a:lnTo>
                    <a:pt x="3211" y="1906"/>
                  </a:lnTo>
                  <a:lnTo>
                    <a:pt x="3214" y="1890"/>
                  </a:lnTo>
                  <a:lnTo>
                    <a:pt x="3214" y="350"/>
                  </a:lnTo>
                  <a:lnTo>
                    <a:pt x="3212" y="336"/>
                  </a:lnTo>
                  <a:lnTo>
                    <a:pt x="3206" y="324"/>
                  </a:lnTo>
                  <a:lnTo>
                    <a:pt x="3196" y="314"/>
                  </a:lnTo>
                  <a:lnTo>
                    <a:pt x="3185" y="308"/>
                  </a:lnTo>
                  <a:lnTo>
                    <a:pt x="3170" y="305"/>
                  </a:lnTo>
                  <a:lnTo>
                    <a:pt x="585" y="305"/>
                  </a:lnTo>
                  <a:close/>
                  <a:moveTo>
                    <a:pt x="585" y="0"/>
                  </a:moveTo>
                  <a:lnTo>
                    <a:pt x="3170" y="0"/>
                  </a:lnTo>
                  <a:lnTo>
                    <a:pt x="3218" y="3"/>
                  </a:lnTo>
                  <a:lnTo>
                    <a:pt x="3263" y="13"/>
                  </a:lnTo>
                  <a:lnTo>
                    <a:pt x="3306" y="27"/>
                  </a:lnTo>
                  <a:lnTo>
                    <a:pt x="3346" y="48"/>
                  </a:lnTo>
                  <a:lnTo>
                    <a:pt x="3384" y="73"/>
                  </a:lnTo>
                  <a:lnTo>
                    <a:pt x="3418" y="103"/>
                  </a:lnTo>
                  <a:lnTo>
                    <a:pt x="3448" y="136"/>
                  </a:lnTo>
                  <a:lnTo>
                    <a:pt x="3473" y="173"/>
                  </a:lnTo>
                  <a:lnTo>
                    <a:pt x="3493" y="214"/>
                  </a:lnTo>
                  <a:lnTo>
                    <a:pt x="3508" y="256"/>
                  </a:lnTo>
                  <a:lnTo>
                    <a:pt x="3517" y="302"/>
                  </a:lnTo>
                  <a:lnTo>
                    <a:pt x="3520" y="350"/>
                  </a:lnTo>
                  <a:lnTo>
                    <a:pt x="3520" y="1890"/>
                  </a:lnTo>
                  <a:lnTo>
                    <a:pt x="3518" y="1931"/>
                  </a:lnTo>
                  <a:lnTo>
                    <a:pt x="3510" y="1970"/>
                  </a:lnTo>
                  <a:lnTo>
                    <a:pt x="3500" y="2009"/>
                  </a:lnTo>
                  <a:lnTo>
                    <a:pt x="3509" y="2028"/>
                  </a:lnTo>
                  <a:lnTo>
                    <a:pt x="3516" y="2049"/>
                  </a:lnTo>
                  <a:lnTo>
                    <a:pt x="3749" y="2983"/>
                  </a:lnTo>
                  <a:lnTo>
                    <a:pt x="3754" y="3006"/>
                  </a:lnTo>
                  <a:lnTo>
                    <a:pt x="3756" y="3029"/>
                  </a:lnTo>
                  <a:lnTo>
                    <a:pt x="3753" y="3060"/>
                  </a:lnTo>
                  <a:lnTo>
                    <a:pt x="3743" y="3090"/>
                  </a:lnTo>
                  <a:lnTo>
                    <a:pt x="3729" y="3116"/>
                  </a:lnTo>
                  <a:lnTo>
                    <a:pt x="3710" y="3140"/>
                  </a:lnTo>
                  <a:lnTo>
                    <a:pt x="3687" y="3158"/>
                  </a:lnTo>
                  <a:lnTo>
                    <a:pt x="3660" y="3173"/>
                  </a:lnTo>
                  <a:lnTo>
                    <a:pt x="3631" y="3182"/>
                  </a:lnTo>
                  <a:lnTo>
                    <a:pt x="3599" y="3186"/>
                  </a:lnTo>
                  <a:lnTo>
                    <a:pt x="157" y="3186"/>
                  </a:lnTo>
                  <a:lnTo>
                    <a:pt x="129" y="3183"/>
                  </a:lnTo>
                  <a:lnTo>
                    <a:pt x="101" y="3175"/>
                  </a:lnTo>
                  <a:lnTo>
                    <a:pt x="75" y="3163"/>
                  </a:lnTo>
                  <a:lnTo>
                    <a:pt x="52" y="3146"/>
                  </a:lnTo>
                  <a:lnTo>
                    <a:pt x="33" y="3125"/>
                  </a:lnTo>
                  <a:lnTo>
                    <a:pt x="18" y="3101"/>
                  </a:lnTo>
                  <a:lnTo>
                    <a:pt x="7" y="3075"/>
                  </a:lnTo>
                  <a:lnTo>
                    <a:pt x="1" y="3047"/>
                  </a:lnTo>
                  <a:lnTo>
                    <a:pt x="0" y="3019"/>
                  </a:lnTo>
                  <a:lnTo>
                    <a:pt x="5" y="2991"/>
                  </a:lnTo>
                  <a:lnTo>
                    <a:pt x="240" y="2049"/>
                  </a:lnTo>
                  <a:lnTo>
                    <a:pt x="247" y="2028"/>
                  </a:lnTo>
                  <a:lnTo>
                    <a:pt x="256" y="2009"/>
                  </a:lnTo>
                  <a:lnTo>
                    <a:pt x="245" y="1970"/>
                  </a:lnTo>
                  <a:lnTo>
                    <a:pt x="238" y="1931"/>
                  </a:lnTo>
                  <a:lnTo>
                    <a:pt x="236" y="1890"/>
                  </a:lnTo>
                  <a:lnTo>
                    <a:pt x="236" y="350"/>
                  </a:lnTo>
                  <a:lnTo>
                    <a:pt x="239" y="302"/>
                  </a:lnTo>
                  <a:lnTo>
                    <a:pt x="248" y="256"/>
                  </a:lnTo>
                  <a:lnTo>
                    <a:pt x="263" y="214"/>
                  </a:lnTo>
                  <a:lnTo>
                    <a:pt x="283" y="173"/>
                  </a:lnTo>
                  <a:lnTo>
                    <a:pt x="308" y="136"/>
                  </a:lnTo>
                  <a:lnTo>
                    <a:pt x="338" y="103"/>
                  </a:lnTo>
                  <a:lnTo>
                    <a:pt x="372" y="73"/>
                  </a:lnTo>
                  <a:lnTo>
                    <a:pt x="409" y="48"/>
                  </a:lnTo>
                  <a:lnTo>
                    <a:pt x="450" y="27"/>
                  </a:lnTo>
                  <a:lnTo>
                    <a:pt x="493" y="13"/>
                  </a:lnTo>
                  <a:lnTo>
                    <a:pt x="538" y="3"/>
                  </a:lnTo>
                  <a:lnTo>
                    <a:pt x="5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0" name="Freeform 17"/>
            <p:cNvSpPr>
              <a:spLocks/>
            </p:cNvSpPr>
            <p:nvPr/>
          </p:nvSpPr>
          <p:spPr bwMode="auto">
            <a:xfrm>
              <a:off x="3928" y="4071"/>
              <a:ext cx="108" cy="109"/>
            </a:xfrm>
            <a:custGeom>
              <a:avLst/>
              <a:gdLst>
                <a:gd name="T0" fmla="*/ 49 w 654"/>
                <a:gd name="T1" fmla="*/ 0 h 654"/>
                <a:gd name="T2" fmla="*/ 63 w 654"/>
                <a:gd name="T3" fmla="*/ 2 h 654"/>
                <a:gd name="T4" fmla="*/ 515 w 654"/>
                <a:gd name="T5" fmla="*/ 174 h 654"/>
                <a:gd name="T6" fmla="*/ 527 w 654"/>
                <a:gd name="T7" fmla="*/ 181 h 654"/>
                <a:gd name="T8" fmla="*/ 536 w 654"/>
                <a:gd name="T9" fmla="*/ 192 h 654"/>
                <a:gd name="T10" fmla="*/ 542 w 654"/>
                <a:gd name="T11" fmla="*/ 205 h 654"/>
                <a:gd name="T12" fmla="*/ 544 w 654"/>
                <a:gd name="T13" fmla="*/ 220 h 654"/>
                <a:gd name="T14" fmla="*/ 541 w 654"/>
                <a:gd name="T15" fmla="*/ 234 h 654"/>
                <a:gd name="T16" fmla="*/ 534 w 654"/>
                <a:gd name="T17" fmla="*/ 247 h 654"/>
                <a:gd name="T18" fmla="*/ 524 w 654"/>
                <a:gd name="T19" fmla="*/ 256 h 654"/>
                <a:gd name="T20" fmla="*/ 510 w 654"/>
                <a:gd name="T21" fmla="*/ 262 h 654"/>
                <a:gd name="T22" fmla="*/ 412 w 654"/>
                <a:gd name="T23" fmla="*/ 289 h 654"/>
                <a:gd name="T24" fmla="*/ 641 w 654"/>
                <a:gd name="T25" fmla="*/ 518 h 654"/>
                <a:gd name="T26" fmla="*/ 649 w 654"/>
                <a:gd name="T27" fmla="*/ 529 h 654"/>
                <a:gd name="T28" fmla="*/ 654 w 654"/>
                <a:gd name="T29" fmla="*/ 543 h 654"/>
                <a:gd name="T30" fmla="*/ 654 w 654"/>
                <a:gd name="T31" fmla="*/ 558 h 654"/>
                <a:gd name="T32" fmla="*/ 649 w 654"/>
                <a:gd name="T33" fmla="*/ 572 h 654"/>
                <a:gd name="T34" fmla="*/ 641 w 654"/>
                <a:gd name="T35" fmla="*/ 583 h 654"/>
                <a:gd name="T36" fmla="*/ 583 w 654"/>
                <a:gd name="T37" fmla="*/ 641 h 654"/>
                <a:gd name="T38" fmla="*/ 571 w 654"/>
                <a:gd name="T39" fmla="*/ 649 h 654"/>
                <a:gd name="T40" fmla="*/ 557 w 654"/>
                <a:gd name="T41" fmla="*/ 654 h 654"/>
                <a:gd name="T42" fmla="*/ 543 w 654"/>
                <a:gd name="T43" fmla="*/ 654 h 654"/>
                <a:gd name="T44" fmla="*/ 530 w 654"/>
                <a:gd name="T45" fmla="*/ 649 h 654"/>
                <a:gd name="T46" fmla="*/ 517 w 654"/>
                <a:gd name="T47" fmla="*/ 641 h 654"/>
                <a:gd name="T48" fmla="*/ 289 w 654"/>
                <a:gd name="T49" fmla="*/ 412 h 654"/>
                <a:gd name="T50" fmla="*/ 262 w 654"/>
                <a:gd name="T51" fmla="*/ 510 h 654"/>
                <a:gd name="T52" fmla="*/ 256 w 654"/>
                <a:gd name="T53" fmla="*/ 524 h 654"/>
                <a:gd name="T54" fmla="*/ 246 w 654"/>
                <a:gd name="T55" fmla="*/ 534 h 654"/>
                <a:gd name="T56" fmla="*/ 234 w 654"/>
                <a:gd name="T57" fmla="*/ 541 h 654"/>
                <a:gd name="T58" fmla="*/ 220 w 654"/>
                <a:gd name="T59" fmla="*/ 544 h 654"/>
                <a:gd name="T60" fmla="*/ 205 w 654"/>
                <a:gd name="T61" fmla="*/ 543 h 654"/>
                <a:gd name="T62" fmla="*/ 192 w 654"/>
                <a:gd name="T63" fmla="*/ 536 h 654"/>
                <a:gd name="T64" fmla="*/ 181 w 654"/>
                <a:gd name="T65" fmla="*/ 527 h 654"/>
                <a:gd name="T66" fmla="*/ 174 w 654"/>
                <a:gd name="T67" fmla="*/ 515 h 654"/>
                <a:gd name="T68" fmla="*/ 3 w 654"/>
                <a:gd name="T69" fmla="*/ 62 h 654"/>
                <a:gd name="T70" fmla="*/ 0 w 654"/>
                <a:gd name="T71" fmla="*/ 50 h 654"/>
                <a:gd name="T72" fmla="*/ 0 w 654"/>
                <a:gd name="T73" fmla="*/ 36 h 654"/>
                <a:gd name="T74" fmla="*/ 5 w 654"/>
                <a:gd name="T75" fmla="*/ 24 h 654"/>
                <a:gd name="T76" fmla="*/ 14 w 654"/>
                <a:gd name="T77" fmla="*/ 13 h 654"/>
                <a:gd name="T78" fmla="*/ 24 w 654"/>
                <a:gd name="T79" fmla="*/ 5 h 654"/>
                <a:gd name="T80" fmla="*/ 37 w 654"/>
                <a:gd name="T81" fmla="*/ 1 h 654"/>
                <a:gd name="T82" fmla="*/ 49 w 654"/>
                <a:gd name="T83" fmla="*/ 0 h 6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54" h="654">
                  <a:moveTo>
                    <a:pt x="49" y="0"/>
                  </a:moveTo>
                  <a:lnTo>
                    <a:pt x="63" y="2"/>
                  </a:lnTo>
                  <a:lnTo>
                    <a:pt x="515" y="174"/>
                  </a:lnTo>
                  <a:lnTo>
                    <a:pt x="527" y="181"/>
                  </a:lnTo>
                  <a:lnTo>
                    <a:pt x="536" y="192"/>
                  </a:lnTo>
                  <a:lnTo>
                    <a:pt x="542" y="205"/>
                  </a:lnTo>
                  <a:lnTo>
                    <a:pt x="544" y="220"/>
                  </a:lnTo>
                  <a:lnTo>
                    <a:pt x="541" y="234"/>
                  </a:lnTo>
                  <a:lnTo>
                    <a:pt x="534" y="247"/>
                  </a:lnTo>
                  <a:lnTo>
                    <a:pt x="524" y="256"/>
                  </a:lnTo>
                  <a:lnTo>
                    <a:pt x="510" y="262"/>
                  </a:lnTo>
                  <a:lnTo>
                    <a:pt x="412" y="289"/>
                  </a:lnTo>
                  <a:lnTo>
                    <a:pt x="641" y="518"/>
                  </a:lnTo>
                  <a:lnTo>
                    <a:pt x="649" y="529"/>
                  </a:lnTo>
                  <a:lnTo>
                    <a:pt x="654" y="543"/>
                  </a:lnTo>
                  <a:lnTo>
                    <a:pt x="654" y="558"/>
                  </a:lnTo>
                  <a:lnTo>
                    <a:pt x="649" y="572"/>
                  </a:lnTo>
                  <a:lnTo>
                    <a:pt x="641" y="583"/>
                  </a:lnTo>
                  <a:lnTo>
                    <a:pt x="583" y="641"/>
                  </a:lnTo>
                  <a:lnTo>
                    <a:pt x="571" y="649"/>
                  </a:lnTo>
                  <a:lnTo>
                    <a:pt x="557" y="654"/>
                  </a:lnTo>
                  <a:lnTo>
                    <a:pt x="543" y="654"/>
                  </a:lnTo>
                  <a:lnTo>
                    <a:pt x="530" y="649"/>
                  </a:lnTo>
                  <a:lnTo>
                    <a:pt x="517" y="641"/>
                  </a:lnTo>
                  <a:lnTo>
                    <a:pt x="289" y="412"/>
                  </a:lnTo>
                  <a:lnTo>
                    <a:pt x="262" y="510"/>
                  </a:lnTo>
                  <a:lnTo>
                    <a:pt x="256" y="524"/>
                  </a:lnTo>
                  <a:lnTo>
                    <a:pt x="246" y="534"/>
                  </a:lnTo>
                  <a:lnTo>
                    <a:pt x="234" y="541"/>
                  </a:lnTo>
                  <a:lnTo>
                    <a:pt x="220" y="544"/>
                  </a:lnTo>
                  <a:lnTo>
                    <a:pt x="205" y="543"/>
                  </a:lnTo>
                  <a:lnTo>
                    <a:pt x="192" y="536"/>
                  </a:lnTo>
                  <a:lnTo>
                    <a:pt x="181" y="527"/>
                  </a:lnTo>
                  <a:lnTo>
                    <a:pt x="174" y="515"/>
                  </a:lnTo>
                  <a:lnTo>
                    <a:pt x="3" y="62"/>
                  </a:lnTo>
                  <a:lnTo>
                    <a:pt x="0" y="50"/>
                  </a:lnTo>
                  <a:lnTo>
                    <a:pt x="0" y="36"/>
                  </a:lnTo>
                  <a:lnTo>
                    <a:pt x="5" y="24"/>
                  </a:lnTo>
                  <a:lnTo>
                    <a:pt x="14" y="13"/>
                  </a:lnTo>
                  <a:lnTo>
                    <a:pt x="24" y="5"/>
                  </a:lnTo>
                  <a:lnTo>
                    <a:pt x="37" y="1"/>
                  </a:lnTo>
                  <a:lnTo>
                    <a:pt x="4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1" name="Freeform 11"/>
          <p:cNvSpPr>
            <a:spLocks noEditPoints="1"/>
          </p:cNvSpPr>
          <p:nvPr/>
        </p:nvSpPr>
        <p:spPr bwMode="auto">
          <a:xfrm>
            <a:off x="5989785" y="1891499"/>
            <a:ext cx="245832" cy="301813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1271273" y="4711262"/>
            <a:ext cx="2600213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개발 언어</a:t>
            </a:r>
            <a:endParaRPr lang="en-US" altLang="ko-KR" sz="1600" b="1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C#</a:t>
            </a:r>
            <a:endParaRPr lang="ko-KR" altLang="en-US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9211" y="2467174"/>
            <a:ext cx="1541636" cy="169917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6148" y="2157222"/>
            <a:ext cx="2778682" cy="21776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87928" y="3065072"/>
            <a:ext cx="1914525" cy="361950"/>
          </a:xfrm>
          <a:prstGeom prst="rect">
            <a:avLst/>
          </a:prstGeom>
        </p:spPr>
      </p:pic>
      <p:sp>
        <p:nvSpPr>
          <p:cNvPr id="37" name="직사각형 36"/>
          <p:cNvSpPr/>
          <p:nvPr/>
        </p:nvSpPr>
        <p:spPr>
          <a:xfrm>
            <a:off x="9625" y="936018"/>
            <a:ext cx="2255692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i="1" u="sng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프로그램 개발 환경</a:t>
            </a:r>
            <a:endParaRPr lang="ko-KR" altLang="en-US" sz="1050" i="1" u="sng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36" name="직선 연결선 35"/>
          <p:cNvCxnSpPr/>
          <p:nvPr/>
        </p:nvCxnSpPr>
        <p:spPr>
          <a:xfrm>
            <a:off x="4431032" y="596403"/>
            <a:ext cx="6840000" cy="0"/>
          </a:xfrm>
          <a:prstGeom prst="line">
            <a:avLst/>
          </a:prstGeom>
          <a:ln>
            <a:solidFill>
              <a:srgbClr val="82CC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모서리가 둥근 직사각형 37"/>
          <p:cNvSpPr/>
          <p:nvPr/>
        </p:nvSpPr>
        <p:spPr>
          <a:xfrm>
            <a:off x="434564" y="262550"/>
            <a:ext cx="5127249" cy="669230"/>
          </a:xfrm>
          <a:prstGeom prst="roundRect">
            <a:avLst>
              <a:gd name="adj" fmla="val 50000"/>
            </a:avLst>
          </a:prstGeom>
          <a:solidFill>
            <a:srgbClr val="82CC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ko-KR" altLang="en-US" sz="2400" b="1" i="1" kern="0" dirty="0" smtClean="0">
                <a:solidFill>
                  <a:prstClr val="white"/>
                </a:solidFill>
              </a:rPr>
              <a:t> </a:t>
            </a:r>
            <a:r>
              <a:rPr lang="ko-KR" altLang="en-US" sz="2400" b="1" i="1" kern="0" dirty="0" err="1" smtClean="0">
                <a:solidFill>
                  <a:prstClr val="white"/>
                </a:solidFill>
              </a:rPr>
              <a:t>기온별</a:t>
            </a:r>
            <a:r>
              <a:rPr lang="ko-KR" altLang="en-US" sz="2400" b="1" i="1" kern="0" dirty="0" smtClean="0">
                <a:solidFill>
                  <a:prstClr val="white"/>
                </a:solidFill>
              </a:rPr>
              <a:t> 옷차림 추천 프로그램</a:t>
            </a:r>
            <a:endParaRPr lang="en-US" altLang="ko-KR" sz="1000" b="1" i="1" kern="0" dirty="0">
              <a:solidFill>
                <a:prstClr val="white"/>
              </a:solidFill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554271" y="304568"/>
            <a:ext cx="583200" cy="58367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40" name="그림 3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569" y="382101"/>
            <a:ext cx="428604" cy="428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797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6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직사각형 55"/>
          <p:cNvSpPr/>
          <p:nvPr/>
        </p:nvSpPr>
        <p:spPr>
          <a:xfrm>
            <a:off x="-6589" y="930257"/>
            <a:ext cx="2217985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i="1" u="sng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프로그램 개발 개요</a:t>
            </a:r>
            <a:endParaRPr lang="ko-KR" altLang="en-US" sz="1050" i="1" u="sng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xmlns="" id="{BE566710-BCCE-457B-91C3-2FE86DC76547}"/>
              </a:ext>
            </a:extLst>
          </p:cNvPr>
          <p:cNvSpPr/>
          <p:nvPr/>
        </p:nvSpPr>
        <p:spPr>
          <a:xfrm>
            <a:off x="538783" y="1936264"/>
            <a:ext cx="2441851" cy="2441851"/>
          </a:xfrm>
          <a:prstGeom prst="ellipse">
            <a:avLst/>
          </a:prstGeom>
          <a:solidFill>
            <a:schemeClr val="bg1"/>
          </a:solidFill>
          <a:ln w="19050">
            <a:solidFill>
              <a:srgbClr val="4EB6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>
              <a:lnSpc>
                <a:spcPct val="150000"/>
              </a:lnSpc>
              <a:defRPr/>
            </a:pPr>
            <a:endParaRPr lang="ko-KR" altLang="en-US" sz="900" dirty="0">
              <a:solidFill>
                <a:prstClr val="white"/>
              </a:solidFill>
            </a:endParaRPr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xmlns="" id="{F488E0CB-A681-40C9-8A97-A8EFFA5660EB}"/>
              </a:ext>
            </a:extLst>
          </p:cNvPr>
          <p:cNvSpPr/>
          <p:nvPr/>
        </p:nvSpPr>
        <p:spPr>
          <a:xfrm>
            <a:off x="3376589" y="1329989"/>
            <a:ext cx="2441851" cy="2441851"/>
          </a:xfrm>
          <a:prstGeom prst="ellipse">
            <a:avLst/>
          </a:prstGeom>
          <a:solidFill>
            <a:schemeClr val="bg1"/>
          </a:solidFill>
          <a:ln w="19050">
            <a:solidFill>
              <a:srgbClr val="4EB6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>
              <a:lnSpc>
                <a:spcPct val="150000"/>
              </a:lnSpc>
              <a:defRPr/>
            </a:pPr>
            <a:endParaRPr lang="ko-KR" altLang="en-US" sz="900" dirty="0">
              <a:solidFill>
                <a:srgbClr val="82CCFD"/>
              </a:solidFill>
            </a:endParaRPr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xmlns="" id="{F77828A3-274D-4CF1-82CA-3ACB9C5AC754}"/>
              </a:ext>
            </a:extLst>
          </p:cNvPr>
          <p:cNvSpPr/>
          <p:nvPr/>
        </p:nvSpPr>
        <p:spPr>
          <a:xfrm>
            <a:off x="6380347" y="1329989"/>
            <a:ext cx="2441851" cy="2441851"/>
          </a:xfrm>
          <a:prstGeom prst="ellipse">
            <a:avLst/>
          </a:prstGeom>
          <a:solidFill>
            <a:schemeClr val="bg1"/>
          </a:solidFill>
          <a:ln w="19050">
            <a:solidFill>
              <a:srgbClr val="4EB6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>
              <a:lnSpc>
                <a:spcPct val="150000"/>
              </a:lnSpc>
              <a:defRPr/>
            </a:pPr>
            <a:endParaRPr lang="ko-KR" altLang="en-US" sz="900" dirty="0">
              <a:solidFill>
                <a:srgbClr val="82CCFD"/>
              </a:solidFill>
            </a:endParaRP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xmlns="" id="{5D6CDD27-E213-4D3C-ACF1-F3B6923292BC}"/>
              </a:ext>
            </a:extLst>
          </p:cNvPr>
          <p:cNvSpPr/>
          <p:nvPr/>
        </p:nvSpPr>
        <p:spPr>
          <a:xfrm>
            <a:off x="9182396" y="1936264"/>
            <a:ext cx="2441851" cy="2441851"/>
          </a:xfrm>
          <a:prstGeom prst="ellipse">
            <a:avLst/>
          </a:prstGeom>
          <a:solidFill>
            <a:schemeClr val="bg1"/>
          </a:solidFill>
          <a:ln w="19050">
            <a:solidFill>
              <a:srgbClr val="4EB6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>
              <a:lnSpc>
                <a:spcPct val="150000"/>
              </a:lnSpc>
              <a:defRPr/>
            </a:pPr>
            <a:endParaRPr lang="ko-KR" altLang="en-US" sz="900" dirty="0">
              <a:solidFill>
                <a:srgbClr val="82CCFD"/>
              </a:solidFill>
            </a:endParaRPr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xmlns="" id="{D8171E6A-87D6-4359-92E8-4FEC9B54AF48}"/>
              </a:ext>
            </a:extLst>
          </p:cNvPr>
          <p:cNvCxnSpPr>
            <a:cxnSpLocks/>
            <a:stCxn id="19" idx="1"/>
            <a:endCxn id="57" idx="5"/>
          </p:cNvCxnSpPr>
          <p:nvPr/>
        </p:nvCxnSpPr>
        <p:spPr>
          <a:xfrm flipH="1" flipV="1">
            <a:off x="2623033" y="4020514"/>
            <a:ext cx="1528837" cy="1286692"/>
          </a:xfrm>
          <a:prstGeom prst="line">
            <a:avLst/>
          </a:prstGeom>
          <a:ln w="22225">
            <a:solidFill>
              <a:srgbClr val="59BBFD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xmlns="" id="{D8171E6A-87D6-4359-92E8-4FEC9B54AF48}"/>
              </a:ext>
            </a:extLst>
          </p:cNvPr>
          <p:cNvCxnSpPr>
            <a:cxnSpLocks/>
            <a:stCxn id="19" idx="0"/>
            <a:endCxn id="58" idx="4"/>
          </p:cNvCxnSpPr>
          <p:nvPr/>
        </p:nvCxnSpPr>
        <p:spPr>
          <a:xfrm flipH="1" flipV="1">
            <a:off x="4597515" y="3771840"/>
            <a:ext cx="1498485" cy="293123"/>
          </a:xfrm>
          <a:prstGeom prst="line">
            <a:avLst/>
          </a:prstGeom>
          <a:ln w="22225">
            <a:solidFill>
              <a:srgbClr val="59BBFD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xmlns="" id="{D8171E6A-87D6-4359-92E8-4FEC9B54AF48}"/>
              </a:ext>
            </a:extLst>
          </p:cNvPr>
          <p:cNvCxnSpPr>
            <a:cxnSpLocks/>
            <a:stCxn id="19" idx="0"/>
            <a:endCxn id="59" idx="4"/>
          </p:cNvCxnSpPr>
          <p:nvPr/>
        </p:nvCxnSpPr>
        <p:spPr>
          <a:xfrm flipV="1">
            <a:off x="6096000" y="3771840"/>
            <a:ext cx="1505273" cy="293123"/>
          </a:xfrm>
          <a:prstGeom prst="line">
            <a:avLst/>
          </a:prstGeom>
          <a:ln w="22225">
            <a:solidFill>
              <a:srgbClr val="59BBFD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xmlns="" id="{D8171E6A-87D6-4359-92E8-4FEC9B54AF48}"/>
              </a:ext>
            </a:extLst>
          </p:cNvPr>
          <p:cNvCxnSpPr>
            <a:cxnSpLocks/>
            <a:stCxn id="19" idx="3"/>
            <a:endCxn id="60" idx="3"/>
          </p:cNvCxnSpPr>
          <p:nvPr/>
        </p:nvCxnSpPr>
        <p:spPr>
          <a:xfrm flipV="1">
            <a:off x="8040130" y="4020514"/>
            <a:ext cx="1499867" cy="1286692"/>
          </a:xfrm>
          <a:prstGeom prst="line">
            <a:avLst/>
          </a:prstGeom>
          <a:ln w="22225">
            <a:solidFill>
              <a:srgbClr val="59BBFD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그림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1870" y="4064963"/>
            <a:ext cx="3888260" cy="2484486"/>
          </a:xfrm>
          <a:prstGeom prst="rect">
            <a:avLst/>
          </a:prstGeom>
        </p:spPr>
      </p:pic>
      <p:cxnSp>
        <p:nvCxnSpPr>
          <p:cNvPr id="81" name="직선 연결선 80"/>
          <p:cNvCxnSpPr/>
          <p:nvPr/>
        </p:nvCxnSpPr>
        <p:spPr>
          <a:xfrm>
            <a:off x="4431032" y="596403"/>
            <a:ext cx="6840000" cy="0"/>
          </a:xfrm>
          <a:prstGeom prst="line">
            <a:avLst/>
          </a:prstGeom>
          <a:ln>
            <a:solidFill>
              <a:srgbClr val="82CC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모서리가 둥근 직사각형 81"/>
          <p:cNvSpPr/>
          <p:nvPr/>
        </p:nvSpPr>
        <p:spPr>
          <a:xfrm>
            <a:off x="434564" y="262550"/>
            <a:ext cx="5127249" cy="669230"/>
          </a:xfrm>
          <a:prstGeom prst="roundRect">
            <a:avLst>
              <a:gd name="adj" fmla="val 50000"/>
            </a:avLst>
          </a:prstGeom>
          <a:solidFill>
            <a:srgbClr val="82CC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ko-KR" altLang="en-US" sz="2400" b="1" i="1" kern="0" dirty="0" smtClean="0">
                <a:solidFill>
                  <a:prstClr val="white"/>
                </a:solidFill>
              </a:rPr>
              <a:t> </a:t>
            </a:r>
            <a:r>
              <a:rPr lang="ko-KR" altLang="en-US" sz="2400" b="1" i="1" kern="0" dirty="0" err="1" smtClean="0">
                <a:solidFill>
                  <a:prstClr val="white"/>
                </a:solidFill>
              </a:rPr>
              <a:t>기온별</a:t>
            </a:r>
            <a:r>
              <a:rPr lang="ko-KR" altLang="en-US" sz="2400" b="1" i="1" kern="0" dirty="0" smtClean="0">
                <a:solidFill>
                  <a:prstClr val="white"/>
                </a:solidFill>
              </a:rPr>
              <a:t> 옷차림 추천 프로그램</a:t>
            </a:r>
            <a:endParaRPr lang="en-US" altLang="ko-KR" sz="1000" b="1" i="1" kern="0" dirty="0">
              <a:solidFill>
                <a:prstClr val="white"/>
              </a:solidFill>
            </a:endParaRPr>
          </a:p>
        </p:txBody>
      </p:sp>
      <p:sp>
        <p:nvSpPr>
          <p:cNvPr id="83" name="타원 82"/>
          <p:cNvSpPr/>
          <p:nvPr/>
        </p:nvSpPr>
        <p:spPr>
          <a:xfrm>
            <a:off x="554271" y="304568"/>
            <a:ext cx="583200" cy="58367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84" name="그림 8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569" y="382101"/>
            <a:ext cx="428604" cy="42860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12769" y="2464691"/>
            <a:ext cx="209387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400" b="1" dirty="0">
                <a:solidFill>
                  <a:srgbClr val="82CCFD"/>
                </a:solidFill>
              </a:rPr>
              <a:t>API</a:t>
            </a:r>
            <a:r>
              <a:rPr lang="ko-KR" altLang="en-US" sz="1400" b="1" dirty="0">
                <a:solidFill>
                  <a:srgbClr val="82CCFD"/>
                </a:solidFill>
              </a:rPr>
              <a:t>를 활용하여</a:t>
            </a:r>
            <a:endParaRPr lang="en-US" altLang="ko-KR" sz="1400" b="1" dirty="0">
              <a:solidFill>
                <a:srgbClr val="82CCFD"/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400" b="1" dirty="0">
                <a:solidFill>
                  <a:srgbClr val="82CCFD"/>
                </a:solidFill>
              </a:rPr>
              <a:t>날씨를 알려주는 </a:t>
            </a:r>
            <a:endParaRPr lang="en-US" altLang="ko-KR" sz="1400" b="1" dirty="0">
              <a:solidFill>
                <a:srgbClr val="82CCFD"/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400" b="1" dirty="0">
                <a:solidFill>
                  <a:srgbClr val="82CCFD"/>
                </a:solidFill>
              </a:rPr>
              <a:t>프로그램을</a:t>
            </a:r>
            <a:endParaRPr lang="en-US" altLang="ko-KR" sz="1400" b="1" dirty="0">
              <a:solidFill>
                <a:srgbClr val="82CCFD"/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400" b="1" dirty="0">
                <a:solidFill>
                  <a:srgbClr val="82CCFD"/>
                </a:solidFill>
              </a:rPr>
              <a:t>구상하였습니다</a:t>
            </a:r>
            <a:r>
              <a:rPr lang="en-US" altLang="ko-KR" sz="1400" b="1" dirty="0">
                <a:solidFill>
                  <a:srgbClr val="82CCFD"/>
                </a:solidFill>
              </a:rPr>
              <a:t>.</a:t>
            </a:r>
            <a:endParaRPr lang="ko-KR" altLang="en-US" sz="900" dirty="0">
              <a:solidFill>
                <a:prstClr val="white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477168" y="1774764"/>
            <a:ext cx="2240692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400" b="1" dirty="0">
                <a:solidFill>
                  <a:srgbClr val="82CCFD"/>
                </a:solidFill>
              </a:rPr>
              <a:t>API</a:t>
            </a:r>
            <a:r>
              <a:rPr lang="ko-KR" altLang="en-US" sz="1400" b="1" dirty="0">
                <a:solidFill>
                  <a:srgbClr val="82CCFD"/>
                </a:solidFill>
              </a:rPr>
              <a:t>를 이용해</a:t>
            </a:r>
            <a:endParaRPr lang="en-US" altLang="ko-KR" sz="1400" b="1" dirty="0">
              <a:solidFill>
                <a:srgbClr val="82CCFD"/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400" b="1" dirty="0">
                <a:solidFill>
                  <a:srgbClr val="82CCFD"/>
                </a:solidFill>
              </a:rPr>
              <a:t>데이터의 </a:t>
            </a:r>
            <a:endParaRPr lang="en-US" altLang="ko-KR" sz="1400" b="1" dirty="0">
              <a:solidFill>
                <a:srgbClr val="82CCFD"/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400" b="1" dirty="0">
                <a:solidFill>
                  <a:srgbClr val="82CCFD"/>
                </a:solidFill>
              </a:rPr>
              <a:t>일관된 조회가</a:t>
            </a:r>
            <a:endParaRPr lang="en-US" altLang="ko-KR" sz="1400" b="1" dirty="0">
              <a:solidFill>
                <a:srgbClr val="82CCFD"/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400" b="1" dirty="0">
                <a:solidFill>
                  <a:srgbClr val="82CCFD"/>
                </a:solidFill>
              </a:rPr>
              <a:t>가능하도록</a:t>
            </a:r>
            <a:endParaRPr lang="en-US" altLang="ko-KR" sz="1400" b="1" dirty="0">
              <a:solidFill>
                <a:srgbClr val="82CCFD"/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400" b="1" dirty="0">
                <a:solidFill>
                  <a:srgbClr val="82CCFD"/>
                </a:solidFill>
              </a:rPr>
              <a:t>하였습니다</a:t>
            </a:r>
            <a:r>
              <a:rPr lang="en-US" altLang="ko-KR" sz="1400" b="1" dirty="0">
                <a:solidFill>
                  <a:srgbClr val="82CCFD"/>
                </a:solidFill>
              </a:rPr>
              <a:t>.</a:t>
            </a:r>
            <a:endParaRPr lang="ko-KR" altLang="en-US" sz="900" dirty="0">
              <a:solidFill>
                <a:srgbClr val="82CCFD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513878" y="1535251"/>
            <a:ext cx="217478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400" b="1" dirty="0">
                <a:solidFill>
                  <a:srgbClr val="82CCFD"/>
                </a:solidFill>
              </a:rPr>
              <a:t>기온과 연결하여 </a:t>
            </a:r>
            <a:endParaRPr lang="en-US" altLang="ko-KR" sz="1400" b="1" dirty="0">
              <a:solidFill>
                <a:srgbClr val="82CCFD"/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400" b="1" dirty="0">
                <a:solidFill>
                  <a:srgbClr val="82CCFD"/>
                </a:solidFill>
              </a:rPr>
              <a:t>옷차림을 추천하는 </a:t>
            </a:r>
            <a:endParaRPr lang="en-US" altLang="ko-KR" sz="1400" b="1" dirty="0">
              <a:solidFill>
                <a:srgbClr val="82CCFD"/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400" b="1" dirty="0">
                <a:solidFill>
                  <a:srgbClr val="82CCFD"/>
                </a:solidFill>
              </a:rPr>
              <a:t>기능이 있다면</a:t>
            </a:r>
            <a:endParaRPr lang="en-US" altLang="ko-KR" sz="1400" b="1" dirty="0">
              <a:solidFill>
                <a:srgbClr val="82CCFD"/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400" b="1" dirty="0">
                <a:solidFill>
                  <a:srgbClr val="82CCFD"/>
                </a:solidFill>
              </a:rPr>
              <a:t>용이할 것이라고 </a:t>
            </a:r>
            <a:endParaRPr lang="en-US" altLang="ko-KR" sz="1400" b="1" dirty="0">
              <a:solidFill>
                <a:srgbClr val="82CCFD"/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400" b="1" dirty="0">
                <a:solidFill>
                  <a:srgbClr val="82CCFD"/>
                </a:solidFill>
              </a:rPr>
              <a:t>생각하여</a:t>
            </a:r>
            <a:endParaRPr lang="en-US" altLang="ko-KR" sz="1400" b="1" dirty="0">
              <a:solidFill>
                <a:srgbClr val="82CCFD"/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400" b="1" dirty="0">
                <a:solidFill>
                  <a:srgbClr val="82CCFD"/>
                </a:solidFill>
              </a:rPr>
              <a:t>추가하였습니다</a:t>
            </a:r>
            <a:r>
              <a:rPr lang="en-US" altLang="ko-KR" sz="1400" b="1" dirty="0">
                <a:solidFill>
                  <a:srgbClr val="82CCFD"/>
                </a:solidFill>
              </a:rPr>
              <a:t>.</a:t>
            </a:r>
            <a:endParaRPr lang="ko-KR" altLang="en-US" sz="900" dirty="0">
              <a:solidFill>
                <a:srgbClr val="82CCFD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328283" y="2485498"/>
            <a:ext cx="2150076" cy="1343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400" b="1" dirty="0">
                <a:solidFill>
                  <a:srgbClr val="82CCFD"/>
                </a:solidFill>
              </a:rPr>
              <a:t>객체로 분리하여</a:t>
            </a:r>
            <a:endParaRPr lang="en-US" altLang="ko-KR" sz="1400" b="1" dirty="0">
              <a:solidFill>
                <a:srgbClr val="82CCFD"/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400" b="1" dirty="0">
                <a:solidFill>
                  <a:srgbClr val="82CCFD"/>
                </a:solidFill>
              </a:rPr>
              <a:t>전체적인 코드의 </a:t>
            </a:r>
            <a:endParaRPr lang="en-US" altLang="ko-KR" sz="1400" b="1" dirty="0">
              <a:solidFill>
                <a:srgbClr val="82CCFD"/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400" b="1" dirty="0" err="1">
                <a:solidFill>
                  <a:srgbClr val="82CCFD"/>
                </a:solidFill>
              </a:rPr>
              <a:t>가독성을</a:t>
            </a:r>
            <a:r>
              <a:rPr lang="ko-KR" altLang="en-US" sz="1400" b="1" dirty="0">
                <a:solidFill>
                  <a:srgbClr val="82CCFD"/>
                </a:solidFill>
              </a:rPr>
              <a:t> </a:t>
            </a:r>
            <a:endParaRPr lang="en-US" altLang="ko-KR" sz="1400" b="1" dirty="0">
              <a:solidFill>
                <a:srgbClr val="82CCFD"/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400" b="1" dirty="0">
                <a:solidFill>
                  <a:srgbClr val="82CCFD"/>
                </a:solidFill>
              </a:rPr>
              <a:t>높였습니다</a:t>
            </a:r>
            <a:r>
              <a:rPr lang="en-US" altLang="ko-KR" sz="1400" b="1" dirty="0" smtClean="0">
                <a:solidFill>
                  <a:srgbClr val="82CCFD"/>
                </a:solidFill>
              </a:rPr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992661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6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직사각형 55"/>
          <p:cNvSpPr/>
          <p:nvPr/>
        </p:nvSpPr>
        <p:spPr>
          <a:xfrm>
            <a:off x="-6588" y="930257"/>
            <a:ext cx="1430036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i="1" u="sng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알고리즘</a:t>
            </a:r>
            <a:endParaRPr lang="ko-KR" altLang="en-US" sz="1050" i="1" u="sng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81" name="직선 연결선 80"/>
          <p:cNvCxnSpPr/>
          <p:nvPr/>
        </p:nvCxnSpPr>
        <p:spPr>
          <a:xfrm>
            <a:off x="4431032" y="596403"/>
            <a:ext cx="6840000" cy="0"/>
          </a:xfrm>
          <a:prstGeom prst="line">
            <a:avLst/>
          </a:prstGeom>
          <a:ln>
            <a:solidFill>
              <a:srgbClr val="82CC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모서리가 둥근 직사각형 81"/>
          <p:cNvSpPr/>
          <p:nvPr/>
        </p:nvSpPr>
        <p:spPr>
          <a:xfrm>
            <a:off x="434564" y="262550"/>
            <a:ext cx="5127249" cy="669230"/>
          </a:xfrm>
          <a:prstGeom prst="roundRect">
            <a:avLst>
              <a:gd name="adj" fmla="val 50000"/>
            </a:avLst>
          </a:prstGeom>
          <a:solidFill>
            <a:srgbClr val="82CC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ko-KR" altLang="en-US" sz="2400" b="1" i="1" kern="0" dirty="0" smtClean="0">
                <a:solidFill>
                  <a:prstClr val="white"/>
                </a:solidFill>
              </a:rPr>
              <a:t> </a:t>
            </a:r>
            <a:r>
              <a:rPr lang="ko-KR" altLang="en-US" sz="2400" b="1" i="1" kern="0" dirty="0" err="1" smtClean="0">
                <a:solidFill>
                  <a:prstClr val="white"/>
                </a:solidFill>
              </a:rPr>
              <a:t>기온별</a:t>
            </a:r>
            <a:r>
              <a:rPr lang="ko-KR" altLang="en-US" sz="2400" b="1" i="1" kern="0" dirty="0" smtClean="0">
                <a:solidFill>
                  <a:prstClr val="white"/>
                </a:solidFill>
              </a:rPr>
              <a:t> 옷차림 추천 프로그램</a:t>
            </a:r>
            <a:endParaRPr lang="en-US" altLang="ko-KR" sz="1000" b="1" i="1" kern="0" dirty="0">
              <a:solidFill>
                <a:prstClr val="white"/>
              </a:solidFill>
            </a:endParaRPr>
          </a:p>
        </p:txBody>
      </p:sp>
      <p:sp>
        <p:nvSpPr>
          <p:cNvPr id="83" name="타원 82"/>
          <p:cNvSpPr/>
          <p:nvPr/>
        </p:nvSpPr>
        <p:spPr>
          <a:xfrm>
            <a:off x="554271" y="304568"/>
            <a:ext cx="583200" cy="58367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84" name="그림 8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569" y="382101"/>
            <a:ext cx="428604" cy="428604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4692" y="1184172"/>
            <a:ext cx="4342616" cy="5454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039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6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0" y="927390"/>
            <a:ext cx="119046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i="1" u="sng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Winform</a:t>
            </a:r>
            <a:endParaRPr lang="ko-KR" altLang="en-US" sz="1050" i="1" u="sng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196" y="1511687"/>
            <a:ext cx="6235240" cy="398414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835967" y="2552180"/>
            <a:ext cx="3576488" cy="2745684"/>
          </a:xfrm>
          <a:prstGeom prst="rect">
            <a:avLst/>
          </a:prstGeom>
          <a:noFill/>
          <a:ln w="25400">
            <a:solidFill>
              <a:srgbClr val="82CCF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xmlns="" id="{D8171E6A-87D6-4359-92E8-4FEC9B54AF48}"/>
              </a:ext>
            </a:extLst>
          </p:cNvPr>
          <p:cNvCxnSpPr>
            <a:cxnSpLocks/>
            <a:stCxn id="39" idx="1"/>
            <a:endCxn id="4" idx="3"/>
          </p:cNvCxnSpPr>
          <p:nvPr/>
        </p:nvCxnSpPr>
        <p:spPr>
          <a:xfrm flipH="1">
            <a:off x="4412455" y="1389055"/>
            <a:ext cx="3449499" cy="2535967"/>
          </a:xfrm>
          <a:prstGeom prst="line">
            <a:avLst/>
          </a:prstGeom>
          <a:ln w="22225">
            <a:solidFill>
              <a:srgbClr val="59BBFD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그림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9881" y="1979629"/>
            <a:ext cx="3780345" cy="4553147"/>
          </a:xfrm>
          <a:prstGeom prst="rect">
            <a:avLst/>
          </a:prstGeom>
        </p:spPr>
      </p:pic>
      <p:sp>
        <p:nvSpPr>
          <p:cNvPr id="39" name="직사각형 38"/>
          <p:cNvSpPr/>
          <p:nvPr/>
        </p:nvSpPr>
        <p:spPr>
          <a:xfrm>
            <a:off x="7861954" y="954643"/>
            <a:ext cx="3516198" cy="868823"/>
          </a:xfrm>
          <a:prstGeom prst="rect">
            <a:avLst/>
          </a:prstGeom>
          <a:solidFill>
            <a:schemeClr val="bg1"/>
          </a:solidFill>
          <a:ln w="19050">
            <a:solidFill>
              <a:srgbClr val="4EB6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400" b="1" dirty="0" smtClean="0">
                <a:solidFill>
                  <a:srgbClr val="4EB6FC"/>
                </a:solidFill>
                <a:latin typeface="+mj-lt"/>
              </a:rPr>
              <a:t>API</a:t>
            </a:r>
            <a:r>
              <a:rPr lang="ko-KR" altLang="en-US" sz="1400" b="1" dirty="0" smtClean="0">
                <a:solidFill>
                  <a:srgbClr val="4EB6FC"/>
                </a:solidFill>
                <a:latin typeface="+mj-lt"/>
              </a:rPr>
              <a:t>에서 가져온 정보를 활용하기 위해</a:t>
            </a:r>
            <a:endParaRPr lang="en-US" altLang="ko-KR" sz="1400" b="1" dirty="0" smtClean="0">
              <a:solidFill>
                <a:srgbClr val="4EB6FC"/>
              </a:solidFill>
              <a:latin typeface="+mj-lt"/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400" b="1" dirty="0" smtClean="0">
                <a:solidFill>
                  <a:srgbClr val="4EB6FC"/>
                </a:solidFill>
                <a:latin typeface="+mj-lt"/>
              </a:rPr>
              <a:t>먼저 </a:t>
            </a:r>
            <a:r>
              <a:rPr lang="en-US" altLang="ko-KR" sz="1400" b="1" dirty="0" err="1" smtClean="0">
                <a:solidFill>
                  <a:srgbClr val="4EB6FC"/>
                </a:solidFill>
                <a:latin typeface="+mj-lt"/>
              </a:rPr>
              <a:t>Tempstr</a:t>
            </a:r>
            <a:r>
              <a:rPr lang="en-US" altLang="ko-KR" sz="1400" b="1" dirty="0" smtClean="0">
                <a:solidFill>
                  <a:srgbClr val="4EB6FC"/>
                </a:solidFill>
                <a:latin typeface="+mj-lt"/>
              </a:rPr>
              <a:t> </a:t>
            </a:r>
            <a:r>
              <a:rPr lang="ko-KR" altLang="en-US" sz="1400" b="1" dirty="0" smtClean="0">
                <a:solidFill>
                  <a:srgbClr val="4EB6FC"/>
                </a:solidFill>
                <a:latin typeface="+mj-lt"/>
              </a:rPr>
              <a:t>배열에 넣었습니다</a:t>
            </a:r>
            <a:r>
              <a:rPr lang="en-US" altLang="ko-KR" sz="1400" b="1" dirty="0" smtClean="0">
                <a:solidFill>
                  <a:srgbClr val="4EB6FC"/>
                </a:solidFill>
                <a:latin typeface="+mj-lt"/>
              </a:rPr>
              <a:t>.</a:t>
            </a:r>
          </a:p>
        </p:txBody>
      </p:sp>
      <p:cxnSp>
        <p:nvCxnSpPr>
          <p:cNvPr id="52" name="직선 연결선 51"/>
          <p:cNvCxnSpPr/>
          <p:nvPr/>
        </p:nvCxnSpPr>
        <p:spPr>
          <a:xfrm>
            <a:off x="4431032" y="596403"/>
            <a:ext cx="6840000" cy="0"/>
          </a:xfrm>
          <a:prstGeom prst="line">
            <a:avLst/>
          </a:prstGeom>
          <a:ln>
            <a:solidFill>
              <a:srgbClr val="82CC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모서리가 둥근 직사각형 52"/>
          <p:cNvSpPr/>
          <p:nvPr/>
        </p:nvSpPr>
        <p:spPr>
          <a:xfrm>
            <a:off x="434564" y="262550"/>
            <a:ext cx="5127249" cy="669230"/>
          </a:xfrm>
          <a:prstGeom prst="roundRect">
            <a:avLst>
              <a:gd name="adj" fmla="val 50000"/>
            </a:avLst>
          </a:prstGeom>
          <a:solidFill>
            <a:srgbClr val="82CC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ko-KR" altLang="en-US" sz="2400" b="1" i="1" kern="0" dirty="0" smtClean="0">
                <a:solidFill>
                  <a:prstClr val="white"/>
                </a:solidFill>
              </a:rPr>
              <a:t> </a:t>
            </a:r>
            <a:r>
              <a:rPr lang="ko-KR" altLang="en-US" sz="2400" b="1" i="1" kern="0" dirty="0" err="1" smtClean="0">
                <a:solidFill>
                  <a:prstClr val="white"/>
                </a:solidFill>
              </a:rPr>
              <a:t>기온별</a:t>
            </a:r>
            <a:r>
              <a:rPr lang="ko-KR" altLang="en-US" sz="2400" b="1" i="1" kern="0" dirty="0" smtClean="0">
                <a:solidFill>
                  <a:prstClr val="white"/>
                </a:solidFill>
              </a:rPr>
              <a:t> 옷차림 추천 프로그램</a:t>
            </a:r>
            <a:endParaRPr lang="en-US" altLang="ko-KR" sz="1000" b="1" i="1" kern="0" dirty="0">
              <a:solidFill>
                <a:prstClr val="white"/>
              </a:solidFill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554271" y="304568"/>
            <a:ext cx="583200" cy="58367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55" name="그림 5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569" y="382101"/>
            <a:ext cx="428604" cy="428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563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6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0" y="928947"/>
            <a:ext cx="119046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i="1" u="sng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Winform</a:t>
            </a:r>
            <a:endParaRPr lang="ko-KR" altLang="en-US" sz="1050" i="1" u="sng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196" y="1511687"/>
            <a:ext cx="6235240" cy="398414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835967" y="2731292"/>
            <a:ext cx="3576488" cy="766052"/>
          </a:xfrm>
          <a:prstGeom prst="rect">
            <a:avLst/>
          </a:prstGeom>
          <a:noFill/>
          <a:ln w="25400">
            <a:solidFill>
              <a:srgbClr val="82CCF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xmlns="" id="{D8171E6A-87D6-4359-92E8-4FEC9B54AF48}"/>
              </a:ext>
            </a:extLst>
          </p:cNvPr>
          <p:cNvCxnSpPr>
            <a:cxnSpLocks/>
            <a:stCxn id="39" idx="1"/>
            <a:endCxn id="12" idx="3"/>
          </p:cNvCxnSpPr>
          <p:nvPr/>
        </p:nvCxnSpPr>
        <p:spPr>
          <a:xfrm flipH="1">
            <a:off x="3827282" y="1378688"/>
            <a:ext cx="3968685" cy="377851"/>
          </a:xfrm>
          <a:prstGeom prst="line">
            <a:avLst/>
          </a:prstGeom>
          <a:ln w="22225">
            <a:solidFill>
              <a:srgbClr val="59BBFD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7795967" y="944276"/>
            <a:ext cx="3648172" cy="868823"/>
          </a:xfrm>
          <a:prstGeom prst="rect">
            <a:avLst/>
          </a:prstGeom>
          <a:solidFill>
            <a:schemeClr val="bg1"/>
          </a:solidFill>
          <a:ln w="19050">
            <a:solidFill>
              <a:srgbClr val="4EB6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400" b="1" dirty="0" smtClean="0">
                <a:solidFill>
                  <a:srgbClr val="4EB6FC"/>
                </a:solidFill>
                <a:latin typeface="+mj-lt"/>
              </a:rPr>
              <a:t>Textbox</a:t>
            </a:r>
            <a:r>
              <a:rPr lang="ko-KR" altLang="en-US" sz="1400" b="1" dirty="0" smtClean="0">
                <a:solidFill>
                  <a:srgbClr val="4EB6FC"/>
                </a:solidFill>
                <a:latin typeface="+mj-lt"/>
              </a:rPr>
              <a:t>에 조건을 걸어 특정 문자가 있다면</a:t>
            </a:r>
            <a:endParaRPr lang="en-US" altLang="ko-KR" sz="1400" b="1" dirty="0">
              <a:solidFill>
                <a:srgbClr val="4EB6FC"/>
              </a:solidFill>
              <a:latin typeface="+mj-lt"/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400" b="1" dirty="0" smtClean="0">
                <a:solidFill>
                  <a:srgbClr val="4EB6FC"/>
                </a:solidFill>
                <a:latin typeface="+mj-lt"/>
              </a:rPr>
              <a:t>해당하는 문구를 넣었습니다</a:t>
            </a:r>
            <a:r>
              <a:rPr lang="en-US" altLang="ko-KR" sz="1400" b="1" dirty="0" smtClean="0">
                <a:solidFill>
                  <a:srgbClr val="4EB6FC"/>
                </a:solidFill>
                <a:latin typeface="+mj-lt"/>
              </a:rPr>
              <a:t>.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2552526" y="1615584"/>
            <a:ext cx="1274756" cy="281909"/>
          </a:xfrm>
          <a:prstGeom prst="rect">
            <a:avLst/>
          </a:prstGeom>
          <a:noFill/>
          <a:ln w="25400">
            <a:solidFill>
              <a:srgbClr val="82CCF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xmlns="" id="{D8171E6A-87D6-4359-92E8-4FEC9B54AF48}"/>
              </a:ext>
            </a:extLst>
          </p:cNvPr>
          <p:cNvCxnSpPr>
            <a:cxnSpLocks/>
            <a:stCxn id="4" idx="0"/>
            <a:endCxn id="12" idx="2"/>
          </p:cNvCxnSpPr>
          <p:nvPr/>
        </p:nvCxnSpPr>
        <p:spPr>
          <a:xfrm flipV="1">
            <a:off x="2624211" y="1897493"/>
            <a:ext cx="565693" cy="833799"/>
          </a:xfrm>
          <a:prstGeom prst="line">
            <a:avLst/>
          </a:prstGeom>
          <a:ln w="22225">
            <a:solidFill>
              <a:srgbClr val="59BBFD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그림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6973" y="2065249"/>
            <a:ext cx="4046161" cy="4201649"/>
          </a:xfrm>
          <a:prstGeom prst="rect">
            <a:avLst/>
          </a:prstGeom>
        </p:spPr>
      </p:pic>
      <p:cxnSp>
        <p:nvCxnSpPr>
          <p:cNvPr id="23" name="직선 연결선 22"/>
          <p:cNvCxnSpPr/>
          <p:nvPr/>
        </p:nvCxnSpPr>
        <p:spPr>
          <a:xfrm>
            <a:off x="4431032" y="596403"/>
            <a:ext cx="6840000" cy="0"/>
          </a:xfrm>
          <a:prstGeom prst="line">
            <a:avLst/>
          </a:prstGeom>
          <a:ln>
            <a:solidFill>
              <a:srgbClr val="82CC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모서리가 둥근 직사각형 23"/>
          <p:cNvSpPr/>
          <p:nvPr/>
        </p:nvSpPr>
        <p:spPr>
          <a:xfrm>
            <a:off x="434564" y="262550"/>
            <a:ext cx="5127249" cy="669230"/>
          </a:xfrm>
          <a:prstGeom prst="roundRect">
            <a:avLst>
              <a:gd name="adj" fmla="val 50000"/>
            </a:avLst>
          </a:prstGeom>
          <a:solidFill>
            <a:srgbClr val="82CC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ko-KR" altLang="en-US" sz="2400" b="1" i="1" kern="0" dirty="0" smtClean="0">
                <a:solidFill>
                  <a:prstClr val="white"/>
                </a:solidFill>
              </a:rPr>
              <a:t> </a:t>
            </a:r>
            <a:r>
              <a:rPr lang="ko-KR" altLang="en-US" sz="2400" b="1" i="1" kern="0" dirty="0" err="1" smtClean="0">
                <a:solidFill>
                  <a:prstClr val="white"/>
                </a:solidFill>
              </a:rPr>
              <a:t>기온별</a:t>
            </a:r>
            <a:r>
              <a:rPr lang="ko-KR" altLang="en-US" sz="2400" b="1" i="1" kern="0" dirty="0" smtClean="0">
                <a:solidFill>
                  <a:prstClr val="white"/>
                </a:solidFill>
              </a:rPr>
              <a:t> 옷차림 추천 프로그램</a:t>
            </a:r>
            <a:endParaRPr lang="en-US" altLang="ko-KR" sz="1000" b="1" i="1" kern="0" dirty="0">
              <a:solidFill>
                <a:prstClr val="white"/>
              </a:solidFill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554271" y="304568"/>
            <a:ext cx="583200" cy="58367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569" y="382101"/>
            <a:ext cx="428604" cy="428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488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6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196" y="1511687"/>
            <a:ext cx="6235240" cy="398414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835967" y="3667026"/>
            <a:ext cx="3576488" cy="1630837"/>
          </a:xfrm>
          <a:prstGeom prst="rect">
            <a:avLst/>
          </a:prstGeom>
          <a:noFill/>
          <a:ln w="25400">
            <a:solidFill>
              <a:srgbClr val="82CCF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xmlns="" id="{D8171E6A-87D6-4359-92E8-4FEC9B54AF48}"/>
              </a:ext>
            </a:extLst>
          </p:cNvPr>
          <p:cNvCxnSpPr>
            <a:cxnSpLocks/>
            <a:stCxn id="39" idx="1"/>
            <a:endCxn id="4" idx="3"/>
          </p:cNvCxnSpPr>
          <p:nvPr/>
        </p:nvCxnSpPr>
        <p:spPr>
          <a:xfrm flipH="1">
            <a:off x="4412455" y="1425050"/>
            <a:ext cx="3575113" cy="3057395"/>
          </a:xfrm>
          <a:prstGeom prst="line">
            <a:avLst/>
          </a:prstGeom>
          <a:ln w="22225">
            <a:solidFill>
              <a:srgbClr val="59BBFD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7987568" y="990638"/>
            <a:ext cx="3245394" cy="868823"/>
          </a:xfrm>
          <a:prstGeom prst="rect">
            <a:avLst/>
          </a:prstGeom>
          <a:solidFill>
            <a:schemeClr val="bg1"/>
          </a:solidFill>
          <a:ln w="19050">
            <a:solidFill>
              <a:srgbClr val="4EB6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400" b="1" dirty="0" err="1" smtClean="0">
                <a:solidFill>
                  <a:srgbClr val="4EB6FC"/>
                </a:solidFill>
                <a:latin typeface="+mj-lt"/>
              </a:rPr>
              <a:t>Tempstr</a:t>
            </a:r>
            <a:r>
              <a:rPr lang="en-US" altLang="ko-KR" sz="1400" b="1" dirty="0" smtClean="0">
                <a:solidFill>
                  <a:srgbClr val="4EB6FC"/>
                </a:solidFill>
                <a:latin typeface="+mj-lt"/>
              </a:rPr>
              <a:t> </a:t>
            </a:r>
            <a:r>
              <a:rPr lang="ko-KR" altLang="en-US" sz="1400" b="1" dirty="0" smtClean="0">
                <a:solidFill>
                  <a:srgbClr val="4EB6FC"/>
                </a:solidFill>
                <a:latin typeface="+mj-lt"/>
              </a:rPr>
              <a:t>배열을 가져와서</a:t>
            </a:r>
            <a:endParaRPr lang="en-US" altLang="ko-KR" sz="1400" b="1" dirty="0" smtClean="0">
              <a:solidFill>
                <a:srgbClr val="4EB6FC"/>
              </a:solidFill>
              <a:latin typeface="+mj-lt"/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ko-KR" sz="1400" b="1" dirty="0" smtClean="0">
                <a:solidFill>
                  <a:srgbClr val="4EB6FC"/>
                </a:solidFill>
                <a:latin typeface="+mj-lt"/>
              </a:rPr>
              <a:t>Label</a:t>
            </a:r>
            <a:r>
              <a:rPr lang="ko-KR" altLang="en-US" sz="1400" b="1" dirty="0" smtClean="0">
                <a:solidFill>
                  <a:srgbClr val="4EB6FC"/>
                </a:solidFill>
                <a:latin typeface="+mj-lt"/>
              </a:rPr>
              <a:t>마다 필요한 값을 넣었습니다</a:t>
            </a:r>
            <a:r>
              <a:rPr lang="en-US" altLang="ko-KR" sz="1400" b="1" dirty="0" smtClean="0">
                <a:solidFill>
                  <a:srgbClr val="4EB6FC"/>
                </a:solidFill>
                <a:latin typeface="+mj-lt"/>
              </a:rPr>
              <a:t>.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0" y="930257"/>
            <a:ext cx="119046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i="1" u="sng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Winform</a:t>
            </a:r>
            <a:endParaRPr lang="ko-KR" altLang="en-US" sz="1050" i="1" u="sng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6125" y="2117481"/>
            <a:ext cx="4348702" cy="4311599"/>
          </a:xfrm>
          <a:prstGeom prst="rect">
            <a:avLst/>
          </a:prstGeom>
        </p:spPr>
      </p:pic>
      <p:cxnSp>
        <p:nvCxnSpPr>
          <p:cNvPr id="21" name="직선 연결선 20"/>
          <p:cNvCxnSpPr/>
          <p:nvPr/>
        </p:nvCxnSpPr>
        <p:spPr>
          <a:xfrm>
            <a:off x="4431032" y="596403"/>
            <a:ext cx="6840000" cy="0"/>
          </a:xfrm>
          <a:prstGeom prst="line">
            <a:avLst/>
          </a:prstGeom>
          <a:ln>
            <a:solidFill>
              <a:srgbClr val="82CC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모서리가 둥근 직사각형 21"/>
          <p:cNvSpPr/>
          <p:nvPr/>
        </p:nvSpPr>
        <p:spPr>
          <a:xfrm>
            <a:off x="434564" y="262550"/>
            <a:ext cx="5127249" cy="669230"/>
          </a:xfrm>
          <a:prstGeom prst="roundRect">
            <a:avLst>
              <a:gd name="adj" fmla="val 50000"/>
            </a:avLst>
          </a:prstGeom>
          <a:solidFill>
            <a:srgbClr val="82CC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ko-KR" altLang="en-US" sz="2400" b="1" i="1" kern="0" dirty="0" smtClean="0">
                <a:solidFill>
                  <a:prstClr val="white"/>
                </a:solidFill>
              </a:rPr>
              <a:t> </a:t>
            </a:r>
            <a:r>
              <a:rPr lang="ko-KR" altLang="en-US" sz="2400" b="1" i="1" kern="0" dirty="0" err="1" smtClean="0">
                <a:solidFill>
                  <a:prstClr val="white"/>
                </a:solidFill>
              </a:rPr>
              <a:t>기온별</a:t>
            </a:r>
            <a:r>
              <a:rPr lang="ko-KR" altLang="en-US" sz="2400" b="1" i="1" kern="0" dirty="0" smtClean="0">
                <a:solidFill>
                  <a:prstClr val="white"/>
                </a:solidFill>
              </a:rPr>
              <a:t> 옷차림 추천 프로그램</a:t>
            </a:r>
            <a:endParaRPr lang="en-US" altLang="ko-KR" sz="1000" b="1" i="1" kern="0" dirty="0">
              <a:solidFill>
                <a:prstClr val="white"/>
              </a:solidFill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554271" y="304568"/>
            <a:ext cx="583200" cy="58367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569" y="382101"/>
            <a:ext cx="428604" cy="428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37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6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173" y="1512000"/>
            <a:ext cx="6235200" cy="4009657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4353138" y="1640115"/>
            <a:ext cx="2321040" cy="3780297"/>
          </a:xfrm>
          <a:prstGeom prst="rect">
            <a:avLst/>
          </a:prstGeom>
          <a:noFill/>
          <a:ln w="25400">
            <a:solidFill>
              <a:srgbClr val="82CCF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7956222" y="930257"/>
            <a:ext cx="2931738" cy="868823"/>
          </a:xfrm>
          <a:prstGeom prst="rect">
            <a:avLst/>
          </a:prstGeom>
          <a:solidFill>
            <a:schemeClr val="bg1"/>
          </a:solidFill>
          <a:ln w="19050">
            <a:solidFill>
              <a:srgbClr val="4EB6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400" b="1" dirty="0" smtClean="0">
                <a:solidFill>
                  <a:srgbClr val="4EB6FC"/>
                </a:solidFill>
                <a:latin typeface="+mj-lt"/>
              </a:rPr>
              <a:t>버튼을 누르면 평균 기온에 맞추어</a:t>
            </a:r>
            <a:endParaRPr lang="en-US" altLang="ko-KR" sz="1400" b="1" dirty="0" smtClean="0">
              <a:solidFill>
                <a:srgbClr val="4EB6FC"/>
              </a:solidFill>
              <a:latin typeface="+mj-lt"/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400" b="1" dirty="0" smtClean="0">
                <a:solidFill>
                  <a:srgbClr val="4EB6FC"/>
                </a:solidFill>
                <a:latin typeface="+mj-lt"/>
              </a:rPr>
              <a:t>추천 옷차림이 보입니다</a:t>
            </a:r>
            <a:r>
              <a:rPr lang="en-US" altLang="ko-KR" sz="1400" b="1" dirty="0" smtClean="0">
                <a:solidFill>
                  <a:srgbClr val="4EB6FC"/>
                </a:solidFill>
                <a:latin typeface="+mj-lt"/>
              </a:rPr>
              <a:t>.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739837" y="3710885"/>
            <a:ext cx="1173804" cy="804556"/>
          </a:xfrm>
          <a:prstGeom prst="rect">
            <a:avLst/>
          </a:prstGeom>
          <a:noFill/>
          <a:ln w="25400">
            <a:solidFill>
              <a:srgbClr val="82CCF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xmlns="" id="{D8171E6A-87D6-4359-92E8-4FEC9B54AF48}"/>
              </a:ext>
            </a:extLst>
          </p:cNvPr>
          <p:cNvCxnSpPr>
            <a:cxnSpLocks/>
            <a:stCxn id="19" idx="3"/>
            <a:endCxn id="4" idx="1"/>
          </p:cNvCxnSpPr>
          <p:nvPr/>
        </p:nvCxnSpPr>
        <p:spPr>
          <a:xfrm flipV="1">
            <a:off x="1913641" y="3530264"/>
            <a:ext cx="2439497" cy="582899"/>
          </a:xfrm>
          <a:prstGeom prst="line">
            <a:avLst/>
          </a:prstGeom>
          <a:ln w="22225">
            <a:solidFill>
              <a:srgbClr val="59BBFD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0" y="930257"/>
            <a:ext cx="119046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i="1" u="sng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Winform</a:t>
            </a:r>
            <a:endParaRPr lang="ko-KR" altLang="en-US" sz="1050" i="1" u="sng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34" name="그림 3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3691" y="4300160"/>
            <a:ext cx="4876800" cy="2240503"/>
          </a:xfrm>
          <a:prstGeom prst="rect">
            <a:avLst/>
          </a:prstGeom>
        </p:spPr>
      </p:pic>
      <p:pic>
        <p:nvPicPr>
          <p:cNvPr id="35" name="그림 3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6091" y="2042853"/>
            <a:ext cx="4572000" cy="2070309"/>
          </a:xfrm>
          <a:prstGeom prst="rect">
            <a:avLst/>
          </a:prstGeom>
        </p:spPr>
      </p:pic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xmlns="" id="{D8171E6A-87D6-4359-92E8-4FEC9B54AF48}"/>
              </a:ext>
            </a:extLst>
          </p:cNvPr>
          <p:cNvCxnSpPr>
            <a:cxnSpLocks/>
            <a:stCxn id="39" idx="1"/>
            <a:endCxn id="4" idx="3"/>
          </p:cNvCxnSpPr>
          <p:nvPr/>
        </p:nvCxnSpPr>
        <p:spPr>
          <a:xfrm flipH="1">
            <a:off x="6674178" y="1364669"/>
            <a:ext cx="1282044" cy="2165595"/>
          </a:xfrm>
          <a:prstGeom prst="line">
            <a:avLst/>
          </a:prstGeom>
          <a:ln w="22225">
            <a:solidFill>
              <a:srgbClr val="59BBFD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4431032" y="596403"/>
            <a:ext cx="6840000" cy="0"/>
          </a:xfrm>
          <a:prstGeom prst="line">
            <a:avLst/>
          </a:prstGeom>
          <a:ln>
            <a:solidFill>
              <a:srgbClr val="82CC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모서리가 둥근 직사각형 37"/>
          <p:cNvSpPr/>
          <p:nvPr/>
        </p:nvSpPr>
        <p:spPr>
          <a:xfrm>
            <a:off x="434564" y="262550"/>
            <a:ext cx="5127249" cy="669230"/>
          </a:xfrm>
          <a:prstGeom prst="roundRect">
            <a:avLst>
              <a:gd name="adj" fmla="val 50000"/>
            </a:avLst>
          </a:prstGeom>
          <a:solidFill>
            <a:srgbClr val="82CC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ko-KR" altLang="en-US" sz="2400" b="1" i="1" kern="0" dirty="0" smtClean="0">
                <a:solidFill>
                  <a:prstClr val="white"/>
                </a:solidFill>
              </a:rPr>
              <a:t> </a:t>
            </a:r>
            <a:r>
              <a:rPr lang="ko-KR" altLang="en-US" sz="2400" b="1" i="1" kern="0" dirty="0" err="1" smtClean="0">
                <a:solidFill>
                  <a:prstClr val="white"/>
                </a:solidFill>
              </a:rPr>
              <a:t>기온별</a:t>
            </a:r>
            <a:r>
              <a:rPr lang="ko-KR" altLang="en-US" sz="2400" b="1" i="1" kern="0" dirty="0" smtClean="0">
                <a:solidFill>
                  <a:prstClr val="white"/>
                </a:solidFill>
              </a:rPr>
              <a:t> 옷차림 추천 프로그램</a:t>
            </a:r>
            <a:endParaRPr lang="en-US" altLang="ko-KR" sz="1000" b="1" i="1" kern="0" dirty="0">
              <a:solidFill>
                <a:prstClr val="white"/>
              </a:solidFill>
            </a:endParaRPr>
          </a:p>
        </p:txBody>
      </p:sp>
      <p:sp>
        <p:nvSpPr>
          <p:cNvPr id="40" name="타원 39"/>
          <p:cNvSpPr/>
          <p:nvPr/>
        </p:nvSpPr>
        <p:spPr>
          <a:xfrm>
            <a:off x="554271" y="304568"/>
            <a:ext cx="583200" cy="58367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41" name="그림 4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569" y="382101"/>
            <a:ext cx="428604" cy="428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33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9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19050">
          <a:solidFill>
            <a:srgbClr val="4EB6FC"/>
          </a:solidFill>
        </a:ln>
      </a:spPr>
      <a:bodyPr wrap="square" rtlCol="0" anchor="ctr"/>
      <a:lstStyle>
        <a:defPPr algn="ctr">
          <a:lnSpc>
            <a:spcPct val="150000"/>
          </a:lnSpc>
          <a:defRPr sz="900" dirty="0">
            <a:solidFill>
              <a:srgbClr val="4EB6FC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2225">
          <a:solidFill>
            <a:srgbClr val="59BBFD"/>
          </a:solidFill>
          <a:prstDash val="sysDash"/>
          <a:tailEnd type="oval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213</Words>
  <Application>Microsoft Office PowerPoint</Application>
  <PresentationFormat>사용자 지정</PresentationFormat>
  <Paragraphs>69</Paragraphs>
  <Slides>11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19_Office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.</cp:lastModifiedBy>
  <cp:revision>86</cp:revision>
  <dcterms:created xsi:type="dcterms:W3CDTF">2020-12-03T04:07:18Z</dcterms:created>
  <dcterms:modified xsi:type="dcterms:W3CDTF">2021-05-13T14:26:01Z</dcterms:modified>
</cp:coreProperties>
</file>