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68" r:id="rId4"/>
    <p:sldId id="269" r:id="rId6"/>
    <p:sldId id="261" r:id="rId7"/>
    <p:sldId id="272" r:id="rId8"/>
    <p:sldId id="270" r:id="rId9"/>
    <p:sldId id="271" r:id="rId10"/>
    <p:sldId id="273" r:id="rId11"/>
    <p:sldId id="274" r:id="rId12"/>
    <p:sldId id="275" r:id="rId13"/>
    <p:sldId id="276" r:id="rId14"/>
    <p:sldId id="277" r:id="rId15"/>
    <p:sldId id="278" r:id="rId16"/>
    <p:sldId id="283" r:id="rId17"/>
    <p:sldId id="288" r:id="rId18"/>
    <p:sldId id="285" r:id="rId19"/>
    <p:sldId id="287" r:id="rId20"/>
    <p:sldId id="289" r:id="rId21"/>
    <p:sldId id="290" r:id="rId22"/>
    <p:sldId id="260" r:id="rId23"/>
    <p:sldId id="258"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dmnq"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hyperlink" Target="https://git-scm.com/docs/git-show" TargetMode="External"/><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hyperlink" Target="https://github.com/vueComponent/ant-design-vue/commit/c351cba0e707dfc8683e7fee61dc9dc2d6df9c78#diff-7ae45ad102eab3b6d7e7896acd08c427a9b25b346470d7bc6507b6481575d519" TargetMode="Externa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p:nvSpPr>
        <p:spPr>
          <a:xfrm>
            <a:off x="2368538" y="2340614"/>
            <a:ext cx="7285416" cy="7054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前端项目部署</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250715" y="3245585"/>
            <a:ext cx="169037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lang="zh-CN" altLang="en-US" sz="1800" dirty="0">
                <a:solidFill>
                  <a:schemeClr val="bg1"/>
                </a:solidFill>
                <a:latin typeface="微软雅黑" panose="020B0503020204020204" pitchFamily="34" charset="-122"/>
                <a:ea typeface="微软雅黑" panose="020B0503020204020204" pitchFamily="34" charset="-122"/>
              </a:rPr>
              <a:t>汇报人</a:t>
            </a:r>
            <a:r>
              <a:rPr lang="zh-CN" altLang="en-US" sz="1800" dirty="0" smtClean="0">
                <a:solidFill>
                  <a:schemeClr val="bg1"/>
                </a:solidFill>
                <a:latin typeface="微软雅黑" panose="020B0503020204020204" pitchFamily="34" charset="-122"/>
                <a:ea typeface="微软雅黑" panose="020B0503020204020204" pitchFamily="34" charset="-122"/>
              </a:rPr>
              <a:t>：</a:t>
            </a:r>
            <a:r>
              <a:rPr lang="zh-CN" altLang="en-US" sz="1800" dirty="0" smtClean="0">
                <a:solidFill>
                  <a:schemeClr val="bg1"/>
                </a:solidFill>
                <a:latin typeface="微软雅黑" panose="020B0503020204020204" pitchFamily="34" charset="-122"/>
                <a:ea typeface="微软雅黑" panose="020B0503020204020204" pitchFamily="34" charset="-122"/>
              </a:rPr>
              <a:t>黄水生</a:t>
            </a:r>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96559" y="6089779"/>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3" name="矩形 2"/>
          <p:cNvSpPr/>
          <p:nvPr/>
        </p:nvSpPr>
        <p:spPr>
          <a:xfrm>
            <a:off x="5585927" y="6245290"/>
            <a:ext cx="155510" cy="45719"/>
          </a:xfrm>
          <a:prstGeom prst="rect">
            <a:avLst/>
          </a:prstGeom>
          <a:solidFill>
            <a:srgbClr val="696D81"/>
          </a:solidFill>
          <a:ln w="12700" cap="flat">
            <a:noFill/>
            <a:prstDash val="solid"/>
            <a:miter lim="8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3130" rtl="0" fontAlgn="auto" latinLnBrk="0" hangingPunct="0">
              <a:lnSpc>
                <a:spcPct val="100000"/>
              </a:lnSpc>
              <a:spcBef>
                <a:spcPts val="0"/>
              </a:spcBef>
              <a:spcAft>
                <a:spcPts val="0"/>
              </a:spcAft>
              <a:buClrTx/>
              <a:buSzTx/>
              <a:buFontTx/>
              <a:buNone/>
            </a:pPr>
            <a:endParaRPr kumimoji="0" lang="zh-CN" altLang="en-US" sz="19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7" name="矩形 6"/>
          <p:cNvSpPr/>
          <p:nvPr/>
        </p:nvSpPr>
        <p:spPr>
          <a:xfrm>
            <a:off x="6450561" y="6236195"/>
            <a:ext cx="155510" cy="45719"/>
          </a:xfrm>
          <a:prstGeom prst="rect">
            <a:avLst/>
          </a:prstGeom>
          <a:solidFill>
            <a:srgbClr val="696D81"/>
          </a:solidFill>
          <a:ln w="12700" cap="flat">
            <a:noFill/>
            <a:prstDash val="solid"/>
            <a:miter lim="8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3130" rtl="0" fontAlgn="auto" latinLnBrk="0" hangingPunct="0">
              <a:lnSpc>
                <a:spcPct val="100000"/>
              </a:lnSpc>
              <a:spcBef>
                <a:spcPts val="0"/>
              </a:spcBef>
              <a:spcAft>
                <a:spcPts val="0"/>
              </a:spcAft>
              <a:buClrTx/>
              <a:buSzTx/>
              <a:buFontTx/>
              <a:buNone/>
            </a:pPr>
            <a:endParaRPr kumimoji="0" lang="zh-CN" altLang="en-US" sz="1900" b="0" i="0" u="none" strike="noStrike" cap="none" spc="0" normalizeH="0" baseline="0">
              <a:ln>
                <a:noFill/>
              </a:ln>
              <a:solidFill>
                <a:srgbClr val="000000"/>
              </a:solidFill>
              <a:effectLst/>
              <a:uFillTx/>
              <a:latin typeface="+mj-lt"/>
              <a:ea typeface="+mj-ea"/>
              <a:cs typeface="+mj-cs"/>
              <a:sym typeface="Calibri" panose="020F0502020204030204"/>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6" name="标题 5"/>
          <p:cNvSpPr>
            <a:spLocks noGrp="1"/>
          </p:cNvSpPr>
          <p:nvPr>
            <p:ph type="title"/>
          </p:nvPr>
        </p:nvSpPr>
        <p:spPr>
          <a:xfrm>
            <a:off x="1958340" y="934085"/>
            <a:ext cx="7962900" cy="628650"/>
          </a:xfrm>
        </p:spPr>
        <p:txBody>
          <a:bodyPr>
            <a:normAutofit/>
          </a:bodyPr>
          <a:lstStyle/>
          <a:p>
            <a:pPr algn="r"/>
            <a:r>
              <a:rPr lang="en-US" altLang="zh-CN" sz="3200" b="1" dirty="0" smtClean="0">
                <a:solidFill>
                  <a:schemeClr val="tx1"/>
                </a:solidFill>
                <a:ea typeface="宋体" pitchFamily="2" charset="-122"/>
              </a:rPr>
              <a:t>ant-design-vue1.3.3</a:t>
            </a:r>
            <a:r>
              <a:rPr lang="zh-CN" altLang="en-US" sz="3200" b="1" dirty="0" smtClean="0">
                <a:solidFill>
                  <a:schemeClr val="tx1"/>
                </a:solidFill>
                <a:ea typeface="宋体" pitchFamily="2" charset="-122"/>
              </a:rPr>
              <a:t>版本的</a:t>
            </a:r>
            <a:r>
              <a:rPr lang="en-US" altLang="zh-CN" sz="3200" b="1" dirty="0" smtClean="0">
                <a:solidFill>
                  <a:schemeClr val="tx1"/>
                </a:solidFill>
                <a:ea typeface="宋体" pitchFamily="2" charset="-122"/>
              </a:rPr>
              <a:t>package.json</a:t>
            </a:r>
            <a:endParaRPr lang="en-US" altLang="zh-CN" sz="3200" b="1" dirty="0" smtClean="0">
              <a:solidFill>
                <a:schemeClr val="tx1"/>
              </a:solidFill>
              <a:ea typeface="宋体" pitchFamily="2" charset="-122"/>
            </a:endParaRPr>
          </a:p>
        </p:txBody>
      </p:sp>
      <p:pic>
        <p:nvPicPr>
          <p:cNvPr id="2" name="图片 1"/>
          <p:cNvPicPr>
            <a:picLocks noChangeAspect="1"/>
          </p:cNvPicPr>
          <p:nvPr/>
        </p:nvPicPr>
        <p:blipFill>
          <a:blip r:embed="rId3"/>
          <a:stretch>
            <a:fillRect/>
          </a:stretch>
        </p:blipFill>
        <p:spPr>
          <a:xfrm>
            <a:off x="2321560" y="1703705"/>
            <a:ext cx="7235825" cy="4734560"/>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pic>
        <p:nvPicPr>
          <p:cNvPr id="5" name="图片 4"/>
          <p:cNvPicPr>
            <a:picLocks noChangeAspect="1"/>
          </p:cNvPicPr>
          <p:nvPr/>
        </p:nvPicPr>
        <p:blipFill>
          <a:blip r:embed="rId3"/>
          <a:stretch>
            <a:fillRect/>
          </a:stretch>
        </p:blipFill>
        <p:spPr>
          <a:xfrm>
            <a:off x="1282700" y="1832610"/>
            <a:ext cx="9582785" cy="3557270"/>
          </a:xfrm>
          <a:prstGeom prst="rect">
            <a:avLst/>
          </a:prstGeom>
        </p:spPr>
      </p:pic>
      <p:sp>
        <p:nvSpPr>
          <p:cNvPr id="7" name="标题 5"/>
          <p:cNvSpPr>
            <a:spLocks noGrp="1"/>
          </p:cNvSpPr>
          <p:nvPr/>
        </p:nvSpPr>
        <p:spPr>
          <a:xfrm>
            <a:off x="1791335" y="874395"/>
            <a:ext cx="8385175" cy="76009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3200" b="1" dirty="0" smtClean="0">
                <a:solidFill>
                  <a:schemeClr val="tx1"/>
                </a:solidFill>
                <a:ea typeface="宋体" pitchFamily="2" charset="-122"/>
              </a:rPr>
              <a:t>ant-design-vue1.3.2</a:t>
            </a:r>
            <a:r>
              <a:rPr lang="zh-CN" altLang="en-US" sz="3200" b="1" dirty="0" smtClean="0">
                <a:solidFill>
                  <a:schemeClr val="tx1"/>
                </a:solidFill>
                <a:ea typeface="宋体" pitchFamily="2" charset="-122"/>
              </a:rPr>
              <a:t>版本的</a:t>
            </a:r>
            <a:r>
              <a:rPr lang="en-US" altLang="zh-CN" sz="3200" b="1" dirty="0" smtClean="0">
                <a:solidFill>
                  <a:schemeClr val="tx1"/>
                </a:solidFill>
                <a:ea typeface="宋体" pitchFamily="2" charset="-122"/>
              </a:rPr>
              <a:t>package.json,</a:t>
            </a:r>
            <a:r>
              <a:rPr lang="zh-CN" altLang="en-US" sz="3200" b="1" dirty="0" smtClean="0">
                <a:solidFill>
                  <a:schemeClr val="tx1"/>
                </a:solidFill>
                <a:ea typeface="宋体" pitchFamily="2" charset="-122"/>
              </a:rPr>
              <a:t>没有使用</a:t>
            </a:r>
            <a:r>
              <a:rPr lang="zh-CN" altLang="en-US" sz="3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sideEffects</a:t>
            </a:r>
            <a:endParaRPr lang="zh-CN" altLang="en-US" sz="3200" b="1" dirty="0" smtClean="0">
              <a:solidFill>
                <a:schemeClr val="tx1"/>
              </a:solidFill>
              <a:ea typeface="宋体" pitchFamily="2"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7" name="标题 5"/>
          <p:cNvSpPr>
            <a:spLocks noGrp="1"/>
          </p:cNvSpPr>
          <p:nvPr/>
        </p:nvSpPr>
        <p:spPr>
          <a:xfrm>
            <a:off x="1791335" y="756285"/>
            <a:ext cx="7962900"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3200" b="1" dirty="0" smtClean="0">
                <a:solidFill>
                  <a:schemeClr val="tx1"/>
                </a:solidFill>
                <a:ea typeface="宋体" pitchFamily="2" charset="-122"/>
              </a:rPr>
              <a:t>ant-design-vue1.3.2</a:t>
            </a:r>
            <a:r>
              <a:rPr lang="zh-CN" altLang="en-US" sz="3200" b="1" dirty="0" smtClean="0">
                <a:solidFill>
                  <a:schemeClr val="tx1"/>
                </a:solidFill>
                <a:ea typeface="宋体" pitchFamily="2" charset="-122"/>
              </a:rPr>
              <a:t>版本的</a:t>
            </a:r>
            <a:r>
              <a:rPr lang="en-US" altLang="zh-CN" sz="3200" b="1" dirty="0" smtClean="0">
                <a:solidFill>
                  <a:schemeClr val="tx1"/>
                </a:solidFill>
                <a:ea typeface="宋体" pitchFamily="2" charset="-122"/>
              </a:rPr>
              <a:t>es</a:t>
            </a:r>
            <a:r>
              <a:rPr lang="zh-CN" altLang="en-US" sz="3200" b="1" dirty="0" smtClean="0">
                <a:solidFill>
                  <a:schemeClr val="tx1"/>
                </a:solidFill>
                <a:ea typeface="宋体" pitchFamily="2" charset="-122"/>
              </a:rPr>
              <a:t>入口</a:t>
            </a:r>
            <a:r>
              <a:rPr lang="zh-CN" altLang="en-US" sz="3200" b="1" dirty="0" smtClean="0">
                <a:solidFill>
                  <a:schemeClr val="tx1"/>
                </a:solidFill>
                <a:ea typeface="宋体" pitchFamily="2" charset="-122"/>
              </a:rPr>
              <a:t>文件</a:t>
            </a:r>
            <a:endParaRPr lang="zh-CN" altLang="en-US" sz="3200" b="1" dirty="0" smtClean="0">
              <a:solidFill>
                <a:schemeClr val="tx1"/>
              </a:solidFill>
              <a:ea typeface="宋体" pitchFamily="2" charset="-122"/>
            </a:endParaRPr>
          </a:p>
        </p:txBody>
      </p:sp>
      <p:pic>
        <p:nvPicPr>
          <p:cNvPr id="6" name="图片 5"/>
          <p:cNvPicPr>
            <a:picLocks noChangeAspect="1"/>
          </p:cNvPicPr>
          <p:nvPr/>
        </p:nvPicPr>
        <p:blipFill>
          <a:blip r:embed="rId3"/>
          <a:stretch>
            <a:fillRect/>
          </a:stretch>
        </p:blipFill>
        <p:spPr>
          <a:xfrm>
            <a:off x="2887345" y="1292225"/>
            <a:ext cx="6110605" cy="5146040"/>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7" name="标题 5"/>
          <p:cNvSpPr>
            <a:spLocks noGrp="1"/>
          </p:cNvSpPr>
          <p:nvPr/>
        </p:nvSpPr>
        <p:spPr>
          <a:xfrm>
            <a:off x="1791335" y="756285"/>
            <a:ext cx="7962900"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3200" b="1" dirty="0" smtClean="0">
                <a:solidFill>
                  <a:schemeClr val="tx1"/>
                </a:solidFill>
                <a:ea typeface="宋体" pitchFamily="2" charset="-122"/>
              </a:rPr>
              <a:t>ant-design-vue1.3.3</a:t>
            </a:r>
            <a:r>
              <a:rPr lang="zh-CN" altLang="en-US" sz="3200" b="1" dirty="0" smtClean="0">
                <a:solidFill>
                  <a:schemeClr val="tx1"/>
                </a:solidFill>
                <a:ea typeface="宋体" pitchFamily="2" charset="-122"/>
              </a:rPr>
              <a:t>版本的</a:t>
            </a:r>
            <a:r>
              <a:rPr lang="en-US" altLang="zh-CN" sz="3200" b="1" dirty="0" smtClean="0">
                <a:solidFill>
                  <a:schemeClr val="tx1"/>
                </a:solidFill>
                <a:ea typeface="宋体" pitchFamily="2" charset="-122"/>
              </a:rPr>
              <a:t>es</a:t>
            </a:r>
            <a:r>
              <a:rPr lang="zh-CN" altLang="en-US" sz="3200" b="1" dirty="0" smtClean="0">
                <a:solidFill>
                  <a:schemeClr val="tx1"/>
                </a:solidFill>
                <a:ea typeface="宋体" pitchFamily="2" charset="-122"/>
              </a:rPr>
              <a:t>入口</a:t>
            </a:r>
            <a:r>
              <a:rPr lang="zh-CN" altLang="en-US" sz="3200" b="1" dirty="0" smtClean="0">
                <a:solidFill>
                  <a:schemeClr val="tx1"/>
                </a:solidFill>
                <a:ea typeface="宋体" pitchFamily="2" charset="-122"/>
              </a:rPr>
              <a:t>文件</a:t>
            </a:r>
            <a:endParaRPr lang="zh-CN" altLang="en-US" sz="3200" b="1" dirty="0" smtClean="0">
              <a:solidFill>
                <a:schemeClr val="tx1"/>
              </a:solidFill>
              <a:ea typeface="宋体" pitchFamily="2" charset="-122"/>
            </a:endParaRPr>
          </a:p>
        </p:txBody>
      </p:sp>
      <p:pic>
        <p:nvPicPr>
          <p:cNvPr id="4" name="图片 3"/>
          <p:cNvPicPr>
            <a:picLocks noChangeAspect="1"/>
          </p:cNvPicPr>
          <p:nvPr/>
        </p:nvPicPr>
        <p:blipFill>
          <a:blip r:embed="rId3"/>
          <a:stretch>
            <a:fillRect/>
          </a:stretch>
        </p:blipFill>
        <p:spPr>
          <a:xfrm>
            <a:off x="2999740" y="1384300"/>
            <a:ext cx="6192520" cy="520446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7" name="标题 5"/>
          <p:cNvSpPr>
            <a:spLocks noGrp="1"/>
          </p:cNvSpPr>
          <p:nvPr/>
        </p:nvSpPr>
        <p:spPr>
          <a:xfrm>
            <a:off x="1791335" y="1630680"/>
            <a:ext cx="7962900" cy="39001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3200" b="1" dirty="0" smtClean="0">
                <a:solidFill>
                  <a:schemeClr val="tx1"/>
                </a:solidFill>
                <a:ea typeface="宋体" pitchFamily="2" charset="-122"/>
              </a:rPr>
              <a:t>对比</a:t>
            </a:r>
            <a:r>
              <a:rPr lang="en-US" altLang="zh-CN" sz="3200" b="1" dirty="0" smtClean="0">
                <a:solidFill>
                  <a:schemeClr val="tx1"/>
                </a:solidFill>
                <a:ea typeface="宋体" pitchFamily="2" charset="-122"/>
              </a:rPr>
              <a:t>ant-design-vue1.3.2</a:t>
            </a:r>
            <a:r>
              <a:rPr lang="zh-CN" altLang="en-US" sz="3200" b="1" dirty="0" smtClean="0">
                <a:solidFill>
                  <a:schemeClr val="tx1"/>
                </a:solidFill>
                <a:ea typeface="宋体" pitchFamily="2" charset="-122"/>
              </a:rPr>
              <a:t>和</a:t>
            </a:r>
            <a:r>
              <a:rPr lang="en-US" altLang="zh-CN" sz="3200" b="1" dirty="0" smtClean="0">
                <a:solidFill>
                  <a:schemeClr val="tx1"/>
                </a:solidFill>
                <a:ea typeface="宋体" pitchFamily="2" charset="-122"/>
              </a:rPr>
              <a:t>1.3.3</a:t>
            </a:r>
            <a:r>
              <a:rPr lang="zh-CN" altLang="en-US" sz="3200" b="1" dirty="0" smtClean="0">
                <a:solidFill>
                  <a:schemeClr val="tx1"/>
                </a:solidFill>
                <a:ea typeface="宋体" pitchFamily="2" charset="-122"/>
              </a:rPr>
              <a:t>版本的</a:t>
            </a:r>
            <a:r>
              <a:rPr lang="en-US" altLang="zh-CN" sz="3200" b="1" dirty="0" smtClean="0">
                <a:solidFill>
                  <a:schemeClr val="tx1"/>
                </a:solidFill>
                <a:ea typeface="宋体" pitchFamily="2" charset="-122"/>
              </a:rPr>
              <a:t>es</a:t>
            </a:r>
            <a:r>
              <a:rPr lang="zh-CN" altLang="en-US" sz="3200" b="1" dirty="0" smtClean="0">
                <a:solidFill>
                  <a:schemeClr val="tx1"/>
                </a:solidFill>
                <a:ea typeface="宋体" pitchFamily="2" charset="-122"/>
              </a:rPr>
              <a:t>入口文件，可以看到它们</a:t>
            </a:r>
            <a:r>
              <a:rPr lang="zh-CN" altLang="en-US" sz="3200" b="1" dirty="0" smtClean="0">
                <a:solidFill>
                  <a:schemeClr val="tx1"/>
                </a:solidFill>
                <a:ea typeface="宋体" pitchFamily="2" charset="-122"/>
              </a:rPr>
              <a:t>其实是一样</a:t>
            </a:r>
            <a:r>
              <a:rPr lang="zh-CN" altLang="en-US" sz="3200" b="1" dirty="0" smtClean="0">
                <a:solidFill>
                  <a:schemeClr val="tx1"/>
                </a:solidFill>
                <a:ea typeface="宋体" pitchFamily="2" charset="-122"/>
              </a:rPr>
              <a:t>的</a:t>
            </a:r>
            <a:endParaRPr lang="zh-CN" altLang="en-US" sz="3200" b="1" dirty="0" smtClean="0">
              <a:solidFill>
                <a:schemeClr val="tx1"/>
              </a:solidFill>
              <a:ea typeface="宋体" pitchFamily="2" charset="-122"/>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7" name="标题 5"/>
          <p:cNvSpPr>
            <a:spLocks noGrp="1"/>
          </p:cNvSpPr>
          <p:nvPr/>
        </p:nvSpPr>
        <p:spPr>
          <a:xfrm>
            <a:off x="772160" y="1070610"/>
            <a:ext cx="10527030" cy="10426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sz="2400" b="1" dirty="0" smtClean="0">
                <a:solidFill>
                  <a:schemeClr val="tx1"/>
                </a:solidFill>
                <a:ea typeface="宋体" pitchFamily="2" charset="-122"/>
              </a:rPr>
              <a:t>环境：</a:t>
            </a:r>
            <a:r>
              <a:rPr sz="2400" b="1" dirty="0" smtClean="0">
                <a:solidFill>
                  <a:schemeClr val="tx1"/>
                </a:solidFill>
                <a:ea typeface="宋体" pitchFamily="2" charset="-122"/>
              </a:rPr>
              <a:t>vuecli5+vue2+ant-design-vue1.3.2，不使用babel-plugin-import</a:t>
            </a:r>
            <a:endParaRPr sz="2400" b="1" dirty="0" smtClean="0">
              <a:solidFill>
                <a:schemeClr val="tx1"/>
              </a:solidFill>
              <a:ea typeface="宋体" pitchFamily="2" charset="-122"/>
            </a:endParaRPr>
          </a:p>
        </p:txBody>
      </p:sp>
      <p:sp>
        <p:nvSpPr>
          <p:cNvPr id="2" name="标题 5"/>
          <p:cNvSpPr>
            <a:spLocks noGrp="1"/>
          </p:cNvSpPr>
          <p:nvPr/>
        </p:nvSpPr>
        <p:spPr>
          <a:xfrm>
            <a:off x="6628130" y="2025015"/>
            <a:ext cx="5318760" cy="1887220"/>
          </a:xfrm>
          <a:prstGeom prst="rect">
            <a:avLst/>
          </a:prstGeom>
          <a:solidFill>
            <a:schemeClr val="accent2"/>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solidFill>
                <a:ea typeface="宋体" pitchFamily="2" charset="-122"/>
              </a:rPr>
              <a:t>入口文件</a:t>
            </a:r>
            <a:r>
              <a:rPr lang="en-US" altLang="zh-CN" sz="2000" b="1" dirty="0" smtClean="0">
                <a:solidFill>
                  <a:schemeClr val="tx1"/>
                </a:solidFill>
                <a:ea typeface="宋体" pitchFamily="2" charset="-122"/>
              </a:rPr>
              <a:t>2</a:t>
            </a:r>
            <a:r>
              <a:rPr lang="zh-CN" altLang="en-US" sz="2000" b="1" dirty="0" smtClean="0">
                <a:solidFill>
                  <a:schemeClr val="tx1"/>
                </a:solidFill>
                <a:ea typeface="宋体" pitchFamily="2" charset="-122"/>
              </a:rPr>
              <a:t>：</a:t>
            </a:r>
            <a:endParaRPr lang="zh-CN" altLang="en-US" sz="2000" b="1" dirty="0" smtClean="0">
              <a:solidFill>
                <a:schemeClr val="tx1"/>
              </a:solidFill>
              <a:ea typeface="宋体" pitchFamily="2" charset="-122"/>
            </a:endParaRPr>
          </a:p>
          <a:p>
            <a:pPr algn="l"/>
            <a:endParaRPr lang="zh-CN" altLang="en-US" sz="2000" b="1" dirty="0" smtClean="0">
              <a:solidFill>
                <a:schemeClr val="tx1"/>
              </a:solidFill>
              <a:ea typeface="宋体" pitchFamily="2" charset="-122"/>
            </a:endParaRPr>
          </a:p>
          <a:p>
            <a:pPr algn="l"/>
            <a:r>
              <a:rPr lang="zh-CN" altLang="en-US" sz="2000" b="1" dirty="0" smtClean="0">
                <a:solidFill>
                  <a:schemeClr val="tx1"/>
                </a:solidFill>
                <a:ea typeface="宋体" pitchFamily="2" charset="-122"/>
              </a:rPr>
              <a:t>import { Button } from 'ant-design-vue';</a:t>
            </a:r>
            <a:endParaRPr lang="zh-CN" altLang="en-US" sz="2000" b="1" dirty="0" smtClean="0">
              <a:solidFill>
                <a:schemeClr val="tx1"/>
              </a:solidFill>
              <a:ea typeface="宋体" pitchFamily="2" charset="-122"/>
            </a:endParaRPr>
          </a:p>
          <a:p>
            <a:pPr algn="l"/>
            <a:endParaRPr lang="zh-CN" altLang="en-US" sz="2000" b="1" dirty="0" smtClean="0">
              <a:solidFill>
                <a:schemeClr val="tx1"/>
              </a:solidFill>
              <a:ea typeface="宋体" pitchFamily="2" charset="-122"/>
            </a:endParaRPr>
          </a:p>
          <a:p>
            <a:pPr algn="l"/>
            <a:r>
              <a:rPr lang="zh-CN" altLang="en-US" sz="2000" b="1" dirty="0" smtClean="0">
                <a:solidFill>
                  <a:schemeClr val="tx1"/>
                </a:solidFill>
                <a:ea typeface="宋体" pitchFamily="2" charset="-122"/>
              </a:rPr>
              <a:t>console.log(Button);</a:t>
            </a:r>
            <a:endParaRPr lang="zh-CN" altLang="en-US" sz="2000" b="1" dirty="0" smtClean="0">
              <a:solidFill>
                <a:schemeClr val="tx1"/>
              </a:solidFill>
              <a:ea typeface="宋体" pitchFamily="2" charset="-122"/>
            </a:endParaRPr>
          </a:p>
        </p:txBody>
      </p:sp>
      <p:sp>
        <p:nvSpPr>
          <p:cNvPr id="4" name="标题 5"/>
          <p:cNvSpPr>
            <a:spLocks noGrp="1"/>
          </p:cNvSpPr>
          <p:nvPr/>
        </p:nvSpPr>
        <p:spPr>
          <a:xfrm>
            <a:off x="639445" y="2025015"/>
            <a:ext cx="5584825" cy="1887220"/>
          </a:xfrm>
          <a:prstGeom prst="rect">
            <a:avLst/>
          </a:prstGeom>
          <a:solidFill>
            <a:schemeClr val="accent2"/>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solidFill>
                <a:ea typeface="宋体" pitchFamily="2" charset="-122"/>
              </a:rPr>
              <a:t>入口文件</a:t>
            </a:r>
            <a:r>
              <a:rPr lang="en-US" altLang="zh-CN" sz="2000" b="1" dirty="0" smtClean="0">
                <a:solidFill>
                  <a:schemeClr val="tx1"/>
                </a:solidFill>
                <a:ea typeface="宋体" pitchFamily="2" charset="-122"/>
              </a:rPr>
              <a:t>1</a:t>
            </a:r>
            <a:r>
              <a:rPr lang="zh-CN" altLang="en-US" sz="2000" b="1" dirty="0" smtClean="0">
                <a:solidFill>
                  <a:schemeClr val="tx1"/>
                </a:solidFill>
                <a:ea typeface="宋体" pitchFamily="2" charset="-122"/>
              </a:rPr>
              <a:t>：</a:t>
            </a:r>
            <a:endParaRPr lang="zh-CN" altLang="en-US" sz="2000" b="1" dirty="0" smtClean="0">
              <a:solidFill>
                <a:schemeClr val="tx1"/>
              </a:solidFill>
              <a:ea typeface="宋体" pitchFamily="2" charset="-122"/>
            </a:endParaRPr>
          </a:p>
          <a:p>
            <a:pPr algn="l"/>
            <a:endParaRPr lang="zh-CN" altLang="en-US" sz="2000" b="1" dirty="0" smtClean="0">
              <a:solidFill>
                <a:schemeClr val="tx1"/>
              </a:solidFill>
              <a:ea typeface="宋体" pitchFamily="2" charset="-122"/>
            </a:endParaRPr>
          </a:p>
          <a:p>
            <a:pPr algn="l"/>
            <a:r>
              <a:rPr lang="zh-CN" altLang="en-US" sz="2000" b="1" dirty="0" smtClean="0">
                <a:solidFill>
                  <a:schemeClr val="tx1"/>
                </a:solidFill>
                <a:ea typeface="宋体" pitchFamily="2" charset="-122"/>
              </a:rPr>
              <a:t>import Antd from 'ant-design-vue';</a:t>
            </a:r>
            <a:endParaRPr lang="zh-CN" altLang="en-US" sz="2000" b="1" dirty="0" smtClean="0">
              <a:solidFill>
                <a:schemeClr val="tx1"/>
              </a:solidFill>
              <a:ea typeface="宋体" pitchFamily="2" charset="-122"/>
            </a:endParaRPr>
          </a:p>
          <a:p>
            <a:pPr algn="l"/>
            <a:endParaRPr lang="zh-CN" altLang="en-US" sz="2000" b="1" dirty="0" smtClean="0">
              <a:solidFill>
                <a:schemeClr val="tx1"/>
              </a:solidFill>
              <a:ea typeface="宋体" pitchFamily="2" charset="-122"/>
            </a:endParaRPr>
          </a:p>
          <a:p>
            <a:pPr algn="l"/>
            <a:r>
              <a:rPr lang="zh-CN" altLang="en-US" sz="2000" b="1" dirty="0" smtClean="0">
                <a:solidFill>
                  <a:schemeClr val="tx1"/>
                </a:solidFill>
                <a:ea typeface="宋体" pitchFamily="2" charset="-122"/>
              </a:rPr>
              <a:t>console.log(Antd);</a:t>
            </a:r>
            <a:endParaRPr lang="zh-CN" altLang="en-US" sz="2000" b="1" dirty="0" smtClean="0">
              <a:solidFill>
                <a:schemeClr val="tx1"/>
              </a:solidFill>
              <a:ea typeface="宋体" pitchFamily="2" charset="-122"/>
            </a:endParaRPr>
          </a:p>
        </p:txBody>
      </p:sp>
      <p:sp>
        <p:nvSpPr>
          <p:cNvPr id="5" name="标题 5"/>
          <p:cNvSpPr>
            <a:spLocks noGrp="1"/>
          </p:cNvSpPr>
          <p:nvPr/>
        </p:nvSpPr>
        <p:spPr>
          <a:xfrm>
            <a:off x="1028700" y="4135120"/>
            <a:ext cx="10270490" cy="13963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sz="1900" b="1" dirty="0" smtClean="0">
                <a:solidFill>
                  <a:schemeClr val="tx1"/>
                </a:solidFill>
                <a:ea typeface="宋体" pitchFamily="2" charset="-122"/>
              </a:rPr>
              <a:t>在同样环境，只有入口文件不一样的情况下，两者的打包情况是否一样：</a:t>
            </a:r>
            <a:endParaRPr lang="zh-CN" sz="1900" b="1" dirty="0" smtClean="0">
              <a:solidFill>
                <a:schemeClr val="tx1"/>
              </a:solidFill>
              <a:ea typeface="宋体" pitchFamily="2" charset="-122"/>
            </a:endParaRPr>
          </a:p>
          <a:p>
            <a:pPr algn="l"/>
            <a:endParaRPr lang="zh-CN" sz="1900" b="1" dirty="0" smtClean="0">
              <a:solidFill>
                <a:schemeClr val="tx1"/>
              </a:solidFill>
              <a:ea typeface="宋体" pitchFamily="2" charset="-122"/>
            </a:endParaRPr>
          </a:p>
          <a:p>
            <a:pPr algn="l"/>
            <a:r>
              <a:rPr lang="en-US" altLang="zh-CN" sz="1900" b="1" dirty="0" smtClean="0">
                <a:solidFill>
                  <a:schemeClr val="tx1"/>
                </a:solidFill>
                <a:ea typeface="宋体" pitchFamily="2" charset="-122"/>
              </a:rPr>
              <a:t>A</a:t>
            </a:r>
            <a:r>
              <a:rPr lang="zh-CN" altLang="en-US" sz="1900" b="1" dirty="0" smtClean="0">
                <a:solidFill>
                  <a:schemeClr val="tx1"/>
                </a:solidFill>
                <a:ea typeface="宋体" pitchFamily="2" charset="-122"/>
              </a:rPr>
              <a:t>：一样</a:t>
            </a:r>
            <a:endParaRPr lang="zh-CN" altLang="en-US" sz="1900" b="1" dirty="0" smtClean="0">
              <a:solidFill>
                <a:schemeClr val="tx1"/>
              </a:solidFill>
              <a:ea typeface="宋体" pitchFamily="2" charset="-122"/>
            </a:endParaRPr>
          </a:p>
          <a:p>
            <a:pPr algn="l"/>
            <a:r>
              <a:rPr lang="en-US" altLang="zh-CN" sz="1900" b="1" dirty="0" smtClean="0">
                <a:solidFill>
                  <a:schemeClr val="tx1"/>
                </a:solidFill>
                <a:ea typeface="宋体" pitchFamily="2" charset="-122"/>
              </a:rPr>
              <a:t>B</a:t>
            </a:r>
            <a:r>
              <a:rPr lang="zh-CN" altLang="en-US" sz="1900" b="1" dirty="0" smtClean="0">
                <a:solidFill>
                  <a:schemeClr val="tx1"/>
                </a:solidFill>
                <a:ea typeface="宋体" pitchFamily="2" charset="-122"/>
              </a:rPr>
              <a:t>：不一样</a:t>
            </a:r>
            <a:endParaRPr lang="zh-CN" altLang="en-US" sz="1900" b="1" dirty="0" smtClean="0">
              <a:solidFill>
                <a:schemeClr val="tx1"/>
              </a:solidFill>
              <a:ea typeface="宋体" pitchFamily="2" charset="-122"/>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2" name="标题 5"/>
          <p:cNvSpPr>
            <a:spLocks noGrp="1"/>
          </p:cNvSpPr>
          <p:nvPr/>
        </p:nvSpPr>
        <p:spPr>
          <a:xfrm>
            <a:off x="612775" y="763905"/>
            <a:ext cx="10971530" cy="708660"/>
          </a:xfrm>
          <a:prstGeom prst="rect">
            <a:avLst/>
          </a:prstGeom>
        </p:spPr>
        <p:txBody>
          <a:bodyPr vert="horz" lIns="91440" tIns="45720" rIns="91440" bIns="45720" rtlCol="0" anchor="ctr" anchorCtr="0">
            <a:normAutofit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altLang="en-US" sz="2400" b="1" dirty="0" smtClean="0">
                <a:ea typeface="宋体" pitchFamily="2" charset="-122"/>
                <a:sym typeface="+mn-ea"/>
              </a:rPr>
              <a:t>入口文件</a:t>
            </a:r>
            <a:r>
              <a:rPr lang="en-US" altLang="zh-CN" sz="2400" b="1" dirty="0" smtClean="0">
                <a:ea typeface="宋体" pitchFamily="2" charset="-122"/>
                <a:sym typeface="+mn-ea"/>
              </a:rPr>
              <a:t>1</a:t>
            </a:r>
            <a:r>
              <a:rPr lang="zh-CN" altLang="en-US" sz="2400" b="1" dirty="0" smtClean="0">
                <a:ea typeface="宋体" pitchFamily="2" charset="-122"/>
                <a:sym typeface="+mn-ea"/>
              </a:rPr>
              <a:t>：</a:t>
            </a:r>
            <a:r>
              <a:rPr lang="en-US" altLang="zh-CN" sz="2400" b="1" dirty="0" smtClean="0">
                <a:ea typeface="宋体" pitchFamily="2" charset="-122"/>
                <a:sym typeface="+mn-ea"/>
              </a:rPr>
              <a:t>vuecli5+vue2+ant-design-vue1.3.2</a:t>
            </a:r>
            <a:r>
              <a:rPr lang="zh-CN" altLang="en-US" sz="2400" b="1" dirty="0" smtClean="0">
                <a:ea typeface="宋体" pitchFamily="2" charset="-122"/>
                <a:sym typeface="+mn-ea"/>
              </a:rPr>
              <a:t>，不使用babel-plugin-import</a:t>
            </a:r>
            <a:endParaRPr lang="zh-CN" altLang="en-US" sz="2400" b="1" dirty="0" smtClean="0">
              <a:solidFill>
                <a:schemeClr val="tx1"/>
              </a:solidFill>
              <a:ea typeface="宋体" pitchFamily="2" charset="-122"/>
            </a:endParaRPr>
          </a:p>
        </p:txBody>
      </p:sp>
      <p:pic>
        <p:nvPicPr>
          <p:cNvPr id="5" name="图片 4"/>
          <p:cNvPicPr>
            <a:picLocks noChangeAspect="1"/>
          </p:cNvPicPr>
          <p:nvPr/>
        </p:nvPicPr>
        <p:blipFill>
          <a:blip r:embed="rId3"/>
          <a:stretch>
            <a:fillRect/>
          </a:stretch>
        </p:blipFill>
        <p:spPr>
          <a:xfrm>
            <a:off x="1978025" y="1440180"/>
            <a:ext cx="8067675" cy="4857750"/>
          </a:xfrm>
          <a:prstGeom prst="rect">
            <a:avLst/>
          </a:prstGeom>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2" name="标题 5"/>
          <p:cNvSpPr>
            <a:spLocks noGrp="1"/>
          </p:cNvSpPr>
          <p:nvPr/>
        </p:nvSpPr>
        <p:spPr>
          <a:xfrm>
            <a:off x="692150" y="776605"/>
            <a:ext cx="11089005" cy="708660"/>
          </a:xfrm>
          <a:prstGeom prst="rect">
            <a:avLst/>
          </a:prstGeom>
        </p:spPr>
        <p:txBody>
          <a:bodyPr vert="horz" lIns="91440" tIns="45720" rIns="91440" bIns="45720" rtlCol="0" anchor="ctr" anchorCtr="0">
            <a:normAutofit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solidFill>
                <a:ea typeface="宋体" pitchFamily="2" charset="-122"/>
              </a:rPr>
              <a:t>入口文件</a:t>
            </a:r>
            <a:r>
              <a:rPr lang="en-US" altLang="zh-CN" sz="2400" b="1" dirty="0" smtClean="0">
                <a:solidFill>
                  <a:schemeClr val="tx1"/>
                </a:solidFill>
                <a:ea typeface="宋体" pitchFamily="2" charset="-122"/>
              </a:rPr>
              <a:t>2</a:t>
            </a:r>
            <a:r>
              <a:rPr lang="zh-CN" altLang="en-US" sz="2400" b="1" dirty="0" smtClean="0">
                <a:solidFill>
                  <a:schemeClr val="tx1"/>
                </a:solidFill>
                <a:ea typeface="宋体" pitchFamily="2" charset="-122"/>
              </a:rPr>
              <a:t>：</a:t>
            </a:r>
            <a:r>
              <a:rPr lang="en-US" altLang="zh-CN" sz="2400" b="1" dirty="0" smtClean="0">
                <a:solidFill>
                  <a:schemeClr val="tx1"/>
                </a:solidFill>
                <a:ea typeface="宋体" pitchFamily="2" charset="-122"/>
              </a:rPr>
              <a:t>vuecli5+vue2+ant-design-vue1.3.2</a:t>
            </a:r>
            <a:r>
              <a:rPr lang="zh-CN" altLang="en-US" sz="2400" b="1" dirty="0" smtClean="0">
                <a:solidFill>
                  <a:schemeClr val="tx1"/>
                </a:solidFill>
                <a:ea typeface="宋体" pitchFamily="2" charset="-122"/>
              </a:rPr>
              <a:t>，不使用babel-plugin-import</a:t>
            </a:r>
            <a:endParaRPr lang="zh-CN" altLang="en-US" sz="2400" b="1" dirty="0" smtClean="0">
              <a:solidFill>
                <a:schemeClr val="tx1"/>
              </a:solidFill>
              <a:ea typeface="宋体" pitchFamily="2" charset="-122"/>
            </a:endParaRPr>
          </a:p>
        </p:txBody>
      </p:sp>
      <p:pic>
        <p:nvPicPr>
          <p:cNvPr id="6" name="图片 5"/>
          <p:cNvPicPr>
            <a:picLocks noChangeAspect="1"/>
          </p:cNvPicPr>
          <p:nvPr/>
        </p:nvPicPr>
        <p:blipFill>
          <a:blip r:embed="rId3"/>
          <a:stretch>
            <a:fillRect/>
          </a:stretch>
        </p:blipFill>
        <p:spPr>
          <a:xfrm>
            <a:off x="2020570" y="1476375"/>
            <a:ext cx="7463155" cy="4867275"/>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7" name="标题 5"/>
          <p:cNvSpPr>
            <a:spLocks noGrp="1"/>
          </p:cNvSpPr>
          <p:nvPr/>
        </p:nvSpPr>
        <p:spPr>
          <a:xfrm>
            <a:off x="894715" y="1365885"/>
            <a:ext cx="9514205" cy="39001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altLang="en-US" sz="2200" b="1" dirty="0" smtClean="0">
                <a:solidFill>
                  <a:schemeClr val="tx1"/>
                </a:solidFill>
                <a:ea typeface="宋体" pitchFamily="2" charset="-122"/>
              </a:rPr>
              <a:t>可以看出，在</a:t>
            </a:r>
            <a:r>
              <a:rPr lang="en-US" altLang="zh-CN" sz="2200" b="1" dirty="0" smtClean="0">
                <a:ea typeface="宋体" pitchFamily="2" charset="-122"/>
                <a:sym typeface="+mn-ea"/>
              </a:rPr>
              <a:t>vuecli5+vue2+ant-design-vue1.3.2</a:t>
            </a:r>
            <a:r>
              <a:rPr lang="zh-CN" altLang="en-US" sz="2200" b="1" dirty="0" smtClean="0">
                <a:ea typeface="宋体" pitchFamily="2" charset="-122"/>
                <a:sym typeface="+mn-ea"/>
              </a:rPr>
              <a:t>，不使用babel-plugin-import的环境下，不管你是全局引入</a:t>
            </a:r>
            <a:r>
              <a:rPr lang="en-US" altLang="zh-CN" sz="2200" b="1" dirty="0" smtClean="0">
                <a:ea typeface="宋体" pitchFamily="2" charset="-122"/>
                <a:sym typeface="+mn-ea"/>
              </a:rPr>
              <a:t>ant-design-vue1.3.2</a:t>
            </a:r>
            <a:r>
              <a:rPr lang="zh-CN" altLang="en-US" sz="2200" b="1" dirty="0" smtClean="0">
                <a:ea typeface="宋体" pitchFamily="2" charset="-122"/>
                <a:sym typeface="+mn-ea"/>
              </a:rPr>
              <a:t>还是通过具名的方式引入</a:t>
            </a:r>
            <a:r>
              <a:rPr lang="en-US" altLang="zh-CN" sz="2200" b="1" dirty="0" smtClean="0">
                <a:ea typeface="宋体" pitchFamily="2" charset="-122"/>
                <a:sym typeface="+mn-ea"/>
              </a:rPr>
              <a:t>ant-design-vue</a:t>
            </a:r>
            <a:r>
              <a:rPr lang="zh-CN" altLang="en-US" sz="2200" b="1" dirty="0" smtClean="0">
                <a:ea typeface="宋体" pitchFamily="2" charset="-122"/>
                <a:sym typeface="+mn-ea"/>
              </a:rPr>
              <a:t>，结果都没有改变最终的包体积，这是因为在</a:t>
            </a:r>
            <a:r>
              <a:rPr lang="en-US" altLang="zh-CN" sz="2200" b="1" dirty="0" smtClean="0">
                <a:ea typeface="宋体" pitchFamily="2" charset="-122"/>
                <a:sym typeface="+mn-ea"/>
              </a:rPr>
              <a:t>ant-design-vue1.3.2</a:t>
            </a:r>
            <a:r>
              <a:rPr lang="zh-CN" altLang="en-US" sz="2200" b="1" dirty="0" smtClean="0">
                <a:ea typeface="宋体" pitchFamily="2" charset="-122"/>
                <a:sym typeface="+mn-ea"/>
              </a:rPr>
              <a:t>的时候，它没有使用</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sideEffects，因此在</a:t>
            </a:r>
            <a:r>
              <a:rPr lang="en-US" altLang="zh-CN"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vuecli5</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（基于</a:t>
            </a:r>
            <a:r>
              <a:rPr lang="en-US" altLang="zh-CN"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webpack5</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）打包的时候，</a:t>
            </a:r>
            <a:r>
              <a:rPr lang="en-US" altLang="zh-CN"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vuecli5</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检测到</a:t>
            </a:r>
            <a:r>
              <a:rPr lang="en-US" altLang="zh-CN" sz="2200" b="1" dirty="0" smtClean="0">
                <a:ea typeface="宋体" pitchFamily="2" charset="-122"/>
                <a:sym typeface="+mn-ea"/>
              </a:rPr>
              <a:t>ant-design-vue1.3.2</a:t>
            </a:r>
            <a:r>
              <a:rPr lang="zh-CN" altLang="en-US" sz="2200" b="1" dirty="0" smtClean="0">
                <a:ea typeface="宋体" pitchFamily="2" charset="-122"/>
                <a:sym typeface="+mn-ea"/>
              </a:rPr>
              <a:t>包没有使用</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sideEffects，默认就认为</a:t>
            </a:r>
            <a:r>
              <a:rPr lang="en-US" altLang="zh-CN" sz="2200" b="1" dirty="0" smtClean="0">
                <a:ea typeface="宋体" pitchFamily="2" charset="-122"/>
                <a:sym typeface="+mn-ea"/>
              </a:rPr>
              <a:t>ant-design-vue1.3.2</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所有的文件都是有副作用的，因此，不管是import Antd from 'ant-design-vue'还是import { Button } from 'ant-design-vue'，本质上在构建的时候其实都还是会经过入口文件找是否有默认导出以及具名导出的</a:t>
            </a:r>
            <a:r>
              <a:rPr lang="en-US" altLang="zh-CN"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Button</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，可以从之前的</a:t>
            </a:r>
            <a:r>
              <a:rPr lang="en-US" altLang="zh-CN"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ppt</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可以看到，其实</a:t>
            </a:r>
            <a:r>
              <a:rPr lang="en-US" altLang="zh-CN" sz="2200" b="1" dirty="0" smtClean="0">
                <a:ea typeface="宋体" pitchFamily="2" charset="-122"/>
                <a:sym typeface="+mn-ea"/>
              </a:rPr>
              <a:t>1.3.2</a:t>
            </a:r>
            <a:r>
              <a:rPr lang="zh-CN" altLang="en-US" sz="2200" b="1" dirty="0" smtClean="0">
                <a:ea typeface="宋体" pitchFamily="2" charset="-122"/>
                <a:sym typeface="+mn-ea"/>
              </a:rPr>
              <a:t>和</a:t>
            </a:r>
            <a:r>
              <a:rPr lang="en-US" altLang="zh-CN" sz="2200" b="1" dirty="0" smtClean="0">
                <a:ea typeface="宋体" pitchFamily="2" charset="-122"/>
                <a:sym typeface="+mn-ea"/>
              </a:rPr>
              <a:t>1.3.3</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的入口文件都是一样，这里再仔细</a:t>
            </a:r>
            <a:r>
              <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看看：</a:t>
            </a:r>
            <a:endParaRPr lang="zh-CN" altLang="en-US" sz="22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pic>
        <p:nvPicPr>
          <p:cNvPr id="2" name="图片 1"/>
          <p:cNvPicPr>
            <a:picLocks noChangeAspect="1"/>
          </p:cNvPicPr>
          <p:nvPr/>
        </p:nvPicPr>
        <p:blipFill>
          <a:blip r:embed="rId3"/>
          <a:stretch>
            <a:fillRect/>
          </a:stretch>
        </p:blipFill>
        <p:spPr>
          <a:xfrm>
            <a:off x="992505" y="967105"/>
            <a:ext cx="9067800" cy="4924425"/>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6" name="标题 5"/>
          <p:cNvSpPr>
            <a:spLocks noGrp="1"/>
          </p:cNvSpPr>
          <p:nvPr>
            <p:ph type="title"/>
          </p:nvPr>
        </p:nvSpPr>
        <p:spPr>
          <a:xfrm>
            <a:off x="3992551" y="305604"/>
            <a:ext cx="7668854" cy="452568"/>
          </a:xfrm>
        </p:spPr>
        <p:txBody>
          <a:bodyPr>
            <a:normAutofit fontScale="90000"/>
          </a:bodyPr>
          <a:lstStyle/>
          <a:p>
            <a:pPr algn="r"/>
            <a:endParaRPr lang="zh-CN" altLang="en-US" sz="3200" b="1" dirty="0" smtClean="0">
              <a:solidFill>
                <a:schemeClr val="tx1"/>
              </a:solidFill>
              <a:ea typeface="宋体" pitchFamily="2" charset="-122"/>
            </a:endParaRPr>
          </a:p>
        </p:txBody>
      </p:sp>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8" name="文本框 7"/>
          <p:cNvSpPr txBox="1"/>
          <p:nvPr/>
        </p:nvSpPr>
        <p:spPr>
          <a:xfrm>
            <a:off x="1282700" y="1630045"/>
            <a:ext cx="8679815" cy="35985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buNone/>
            </a:pPr>
            <a:r>
              <a:rPr lang="zh-CN" altLang="en-US" sz="36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一：项目部署脚本</a:t>
            </a:r>
            <a:endParaRPr lang="zh-CN" altLang="en-US" sz="36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1. </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本地</a:t>
            </a: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build</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脚本</a:t>
            </a:r>
            <a:endPar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2. </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线上</a:t>
            </a: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cdn</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脚本</a:t>
            </a:r>
            <a:endPar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3. </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服务器</a:t>
            </a: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ssh</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脚本</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indent="0">
              <a:buNone/>
            </a:pPr>
            <a:r>
              <a:rPr lang="zh-CN" altLang="en-US" sz="36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二：</a:t>
            </a:r>
            <a:r>
              <a:rPr lang="en-US" altLang="zh-CN" sz="36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webpack</a:t>
            </a:r>
            <a:r>
              <a:rPr lang="zh-CN" altLang="en-US" sz="36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自定义插件</a:t>
            </a:r>
            <a:endParaRPr lang="zh-CN" altLang="en-US" sz="36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a:p>
            <a:pPr indent="0">
              <a:buNone/>
            </a:pPr>
            <a:r>
              <a:rPr lang="en-US" altLang="zh-CN"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      1. </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注入项目信息插件</a:t>
            </a:r>
            <a:endPar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a:p>
            <a:pPr lvl="1" indent="0">
              <a:buFont typeface="Arial" panose="020B0604020202020204" pitchFamily="34" charset="0"/>
              <a:buNone/>
            </a:pPr>
            <a:r>
              <a:rPr lang="en-US" altLang="zh-CN"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 2. </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打印调试地址插件</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indent="0">
              <a:buNone/>
            </a:pPr>
            <a:r>
              <a:rPr lang="zh-CN" altLang="en-US" sz="36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三：</a:t>
            </a:r>
            <a:r>
              <a:rPr lang="en-US" altLang="zh-CN" sz="36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babel</a:t>
            </a:r>
            <a:r>
              <a:rPr lang="zh-CN" altLang="en-US" sz="36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自定义插件</a:t>
            </a:r>
            <a:endParaRPr lang="zh-CN" altLang="en-US" sz="36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 1. </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babel-plugin-import</a:t>
            </a:r>
            <a:endParaRPr lang="zh-CN" altLang="en-US" sz="36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2" name="文本框 1"/>
          <p:cNvSpPr txBox="1"/>
          <p:nvPr/>
        </p:nvSpPr>
        <p:spPr>
          <a:xfrm>
            <a:off x="704850" y="2023745"/>
            <a:ext cx="10369550" cy="31064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marL="514350" indent="-514350">
              <a:buAutoNum type="arabicPeriod"/>
            </a:pPr>
            <a:r>
              <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rPr>
              <a:t>https://git-scm.com/docs/git-show</a:t>
            </a:r>
            <a:endPar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endParaRPr>
          </a:p>
          <a:p>
            <a:pPr marL="514350" indent="-514350">
              <a:buAutoNum type="arabicPeriod"/>
            </a:pPr>
            <a:r>
              <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rPr>
              <a:t>https://github.com/jantimon/html-webpack-plugin</a:t>
            </a:r>
            <a:endPar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endParaRPr>
          </a:p>
          <a:p>
            <a:pPr marL="514350" indent="-514350">
              <a:buAutoNum type="arabicPeriod"/>
            </a:pPr>
            <a:r>
              <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rPr>
              <a:t>https://webpack.docschina.org/api/compiler-hooks/</a:t>
            </a:r>
            <a:endPar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endParaRPr>
          </a:p>
          <a:p>
            <a:pPr marL="514350" indent="-514350">
              <a:buAutoNum type="arabicPeriod"/>
            </a:pPr>
            <a:r>
              <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rPr>
              <a:t>https://webpack.docschina.org/api/compilation-hooks/</a:t>
            </a:r>
            <a:endPar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endParaRPr>
          </a:p>
          <a:p>
            <a:pPr marL="514350" indent="-514350">
              <a:buAutoNum type="arabicPeriod"/>
            </a:pPr>
            <a:r>
              <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rPr>
              <a:t>https://webpack.docschina.org/api/compilation-hooks/#processassets</a:t>
            </a:r>
            <a:endPar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hlinkClick r:id="rId3" action="ppaction://hlinkfile"/>
            </a:endParaRPr>
          </a:p>
          <a:p>
            <a:pPr indent="0">
              <a:buNone/>
            </a:pPr>
            <a:endParaRPr lang="en-US" altLang="zh-CN" sz="28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a:xfrm>
            <a:off x="3317875" y="888365"/>
            <a:ext cx="5556250" cy="452755"/>
          </a:xfrm>
        </p:spPr>
        <p:txBody>
          <a:bodyPr>
            <a:normAutofit fontScale="90000"/>
          </a:bodyPr>
          <a:p>
            <a:pPr algn="ctr"/>
            <a:r>
              <a:rPr lang="zh-CN" altLang="en-US" sz="3200" b="1" dirty="0" smtClean="0">
                <a:solidFill>
                  <a:schemeClr val="tx1"/>
                </a:solidFill>
                <a:ea typeface="宋体" pitchFamily="2" charset="-122"/>
              </a:rPr>
              <a:t>参考</a:t>
            </a:r>
            <a:endParaRPr lang="zh-CN" altLang="en-US" sz="3200" b="1" dirty="0" smtClean="0">
              <a:solidFill>
                <a:schemeClr val="tx1"/>
              </a:solidFill>
              <a:ea typeface="宋体" pitchFamily="2" charset="-122"/>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p:nvSpPr>
        <p:spPr>
          <a:xfrm>
            <a:off x="4453659" y="2820583"/>
            <a:ext cx="3309558" cy="70788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ctr" anchorCtr="1">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THANK YOU!</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96559" y="6089779"/>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3" name="矩形 2"/>
          <p:cNvSpPr/>
          <p:nvPr/>
        </p:nvSpPr>
        <p:spPr>
          <a:xfrm>
            <a:off x="5585927" y="6245290"/>
            <a:ext cx="155510" cy="45719"/>
          </a:xfrm>
          <a:prstGeom prst="rect">
            <a:avLst/>
          </a:prstGeom>
          <a:solidFill>
            <a:srgbClr val="696D81"/>
          </a:solidFill>
          <a:ln w="12700" cap="flat">
            <a:noFill/>
            <a:prstDash val="solid"/>
            <a:miter lim="8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3130" rtl="0" fontAlgn="auto" latinLnBrk="0" hangingPunct="0">
              <a:lnSpc>
                <a:spcPct val="100000"/>
              </a:lnSpc>
              <a:spcBef>
                <a:spcPts val="0"/>
              </a:spcBef>
              <a:spcAft>
                <a:spcPts val="0"/>
              </a:spcAft>
              <a:buClrTx/>
              <a:buSzTx/>
              <a:buFontTx/>
              <a:buNone/>
            </a:pPr>
            <a:endParaRPr kumimoji="0" lang="zh-CN" altLang="en-US" sz="19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7" name="矩形 6"/>
          <p:cNvSpPr/>
          <p:nvPr/>
        </p:nvSpPr>
        <p:spPr>
          <a:xfrm>
            <a:off x="6450561" y="6236195"/>
            <a:ext cx="155510" cy="45719"/>
          </a:xfrm>
          <a:prstGeom prst="rect">
            <a:avLst/>
          </a:prstGeom>
          <a:solidFill>
            <a:srgbClr val="696D81"/>
          </a:solidFill>
          <a:ln w="12700" cap="flat">
            <a:noFill/>
            <a:prstDash val="solid"/>
            <a:miter lim="8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3130" rtl="0" fontAlgn="auto" latinLnBrk="0" hangingPunct="0">
              <a:lnSpc>
                <a:spcPct val="100000"/>
              </a:lnSpc>
              <a:spcBef>
                <a:spcPts val="0"/>
              </a:spcBef>
              <a:spcAft>
                <a:spcPts val="0"/>
              </a:spcAft>
              <a:buClrTx/>
              <a:buSzTx/>
              <a:buFontTx/>
              <a:buNone/>
            </a:pPr>
            <a:endParaRPr kumimoji="0" lang="zh-CN" altLang="en-US" sz="1900" b="0" i="0" u="none" strike="noStrike" cap="none" spc="0" normalizeH="0" baseline="0">
              <a:ln>
                <a:noFill/>
              </a:ln>
              <a:solidFill>
                <a:srgbClr val="000000"/>
              </a:solidFill>
              <a:effectLst/>
              <a:uFillTx/>
              <a:latin typeface="+mj-lt"/>
              <a:ea typeface="+mj-ea"/>
              <a:cs typeface="+mj-cs"/>
              <a:sym typeface="Calibri" panose="020F0502020204030204"/>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079" y="2318042"/>
            <a:ext cx="1411839" cy="317982"/>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6" name="标题 5"/>
          <p:cNvSpPr>
            <a:spLocks noGrp="1"/>
          </p:cNvSpPr>
          <p:nvPr>
            <p:ph type="title"/>
          </p:nvPr>
        </p:nvSpPr>
        <p:spPr>
          <a:xfrm>
            <a:off x="3992551" y="305604"/>
            <a:ext cx="7668854" cy="452568"/>
          </a:xfrm>
        </p:spPr>
        <p:txBody>
          <a:bodyPr>
            <a:normAutofit fontScale="90000"/>
          </a:bodyPr>
          <a:lstStyle/>
          <a:p>
            <a:pPr algn="r"/>
            <a:endParaRPr lang="zh-CN" altLang="en-US" sz="3200" b="1" dirty="0" smtClean="0">
              <a:solidFill>
                <a:schemeClr val="tx1"/>
              </a:solidFill>
              <a:ea typeface="宋体" pitchFamily="2" charset="-122"/>
            </a:endParaRPr>
          </a:p>
        </p:txBody>
      </p:sp>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8" name="文本框 7"/>
          <p:cNvSpPr txBox="1"/>
          <p:nvPr/>
        </p:nvSpPr>
        <p:spPr>
          <a:xfrm>
            <a:off x="1984998" y="2533973"/>
            <a:ext cx="7285416" cy="13208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buNone/>
            </a:pPr>
            <a:r>
              <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一：项目部署</a:t>
            </a:r>
            <a:r>
              <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脚本</a:t>
            </a:r>
            <a:endPar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742950" indent="-742950">
              <a:buAutoNum type="arabicPeriod"/>
            </a:pPr>
            <a:endPar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8" name="文本框 7"/>
          <p:cNvSpPr txBox="1"/>
          <p:nvPr/>
        </p:nvSpPr>
        <p:spPr>
          <a:xfrm>
            <a:off x="2937510" y="551180"/>
            <a:ext cx="5801995" cy="7054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buNone/>
            </a:pPr>
            <a:r>
              <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起因</a:t>
            </a:r>
            <a:endPar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842010" y="1256348"/>
            <a:ext cx="10507345" cy="4891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lnSpc>
                <a:spcPct val="120000"/>
              </a:lnSpc>
              <a:spcBef>
                <a:spcPts val="0"/>
              </a:spcBef>
              <a:spcAft>
                <a:spcPts val="0"/>
              </a:spcAft>
              <a:buNone/>
            </a:pP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目前的项目部署上线过程（</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以</a:t>
            </a:r>
            <a:r>
              <a:rPr lang="en-US" altLang="zh-CN"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nuxt</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项目为例）：</a:t>
            </a:r>
            <a:endPar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a:p>
            <a:pPr marL="1200150" lvl="1" indent="-742950">
              <a:lnSpc>
                <a:spcPct val="120000"/>
              </a:lnSpc>
              <a:spcBef>
                <a:spcPts val="0"/>
              </a:spcBef>
              <a:spcAft>
                <a:spcPts val="0"/>
              </a:spcAft>
              <a:buAutoNum type="arabicPeriod"/>
            </a:pP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本地打包。</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1200150" lvl="1" indent="-742950">
              <a:lnSpc>
                <a:spcPct val="120000"/>
              </a:lnSpc>
              <a:spcBef>
                <a:spcPts val="0"/>
              </a:spcBef>
              <a:spcAft>
                <a:spcPts val="0"/>
              </a:spcAft>
              <a:buAutoNum type="arabicPeriod"/>
            </a:pP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将本地打包的静态文件上传（更新）到对应的</a:t>
            </a:r>
            <a:r>
              <a:rPr lang="en-US" altLang="zh-CN"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oss/obs</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路径。</a:t>
            </a:r>
            <a:endPar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1200150" lvl="1" indent="-742950">
              <a:lnSpc>
                <a:spcPct val="120000"/>
              </a:lnSpc>
              <a:spcBef>
                <a:spcPts val="0"/>
              </a:spcBef>
              <a:spcAft>
                <a:spcPts val="0"/>
              </a:spcAft>
              <a:buAutoNum type="arabicPeriod"/>
            </a:pP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将本地打包的静态文件以及一些必备的文件（</a:t>
            </a:r>
            <a:r>
              <a:rPr lang="en-US" altLang="zh-CN"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nuxt.config.js</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a:t>
            </a:r>
            <a:r>
              <a:rPr lang="en-US" altLang="zh-CN"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package.json</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、ecosystem.config.js等等）上传（更新）到对应的服务器路径。</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1200150" lvl="1" indent="-742950">
              <a:lnSpc>
                <a:spcPct val="120000"/>
              </a:lnSpc>
              <a:spcBef>
                <a:spcPts val="0"/>
              </a:spcBef>
              <a:spcAft>
                <a:spcPts val="0"/>
              </a:spcAft>
              <a:buAutoNum type="arabicPeriod"/>
            </a:pP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进入对应的服务器路径，重新安装依赖（如果本地的改动没有影响依赖可忽略），然后重启对应的</a:t>
            </a:r>
            <a:r>
              <a:rPr lang="en-US" altLang="zh-CN"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pm2</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进程。</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indent="0">
              <a:lnSpc>
                <a:spcPct val="120000"/>
              </a:lnSpc>
              <a:spcBef>
                <a:spcPts val="0"/>
              </a:spcBef>
              <a:spcAft>
                <a:spcPts val="0"/>
              </a:spcAft>
              <a:buNone/>
            </a:pPr>
            <a:endPar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a:p>
            <a:pPr indent="0">
              <a:lnSpc>
                <a:spcPct val="120000"/>
              </a:lnSpc>
              <a:spcBef>
                <a:spcPts val="0"/>
              </a:spcBef>
              <a:spcAft>
                <a:spcPts val="0"/>
              </a:spcAft>
              <a:buNone/>
            </a:pP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缺点：</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914400" lvl="1" indent="-457200">
              <a:lnSpc>
                <a:spcPct val="120000"/>
              </a:lnSpc>
              <a:spcBef>
                <a:spcPts val="0"/>
              </a:spcBef>
              <a:spcAft>
                <a:spcPts val="0"/>
              </a:spcAft>
              <a:buAutoNum type="arabicPeriod"/>
            </a:pP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不同项目部署的服务器、</a:t>
            </a: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cdn</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路径都不一样，每次部署都要找对应的</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数据。</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914400" lvl="1" indent="-457200">
              <a:lnSpc>
                <a:spcPct val="120000"/>
              </a:lnSpc>
              <a:spcBef>
                <a:spcPts val="0"/>
              </a:spcBef>
              <a:spcAft>
                <a:spcPts val="0"/>
              </a:spcAft>
              <a:buAutoNum type="arabicPeriod"/>
            </a:pP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手动操作，容易出现失误，比如本地开发的时候，</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用入了一个新的第三方插件</a:t>
            </a: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aaa</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，在部署的时候忘了更新</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对应服务器的</a:t>
            </a: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package.json</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，就可能导致</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报错找不到</a:t>
            </a:r>
            <a:r>
              <a:rPr lang="en-US" altLang="zh-CN"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aaa</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914400" lvl="1" indent="-457200">
              <a:lnSpc>
                <a:spcPct val="120000"/>
              </a:lnSpc>
              <a:spcBef>
                <a:spcPts val="0"/>
              </a:spcBef>
              <a:spcAft>
                <a:spcPts val="0"/>
              </a:spcAft>
              <a:buAutoNum type="arabicPeriod"/>
            </a:pP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即使改的东西少，但也需要走完所有流程，</a:t>
            </a:r>
            <a:r>
              <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繁琐。</a:t>
            </a:r>
            <a:endParaRPr lang="zh-CN" altLang="en-US" sz="2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6" name="标题 5"/>
          <p:cNvSpPr>
            <a:spLocks noGrp="1"/>
          </p:cNvSpPr>
          <p:nvPr>
            <p:ph type="title"/>
          </p:nvPr>
        </p:nvSpPr>
        <p:spPr>
          <a:xfrm>
            <a:off x="3992551" y="305604"/>
            <a:ext cx="7668854" cy="452568"/>
          </a:xfrm>
        </p:spPr>
        <p:txBody>
          <a:bodyPr>
            <a:normAutofit fontScale="90000"/>
          </a:bodyPr>
          <a:lstStyle/>
          <a:p>
            <a:pPr algn="r"/>
            <a:endParaRPr lang="zh-CN" altLang="en-US" sz="3200" b="1" dirty="0" smtClean="0">
              <a:solidFill>
                <a:schemeClr val="tx1"/>
              </a:solidFill>
              <a:ea typeface="宋体" pitchFamily="2" charset="-122"/>
            </a:endParaRPr>
          </a:p>
        </p:txBody>
      </p:sp>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8" name="文本框 7"/>
          <p:cNvSpPr txBox="1"/>
          <p:nvPr/>
        </p:nvSpPr>
        <p:spPr>
          <a:xfrm>
            <a:off x="1984998" y="2841631"/>
            <a:ext cx="7285416" cy="7054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marL="742950" indent="-742950">
              <a:buAutoNum type="arabicPeriod"/>
            </a:pPr>
            <a:r>
              <a:rPr lang="zh-CN" altLang="en-US" sz="4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babel-plugin-import</a:t>
            </a:r>
            <a:endPar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6" name="标题 5"/>
          <p:cNvSpPr>
            <a:spLocks noGrp="1"/>
          </p:cNvSpPr>
          <p:nvPr>
            <p:ph type="title"/>
          </p:nvPr>
        </p:nvSpPr>
        <p:spPr>
          <a:xfrm>
            <a:off x="3992551" y="305604"/>
            <a:ext cx="7668854" cy="452568"/>
          </a:xfrm>
        </p:spPr>
        <p:txBody>
          <a:bodyPr>
            <a:normAutofit fontScale="90000"/>
          </a:bodyPr>
          <a:lstStyle/>
          <a:p>
            <a:pPr algn="r"/>
            <a:endParaRPr lang="zh-CN" altLang="en-US" sz="3200" b="1" dirty="0" smtClean="0">
              <a:solidFill>
                <a:schemeClr val="tx1"/>
              </a:solidFill>
              <a:ea typeface="宋体" pitchFamily="2" charset="-122"/>
            </a:endParaRPr>
          </a:p>
        </p:txBody>
      </p:sp>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8" name="文本框 7"/>
          <p:cNvSpPr txBox="1"/>
          <p:nvPr/>
        </p:nvSpPr>
        <p:spPr>
          <a:xfrm>
            <a:off x="1984998" y="2533973"/>
            <a:ext cx="7285416" cy="13208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buFont typeface="+mj-ea"/>
              <a:buNone/>
            </a:pPr>
            <a:r>
              <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二：</a:t>
            </a:r>
            <a:r>
              <a:rPr lang="en-US" altLang="zh-CN"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webpack</a:t>
            </a:r>
            <a:r>
              <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自定义插件</a:t>
            </a:r>
            <a:endPar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742950" indent="-742950">
              <a:buAutoNum type="ea1JpnChsDbPeriod"/>
            </a:pPr>
            <a:endPar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6" name="标题 5"/>
          <p:cNvSpPr>
            <a:spLocks noGrp="1"/>
          </p:cNvSpPr>
          <p:nvPr>
            <p:ph type="title"/>
          </p:nvPr>
        </p:nvSpPr>
        <p:spPr>
          <a:xfrm>
            <a:off x="3992551" y="305604"/>
            <a:ext cx="7668854" cy="452568"/>
          </a:xfrm>
        </p:spPr>
        <p:txBody>
          <a:bodyPr>
            <a:normAutofit fontScale="90000"/>
          </a:bodyPr>
          <a:lstStyle/>
          <a:p>
            <a:pPr algn="r"/>
            <a:endParaRPr lang="zh-CN" altLang="en-US" sz="3200" b="1" dirty="0" smtClean="0">
              <a:solidFill>
                <a:schemeClr val="tx1"/>
              </a:solidFill>
              <a:ea typeface="宋体" pitchFamily="2" charset="-122"/>
            </a:endParaRPr>
          </a:p>
        </p:txBody>
      </p:sp>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8" name="文本框 7"/>
          <p:cNvSpPr txBox="1"/>
          <p:nvPr/>
        </p:nvSpPr>
        <p:spPr>
          <a:xfrm>
            <a:off x="1984998" y="2533973"/>
            <a:ext cx="7285416" cy="13208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buNone/>
            </a:pPr>
            <a:r>
              <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三：</a:t>
            </a:r>
            <a:r>
              <a:rPr lang="en-US" altLang="zh-CN"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babel</a:t>
            </a:r>
            <a:r>
              <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自定义</a:t>
            </a:r>
            <a:r>
              <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插件</a:t>
            </a:r>
            <a:endPar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a:p>
            <a:pPr marL="742950" indent="-742950">
              <a:buAutoNum type="arabicPeriod"/>
            </a:pPr>
            <a:endParaRPr lang="zh-CN" altLang="en-US" sz="4000"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6" name="标题 5"/>
          <p:cNvSpPr>
            <a:spLocks noGrp="1"/>
          </p:cNvSpPr>
          <p:nvPr>
            <p:ph type="title"/>
          </p:nvPr>
        </p:nvSpPr>
        <p:spPr>
          <a:xfrm>
            <a:off x="3992551" y="305604"/>
            <a:ext cx="7668854" cy="452568"/>
          </a:xfrm>
        </p:spPr>
        <p:txBody>
          <a:bodyPr>
            <a:normAutofit fontScale="90000"/>
          </a:bodyPr>
          <a:lstStyle/>
          <a:p>
            <a:pPr algn="r"/>
            <a:endParaRPr lang="zh-CN" altLang="en-US" sz="3200" b="1" dirty="0" smtClean="0">
              <a:solidFill>
                <a:schemeClr val="tx1"/>
              </a:solidFill>
              <a:ea typeface="宋体" pitchFamily="2" charset="-122"/>
            </a:endParaRPr>
          </a:p>
        </p:txBody>
      </p:sp>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8" name="文本框 7"/>
          <p:cNvSpPr txBox="1"/>
          <p:nvPr/>
        </p:nvSpPr>
        <p:spPr>
          <a:xfrm>
            <a:off x="1522095" y="1730058"/>
            <a:ext cx="8856980" cy="23983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buNone/>
            </a:pP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babel-plugin-import按需加载插件</a:t>
            </a:r>
            <a:endPar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a:p>
            <a:pPr indent="0">
              <a:buNone/>
            </a:pP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1. webpack4</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开始检测</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package.json</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的sideEffects</a:t>
            </a:r>
            <a:endPar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a:p>
            <a:pPr indent="0">
              <a:buNone/>
            </a:pP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2. antd</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从</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3.4.2</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版本开始使用</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sideEffects</a:t>
            </a:r>
            <a:endPar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a:p>
            <a:pPr indent="0">
              <a:buNone/>
            </a:pP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3. ant-design-vue</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从</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1.3.3</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版本开始使用</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sideEffects</a:t>
            </a:r>
            <a:endPar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303939" y="6102552"/>
            <a:ext cx="590550" cy="33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2023</a:t>
            </a:r>
            <a:endParaRPr kumimoji="0" lang="zh-CN" altLang="en-US" sz="1600" b="1"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sp>
        <p:nvSpPr>
          <p:cNvPr id="20" name="文本框 19"/>
          <p:cNvSpPr txBox="1"/>
          <p:nvPr/>
        </p:nvSpPr>
        <p:spPr>
          <a:xfrm>
            <a:off x="304160" y="6343843"/>
            <a:ext cx="1217639" cy="2154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3130" rtl="0" fontAlgn="auto" latinLnBrk="0" hangingPunct="0">
              <a:lnSpc>
                <a:spcPct val="100000"/>
              </a:lnSpc>
              <a:spcBef>
                <a:spcPts val="0"/>
              </a:spcBef>
              <a:spcAft>
                <a:spcPts val="0"/>
              </a:spcAft>
              <a:buClrTx/>
              <a:buSzTx/>
              <a:buFontTx/>
              <a:buNone/>
            </a:pPr>
            <a:r>
              <a:rPr kumimoji="0" lang="en-US" altLang="zh-CN"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rPr>
              <a:t>STRATEGIC PLANNING</a:t>
            </a:r>
            <a:endParaRPr kumimoji="0" lang="zh-CN" altLang="en-US" sz="800" i="0" u="none" strike="noStrike" cap="none" spc="0" normalizeH="0" baseline="0" dirty="0">
              <a:ln>
                <a:noFill/>
              </a:ln>
              <a:solidFill>
                <a:srgbClr val="696D81"/>
              </a:solidFill>
              <a:effectLst/>
              <a:uFillTx/>
              <a:latin typeface="微软雅黑" panose="020B0503020204020204" pitchFamily="34" charset="-122"/>
              <a:ea typeface="微软雅黑" panose="020B0503020204020204" pitchFamily="34" charset="-122"/>
              <a:sym typeface="Calibri" panose="020F0502020204030204"/>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 y="372766"/>
            <a:ext cx="1411839" cy="317982"/>
          </a:xfrm>
          <a:prstGeom prst="rect">
            <a:avLst/>
          </a:prstGeom>
        </p:spPr>
      </p:pic>
      <p:sp>
        <p:nvSpPr>
          <p:cNvPr id="6" name="标题 5"/>
          <p:cNvSpPr>
            <a:spLocks noGrp="1"/>
          </p:cNvSpPr>
          <p:nvPr>
            <p:ph type="title"/>
          </p:nvPr>
        </p:nvSpPr>
        <p:spPr>
          <a:xfrm>
            <a:off x="3992551" y="305604"/>
            <a:ext cx="7668854" cy="452568"/>
          </a:xfrm>
        </p:spPr>
        <p:txBody>
          <a:bodyPr>
            <a:normAutofit fontScale="90000"/>
          </a:bodyPr>
          <a:lstStyle/>
          <a:p>
            <a:pPr algn="r"/>
            <a:endParaRPr lang="zh-CN" altLang="en-US" sz="3200" b="1" dirty="0" smtClean="0">
              <a:solidFill>
                <a:schemeClr val="tx1"/>
              </a:solidFill>
              <a:ea typeface="宋体" pitchFamily="2" charset="-122"/>
            </a:endParaRPr>
          </a:p>
        </p:txBody>
      </p:sp>
      <p:sp>
        <p:nvSpPr>
          <p:cNvPr id="3" name="文本框 2"/>
          <p:cNvSpPr txBox="1"/>
          <p:nvPr/>
        </p:nvSpPr>
        <p:spPr>
          <a:xfrm>
            <a:off x="1282700" y="874395"/>
            <a:ext cx="10301605" cy="3822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3130" rtl="0" fontAlgn="auto" latinLnBrk="0" hangingPunct="0">
              <a:lnSpc>
                <a:spcPct val="100000"/>
              </a:lnSpc>
              <a:spcBef>
                <a:spcPts val="0"/>
              </a:spcBef>
              <a:spcAft>
                <a:spcPts val="0"/>
              </a:spcAft>
              <a:buClrTx/>
              <a:buSzTx/>
              <a:buFontTx/>
              <a:buNone/>
            </a:pPr>
            <a:endParaRPr kumimoji="0" lang="en-US" altLang="zh-CN" sz="1900" b="0" i="0" u="none" strike="noStrike" cap="none" spc="0" normalizeH="0" baseline="0">
              <a:ln>
                <a:noFill/>
              </a:ln>
              <a:solidFill>
                <a:srgbClr val="000000"/>
              </a:solidFill>
              <a:effectLst/>
              <a:uFillTx/>
              <a:latin typeface="+mj-lt"/>
              <a:ea typeface="宋体" pitchFamily="2" charset="-122"/>
              <a:cs typeface="+mj-cs"/>
              <a:sym typeface="Calibri" panose="020F0502020204030204"/>
            </a:endParaRPr>
          </a:p>
        </p:txBody>
      </p:sp>
      <p:sp>
        <p:nvSpPr>
          <p:cNvPr id="8" name="文本框 7"/>
          <p:cNvSpPr txBox="1"/>
          <p:nvPr/>
        </p:nvSpPr>
        <p:spPr>
          <a:xfrm>
            <a:off x="1522095" y="1960880"/>
            <a:ext cx="8856980" cy="1936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buNone/>
            </a:pP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ant-design-vue</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从</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1.3.3</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版本开始使用sideEffects，</a:t>
            </a:r>
            <a:endPar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a:p>
            <a:pPr indent="0">
              <a:buNone/>
            </a:pP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因为</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ant-design-vue</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在发布完</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1.3.2</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后，就</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开始将</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webpack</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的版本升级到</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4</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1.3.2</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版本还是使用的</a:t>
            </a:r>
            <a:r>
              <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webpack3</a:t>
            </a:r>
            <a:r>
              <a:rPr lang="zh-CN" altLang="en-US"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a:t>
            </a:r>
            <a:endParaRPr lang="en-US" altLang="zh-CN" sz="3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50975" y="4460240"/>
            <a:ext cx="8856980" cy="13208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ctr" anchorCtr="1">
            <a:spAutoFit/>
          </a:bodyPr>
          <a:p>
            <a:pPr indent="0">
              <a:buNone/>
            </a:pP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具体可以看这个提交：</a:t>
            </a:r>
            <a:r>
              <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hlinkClick r:id="rId3" action="ppaction://hlinkfile"/>
              </a:rPr>
              <a:t>https://github.com/vueComponent/ant-design-vue/commit/c351cba0e707dfc8683e7fee61dc9dc2d6df9c78#diff-7ae45ad102eab3b6d7e7896acd08c427a9b25b346470d7bc6507b6481575d519</a:t>
            </a:r>
            <a:endParaRPr lang="zh-CN" altLang="en-US" sz="2000"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COMMONDATA" val="eyJoZGlkIjoiOWZjOTkyNGI4ZjE5ZTlkZTMwZTQwNWYxNWRlZmYxMTYifQ=="/>
  <p:tag name="KSO_WPP_MARK_KEY" val="fe77433c-e698-4170-9879-bd627b1e527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2610</Words>
  <Application>WPS 演示</Application>
  <PresentationFormat>宽屏</PresentationFormat>
  <Paragraphs>174</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汉仪旗黑</vt:lpstr>
      <vt:lpstr>Calibri</vt:lpstr>
      <vt:lpstr>Helvetica Neue</vt:lpstr>
      <vt:lpstr>宋体</vt:lpstr>
      <vt:lpstr>Arial Unicode MS</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ant-design-vue1.3.3版本的package.json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顺其自然丶</cp:lastModifiedBy>
  <cp:revision>44</cp:revision>
  <dcterms:created xsi:type="dcterms:W3CDTF">2023-02-02T03:29:58Z</dcterms:created>
  <dcterms:modified xsi:type="dcterms:W3CDTF">2023-02-02T03:29:58Z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E23C169731A54D60BA73EF04D6C3F0AC</vt:lpwstr>
  </property>
  <property fmtid="{D5CDD505-2E9C-101B-9397-08002B2CF9AE}" pid="3" name="KSOProductBuildVer">
    <vt:lpwstr>2052-4.6.1.7451</vt:lpwstr>
  </property>
</Properties>
</file>