
<file path=[Content_Types].xml><?xml version="1.0" encoding="utf-8"?>
<Types xmlns="http://schemas.openxmlformats.org/package/2006/content-types">
  <Default ContentType="application/xml" Extension="xml"/>
  <Default ContentType="image/jpeg" Extension="jpg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6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notesMaster+xml" PartName="/ppt/notesMasters/notesMaster1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16.xml"/>
  <Override ContentType="application/vnd.openxmlformats-officedocument.presentationml.slide+xml" PartName="/ppt/slides/slide13.xml"/>
  <Override ContentType="application/vnd.openxmlformats-officedocument.presentationml.slide+xml" PartName="/ppt/slides/slide27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30.xml"/>
  <Override ContentType="application/vnd.openxmlformats-officedocument.presentationml.slide+xml" PartName="/ppt/slides/slide5.xml"/>
  <Override ContentType="application/vnd.openxmlformats-officedocument.presentationml.slide+xml" PartName="/ppt/slides/slide25.xml"/>
  <Override ContentType="application/vnd.openxmlformats-officedocument.presentationml.slide+xml" PartName="/ppt/slides/slide2.xml"/>
  <Override ContentType="application/vnd.openxmlformats-officedocument.presentationml.slide+xml" PartName="/ppt/slides/slide31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22.xml"/>
  <Override ContentType="application/vnd.openxmlformats-officedocument.presentationml.slide+xml" PartName="/ppt/slides/slide28.xml"/>
  <Override ContentType="application/vnd.openxmlformats-officedocument.presentationml.slide+xml" PartName="/ppt/slides/slide26.xml"/>
  <Override ContentType="application/vnd.openxmlformats-officedocument.presentationml.slide+xml" PartName="/ppt/slides/slide15.xml"/>
  <Override ContentType="application/vnd.openxmlformats-officedocument.presentationml.slide+xml" PartName="/ppt/slides/slide18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6.xml"/>
  <Override ContentType="application/vnd.openxmlformats-officedocument.presentationml.slide+xml" PartName="/ppt/slides/slide24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2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8.xml"/><Relationship Id="rId28" Type="http://schemas.openxmlformats.org/officeDocument/2006/relationships/slide" Target="slides/slide24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5" Type="http://schemas.openxmlformats.org/officeDocument/2006/relationships/slide" Target="slides/slide11.xml"/><Relationship Id="rId11" Type="http://schemas.openxmlformats.org/officeDocument/2006/relationships/slide" Target="slides/slide7.xml"/><Relationship Id="rId25" Type="http://schemas.openxmlformats.org/officeDocument/2006/relationships/slide" Target="slides/slide21.xml"/><Relationship Id="rId14" Type="http://schemas.openxmlformats.org/officeDocument/2006/relationships/slide" Target="slides/slide10.xml"/><Relationship Id="rId7" Type="http://schemas.openxmlformats.org/officeDocument/2006/relationships/slide" Target="slides/slide3.xml"/><Relationship Id="rId29" Type="http://schemas.openxmlformats.org/officeDocument/2006/relationships/slide" Target="slides/slide25.xml"/><Relationship Id="rId27" Type="http://schemas.openxmlformats.org/officeDocument/2006/relationships/slide" Target="slides/slide23.xml"/><Relationship Id="rId35" Type="http://schemas.openxmlformats.org/officeDocument/2006/relationships/slide" Target="slides/slide31.xml"/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34" Type="http://schemas.openxmlformats.org/officeDocument/2006/relationships/slide" Target="slides/slide30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31" Type="http://schemas.openxmlformats.org/officeDocument/2006/relationships/slide" Target="slides/slide27.xml"/><Relationship Id="rId33" Type="http://schemas.openxmlformats.org/officeDocument/2006/relationships/slide" Target="slides/slide29.xml"/><Relationship Id="rId22" Type="http://schemas.openxmlformats.org/officeDocument/2006/relationships/slide" Target="slides/slide18.xml"/><Relationship Id="rId1" Type="http://schemas.openxmlformats.org/officeDocument/2006/relationships/theme" Target="theme/theme1.xml"/><Relationship Id="rId30" Type="http://schemas.openxmlformats.org/officeDocument/2006/relationships/slide" Target="slides/slide26.xml"/><Relationship Id="rId18" Type="http://schemas.openxmlformats.org/officeDocument/2006/relationships/slide" Target="slides/slide14.xml"/><Relationship Id="rId5" Type="http://schemas.openxmlformats.org/officeDocument/2006/relationships/slide" Target="slides/slide1.xml"/><Relationship Id="rId26" Type="http://schemas.openxmlformats.org/officeDocument/2006/relationships/slide" Target="slides/slide22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1" Type="http://schemas.openxmlformats.org/officeDocument/2006/relationships/slide" Target="slides/slide17.xml"/><Relationship Id="rId2" Type="http://schemas.openxmlformats.org/officeDocument/2006/relationships/presProps" Target="presProps1.xml"/><Relationship Id="rId32" Type="http://schemas.openxmlformats.org/officeDocument/2006/relationships/slide" Target="slides/slide28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17" Type="http://schemas.openxmlformats.org/officeDocument/2006/relationships/slide" Target="slides/slide13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＿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標題及內容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zh.wikipedia.org/wiki/%E5%92%96%E5%95%A1%E8%B1%86" TargetMode="External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休閒服務業的創新與變革管理</a:t>
            </a:r>
            <a:endParaRPr/>
          </a:p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latin typeface="Pacifico"/>
                <a:ea typeface="Pacifico"/>
                <a:cs typeface="Pacifico"/>
                <a:sym typeface="Pacifico"/>
              </a:rPr>
              <a:t>世上唯一不變的就是不斷改變</a:t>
            </a:r>
            <a:endParaRPr sz="1800" u="sng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6394950" y="4055350"/>
            <a:ext cx="41724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日文觀一甲 	15吳穎和、</a:t>
            </a:r>
            <a:endParaRPr sz="1800">
              <a:solidFill>
                <a:srgbClr val="FFFFFF"/>
              </a:solidFill>
            </a:endParaRPr>
          </a:p>
          <a:p>
            <a:pPr indent="45720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23陳宣諭、</a:t>
            </a:r>
            <a:endParaRPr sz="1800">
              <a:solidFill>
                <a:srgbClr val="FFFFFF"/>
              </a:solidFill>
            </a:endParaRPr>
          </a:p>
          <a:p>
            <a:pPr indent="45720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48逄馥</a:t>
            </a:r>
            <a:r>
              <a:rPr lang="zh-TW" sz="1800">
                <a:solidFill>
                  <a:srgbClr val="F3F3F3"/>
                </a:solidFill>
              </a:rPr>
              <a:t>寧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zh-TW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引發變革的主、客觀條件</a:t>
            </a:r>
            <a:endParaRPr sz="1100"/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39107" y="1201695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794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1.客觀條件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(1)企業內部權力系統的轉變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如：所有權與經營權的轉移或重要人事與策略的變動。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(2)企業成長過程產生的轉變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如：成長期轉型至成熟期、成熟期轉型至平穩期或平穩期轉型至衰退期。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(3)內在或外在環境條件的轉變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如：顧客需求與期待改變、原料市場的價格波動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454975" y="913417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794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2.主觀條件</a:t>
            </a:r>
            <a:r>
              <a:rPr b="0" i="0" lang="zh-TW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(即領導人於推動變革過程所進行的各種轉變)</a:t>
            </a:r>
            <a:endParaRPr sz="2000"/>
          </a:p>
          <a:p>
            <a:pPr indent="-2794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(1)提出振奮人心的願景，使員工有努力可期的目標。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(2)展現變革的決心與誠意，使員工願意並支持變革。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(3)建立並準備變革所需的體制與資源，同時明訂變革的賞罰標準，以刺激員工遵循。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(4)採取共榮共享的手段，以獲得員工支持，使其願意為變革背書，並延伸至整個組織。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524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zh-TW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變革行動七大特質</a:t>
            </a:r>
            <a:endParaRPr sz="1100"/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508000" y="128459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921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1.能夠改善績效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2.將焦點擺在如何學習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3.結合真正的目標與流程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4.增進個人與團體的能力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5.需要有</a:t>
            </a:r>
            <a:r>
              <a:rPr lang="zh-TW" sz="2000"/>
              <a:t>為</a:t>
            </a: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目標而全力採取行動的人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6.行動和反思兼具，探詢與實驗並行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7.提供越來越大且沒有壓力的發揮空間，以進行反思進而做出決定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zh-TW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(二)變革抗拒與失敗的因應</a:t>
            </a:r>
            <a:br>
              <a:rPr b="0" i="0" lang="zh-TW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508000" y="1527226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794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1.員工面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(1)抗拒原因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不確定性：通常是因為「對未來感到害怕」或「缺乏安全感」所造成。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對個人損失的關心：通常是因為「習慣」或「經濟因素」所造成。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認為變革對組織本身沒有甚麼好處：通常是因為「資訊錯誤」或「溝通不良」所造成。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zh-TW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(2)減少抗拒的方法</a:t>
            </a:r>
            <a:br>
              <a:rPr b="0" i="0" lang="zh-TW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508000" y="1334137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794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▶"/>
            </a:pPr>
            <a:r>
              <a:rPr b="0" i="0" lang="zh-TW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教育與溝通(Education and Communication)：提供</a:t>
            </a:r>
            <a:r>
              <a:rPr b="0" i="0" lang="zh-TW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合適的教育訓練與建立多元的溝通管道，</a:t>
            </a:r>
            <a:r>
              <a:rPr b="0" i="0" lang="zh-TW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以協助員工了解變革努力的背後邏輯，適用於員工所獲資訊錯誤或溝通不良所造成之抗拒。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▶"/>
            </a:pPr>
            <a:r>
              <a:rPr b="0" i="0" lang="zh-TW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參與(Participation)：讓被變革直接影響的員工</a:t>
            </a:r>
            <a:r>
              <a:rPr b="0" i="0" lang="zh-TW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參加決策程序</a:t>
            </a:r>
            <a:r>
              <a:rPr b="0" i="0" lang="zh-TW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，以</a:t>
            </a:r>
            <a:r>
              <a:rPr b="0" i="0" lang="zh-TW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增加決策正當性</a:t>
            </a:r>
            <a:r>
              <a:rPr b="0" i="0" lang="zh-TW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，並提高其對最終決策的承諾。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▶"/>
            </a:pPr>
            <a:r>
              <a:rPr b="0" i="0" lang="zh-TW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提升和支持(Facilitation and Support)：變革媒介</a:t>
            </a:r>
            <a:r>
              <a:rPr b="0" i="0" lang="zh-TW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釋出善意，提供支持性的作法</a:t>
            </a:r>
            <a:r>
              <a:rPr b="0" i="0" lang="zh-TW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，以協助員工處理與變革相關的恐懼與焦慮。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▶"/>
            </a:pPr>
            <a:r>
              <a:rPr b="0" i="0" lang="zh-TW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協商(Negotiation)：藉由</a:t>
            </a:r>
            <a:r>
              <a:rPr b="0" i="0" lang="zh-TW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利益交換</a:t>
            </a:r>
            <a:r>
              <a:rPr b="0" i="0" lang="zh-TW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，以減輕員工對變革的抗拒，但亦將組織帶入「唯利是圖」且「會吵的小孩有糖吃」的不良風氣。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t/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175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操縱及買通(Manipulation and Cooptation)：透過</a:t>
            </a:r>
            <a:r>
              <a:rPr b="0" i="0" lang="zh-TW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手段的運作</a:t>
            </a: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(如扭曲事實放假消息)，使員工在不知情的前提下乖乖就範。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強制(Coercion)：對待強烈反對意識者，給予</a:t>
            </a:r>
            <a:r>
              <a:rPr b="0" i="0" lang="zh-TW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直接威脅</a:t>
            </a: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，強迫抗拒者屈服並接受變革。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508000" y="124288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zh-TW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2.組織面</a:t>
            </a:r>
            <a:br>
              <a:rPr b="0" i="0" lang="zh-TW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508000" y="674585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17500" lvl="0" marL="254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(1)失敗的原因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太過自以為是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未能建立實力堅強的主導聯盟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低估願景的力量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未能充分傳遞願景內容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允許障礙阻擾新的願景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未能達成立竿見影之成效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太急於宣布勝利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疏於將變革深植在企業文化中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zh-TW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(2)避免失敗的方法</a:t>
            </a:r>
            <a:endParaRPr sz="1100"/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508000" y="1013206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85750" lvl="0" marL="254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b="0" i="0" lang="zh-TW" sz="17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明確宣示必須變革的迫切性</a:t>
            </a:r>
            <a:r>
              <a:rPr b="0" i="0" lang="zh-TW" sz="1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：由領導階層傳遞引人入勝的變革之因，同時營造變革需求的</a:t>
            </a:r>
            <a:r>
              <a:rPr b="0" i="0" lang="zh-TW" sz="17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重要性與緊迫感</a:t>
            </a:r>
            <a:r>
              <a:rPr b="0" i="0" lang="zh-TW" sz="1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，並將重點放在組織的「理想設計」，期能激發初步變革的承諾。</a:t>
            </a:r>
            <a:endParaRPr b="0" i="0" sz="17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b="0" i="0" lang="zh-TW" sz="17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組織一支引導變革的管理團隊</a:t>
            </a:r>
            <a:r>
              <a:rPr b="0" i="0" lang="zh-TW" sz="1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：變革是需要</a:t>
            </a:r>
            <a:r>
              <a:rPr b="0" i="0" lang="zh-TW" sz="17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強而有力的協力小組</a:t>
            </a:r>
            <a:r>
              <a:rPr b="0" i="0" lang="zh-TW" sz="1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帶領，一種具引導性質的結盟(Guiding Coalition)，並對變革的必要性急欲達成的結果有所共識。</a:t>
            </a:r>
            <a:endParaRPr b="0" i="0" sz="17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b="0" i="0" lang="zh-TW" sz="17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發展企業新願景與策略</a:t>
            </a:r>
            <a:r>
              <a:rPr b="0" i="0" lang="zh-TW" sz="1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：發展具競爭力的共同願景，此時期可利用市場導向執行法。</a:t>
            </a:r>
            <a:endParaRPr b="0" i="0" sz="17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b="0" i="0" lang="zh-TW" sz="17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全面且有效地溝通願景</a:t>
            </a:r>
            <a:r>
              <a:rPr b="0" i="0" lang="zh-TW" sz="1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：將變革的</a:t>
            </a:r>
            <a:r>
              <a:rPr b="0" i="0" lang="zh-TW" sz="17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訊息充分散布在整個組織中</a:t>
            </a:r>
            <a:r>
              <a:rPr b="0" i="0" lang="zh-TW" sz="1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，並藉由探索會議與成員</a:t>
            </a:r>
            <a:r>
              <a:rPr b="0" i="0" lang="zh-TW" sz="17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進行溝通</a:t>
            </a:r>
            <a:r>
              <a:rPr b="0" i="0" lang="zh-TW" sz="1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，以決定變革的內容與達成的方法。</a:t>
            </a:r>
            <a:endParaRPr b="0" i="0" sz="17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▶"/>
            </a:pPr>
            <a:r>
              <a:rPr b="0" i="0" lang="zh-TW" sz="17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率先排除困難，並賦權予員工，以執行願景</a:t>
            </a:r>
            <a:r>
              <a:rPr b="0" i="0" lang="zh-TW" sz="1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：隨時監控和調整策略，並隨著賦權的員工開始組成團隊，逐漸出現自己決策與解決問題的型態，而得以形成執行願景的凝聚力並完成變革。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t/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507950" y="144779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921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促成變革並設法創造階段性勝利，以建立信賴機制:</a:t>
            </a:r>
            <a:r>
              <a:rPr b="0" i="0" lang="zh-TW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創造進城的戰果，使變革能很快地達成</a:t>
            </a:r>
            <a:r>
              <a:rPr b="0" i="0" lang="zh-TW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清楚明確且眾人可見的即時成果。</a:t>
            </a:r>
            <a:endParaRPr b="0" i="0" sz="2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整合變革的總效果，以形成更大、更強的變革動力:</a:t>
            </a:r>
            <a:r>
              <a:rPr b="0" i="0" lang="zh-TW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整合改革成效與獎勵措施，製造更多組織變革的活力，並散布到所有部門，不在需要高層強迫。</a:t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建立變革制度，形成組織文化，以落實變革</a:t>
            </a:r>
            <a:endParaRPr b="0" i="0" sz="2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zh-TW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(三)變革的程序與其管理形式</a:t>
            </a:r>
            <a:endParaRPr sz="1100"/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508000" y="1116454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048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▶"/>
            </a:pPr>
            <a:r>
              <a:rPr b="0" i="0" lang="zh-TW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(1)</a:t>
            </a:r>
            <a:r>
              <a:rPr b="0" i="0" lang="zh-TW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解凍(Unfreezing)=覺醒</a:t>
            </a:r>
            <a:r>
              <a:rPr b="0" i="0" lang="zh-TW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-打破現有組織習慣，積極宣導變革訊息只為破除以往習慣，而為改變所做之事前準備，包括會議紀錄、專題演講、私下傳聞等相關訊息，讓員工知道變革將直接影響其工作。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rPr b="0" i="0" lang="zh-TW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(2</a:t>
            </a:r>
            <a:r>
              <a:rPr b="0" i="0" lang="zh-TW" sz="1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)變革(Changing)=展望</a:t>
            </a:r>
            <a:r>
              <a:rPr b="0" i="0" lang="zh-TW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-溝通變革正確觀念，使員工對其建</a:t>
            </a:r>
            <a:r>
              <a:rPr lang="zh-TW" sz="1800"/>
              <a:t>    </a:t>
            </a:r>
            <a:r>
              <a:rPr b="0" i="0" lang="zh-TW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立承諾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zh-TW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此時期是真正承諾與實現的階段，領導人的責任是建立新理想、提供新方向與新行為模式，因此有效溝通是很重要的，主要是建立在理論觀點或重要概念所引導的遠景與展望，將變革構想轉換為間單的概念與清晰做法，以協助員工了解變革產生的影響</a:t>
            </a:r>
            <a:r>
              <a:rPr lang="zh-TW" sz="1800"/>
              <a:t>。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第一節  緣起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/>
              <a:t>最早由約瑟夫●熊彼得(Jonh A. Schumpeter)於1912年提出創新的概念。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/>
              <a:t>創新與變革其實是一體兩面的東西。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>
                <a:solidFill>
                  <a:srgbClr val="FF0000"/>
                </a:solidFill>
              </a:rPr>
              <a:t>不斷的改進組織，早晚會帶來真正的創新；不斷的發掘成功，早晚也會帶來主要、根本的變革。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/>
              <a:t>組織的結構、文化和人力資源的實踐，有助於組織的管理創新。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 sz="1800">
                <a:solidFill>
                  <a:srgbClr val="FF0000"/>
                </a:solidFill>
              </a:rPr>
              <a:t>變革是可以透過有步驟的系統化分析加以理解掌握的</a:t>
            </a:r>
            <a:r>
              <a:rPr lang="zh-TW" sz="1800"/>
              <a:t>，因此領導者可以執行有效又低成本的變革管理。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t/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429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(3)</a:t>
            </a:r>
            <a:r>
              <a:rPr b="0" i="0" lang="zh-TW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再結凍(Refreezing)=重建</a:t>
            </a: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-是變革為常態現象，並深植組織文化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指強化習得新的行為模式，使其成為新的習慣，即員工不再視變革為不確定性、充滿風險的新事物，反而視為常態及組織營運的一部分。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zh-TW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2.變革的管理與機會</a:t>
            </a:r>
            <a:endParaRPr sz="1100"/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508000" y="1116454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2921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(1)出乎組織本身預期的成功或失敗、即出乎競爭者本身預期的成功和失敗。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(2)不一致，特別是生產、配銷過程，或顧客行為的不協調。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(3)基於流程的需要。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(4)產業和市場結構的轉變。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(5)人口結構的改變。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(6)方法和看法的變革。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▶"/>
            </a:pPr>
            <a:r>
              <a:rPr b="0" i="0" lang="zh-TW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(7)新知識。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理論與實例說明——不斷創新的咖啡王國「Starbucks」</a:t>
            </a:r>
            <a:endParaRPr/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最初僅專賣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咖啡豆</a:t>
            </a:r>
            <a:r>
              <a:rPr lang="zh-TW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，在轉型為現行的經營型態後開始快速展店，並成為美式生活的象徵之一，部分店鋪甚至與超級市場、書店等異業結盟，以複合式商店經營</a:t>
            </a:r>
            <a:endParaRPr/>
          </a:p>
        </p:txBody>
      </p:sp>
      <p:pic>
        <p:nvPicPr>
          <p:cNvPr id="406" name="Shape 406"/>
          <p:cNvPicPr preferRelativeResize="0"/>
          <p:nvPr/>
        </p:nvPicPr>
        <p:blipFill rotWithShape="1">
          <a:blip r:embed="rId4">
            <a:alphaModFix/>
          </a:blip>
          <a:srcRect b="0" l="22892" r="24589" t="0"/>
          <a:stretch/>
        </p:blipFill>
        <p:spPr>
          <a:xfrm>
            <a:off x="6006925" y="2961875"/>
            <a:ext cx="1991501" cy="189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星巴克的發展歷史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1971 A.D.</a:t>
            </a:r>
            <a:endParaRPr/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由Jerry Baldwin，Zev Siegel和Gordon Bowker三人於美國西雅圖共同創造出Starbucks。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當時的</a:t>
            </a:r>
            <a:r>
              <a:rPr lang="zh-TW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Starbucks，是</a:t>
            </a: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專賣咖啡豆與香料</a:t>
            </a:r>
            <a:r>
              <a:rPr lang="zh-TW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，同時承傳Alfred Peet「</a:t>
            </a:r>
            <a:r>
              <a:rPr b="1"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重烘培技術</a:t>
            </a:r>
            <a:r>
              <a:rPr lang="zh-TW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」的風格。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Zev Siegel 、Jerry Baldwin 、Gordon Bowker（左至右）</a:t>
            </a:r>
            <a:endParaRPr/>
          </a:p>
        </p:txBody>
      </p:sp>
      <p:pic>
        <p:nvPicPr>
          <p:cNvPr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800" y="2601900"/>
            <a:ext cx="2786075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星巴克的發展歷史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1981～1983 A.D.</a:t>
            </a:r>
            <a:endParaRPr/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/>
              <a:t>1981年，原本任職瑞典廚房用品公司的經理</a:t>
            </a:r>
            <a:r>
              <a:rPr b="1" lang="zh-TW" sz="1800"/>
              <a:t>Howard Schultz</a:t>
            </a:r>
            <a:r>
              <a:rPr lang="zh-TW" sz="1800"/>
              <a:t>，從紐約前去西雅圖，拜訪一家名為星巴克的咖啡豆零售商店，該店從他那裡購買了很多瑞典式滴濾咖啡壺。也讓他開始注意到Starbucks。</a:t>
            </a:r>
            <a:br>
              <a:rPr lang="zh-TW" sz="1800"/>
            </a:br>
            <a:r>
              <a:rPr lang="zh-TW" sz="1800"/>
              <a:t>他花了一年的時間遊說星巴克的老闆聘用他。1982年，他加盟了西雅圖的星巴克咖啡公司，擔任市場行銷總監。可惜1年後，想帶進他在米蘭的經驗，卻因理念不和而離開，並且自行創立「義式每日咖啡館」。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星巴克的發展歷史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1984～1989 A.D.</a:t>
            </a:r>
            <a:endParaRPr/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3">
            <a:alphaModFix/>
          </a:blip>
          <a:srcRect b="3550" l="4079" r="3627" t="-3550"/>
          <a:stretch/>
        </p:blipFill>
        <p:spPr>
          <a:xfrm>
            <a:off x="5955725" y="3058450"/>
            <a:ext cx="3188275" cy="20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 txBox="1"/>
          <p:nvPr>
            <p:ph idx="1" type="body"/>
          </p:nvPr>
        </p:nvSpPr>
        <p:spPr>
          <a:xfrm>
            <a:off x="405150" y="1597875"/>
            <a:ext cx="8419800" cy="293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1984年，Starbucks舉債併購畢茲（alfred peet）咖啡，導致財務危機。於是1987至89年間，Howard Schultz買下Starbucks，與義式每日咖啡館合為新的Starbucks，並再次將他在米蘭「在店裡煮咖啡，客人在店內或是露天咖啡座享用」的經驗帶入，也正好吻合「第三個好去處」的社交趨勢。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當時Starbucks提出四大理念：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拒絕加盟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拒絕販售人工味咖啡豆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選用最高級咖啡豆，以提供最完美烘培為　　　　　　　　　　　　　　　永不改變的目標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拒絕進軍超市</a:t>
            </a:r>
            <a:endParaRPr sz="1800"/>
          </a:p>
        </p:txBody>
      </p:sp>
      <p:sp>
        <p:nvSpPr>
          <p:cNvPr id="428" name="Shape 428"/>
          <p:cNvSpPr txBox="1"/>
          <p:nvPr/>
        </p:nvSpPr>
        <p:spPr>
          <a:xfrm>
            <a:off x="6904900" y="2779600"/>
            <a:ext cx="2360400" cy="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Howard Schultz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星巴克的發展歷史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1990～1995 A.D.</a:t>
            </a:r>
            <a:endParaRPr/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334675" y="1597875"/>
            <a:ext cx="8525700" cy="317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1990年，具管理專才的Orin Smith進入管理階層。之後Starbucks成功上市上櫃，獲得資金贊助而不斷發展擴大其規模。4年後，Orin Smith得到經營權，也順利與百事可樂結盟為「北美咖啡夥伴」。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1995年，推出碎冰打成的卡布奇諾，讓向來喝熱咖啡的美國人愛上冰品咖啡。同時首度和唱片界合作，跨足音樂市場。同年提出「</a:t>
            </a:r>
            <a:r>
              <a:rPr b="1" lang="zh-TW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starbucks承諾盡己之力</a:t>
            </a: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」綱領：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提供完善的作業環境，以敬意及尊嚴對待所有員工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多元化觀念是經營的重要原則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採行完美無缺的高標準選購、烘培與分銷新鮮咖啡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盡力培養極度滿意的客人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積極回饋我們的社區環境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創造體驗所獲得的利潤是未來成功的要件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星巴克的發展歷史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1996～1999 A.D.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與醉爾思研發咖啡冰淇淋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與聯合航空策略聯盟，提供機上咖啡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建造一座名為「科技應用中心實驗室」的實驗室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正式跨入國際，於東京銀座開設第一家海外咖啡店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與Kraft食品公司合作，將星巴克的咖啡送至全美國的超級市場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推出第一代的電子商務網站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成功打進中國市場，分店總店數快速上升至200多家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將網站升級，使</a:t>
            </a:r>
            <a:r>
              <a:rPr lang="zh-TW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starbucks能更接近顧客與做出最佳的管理學策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星巴克的發展歷史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2001～2002 A.D.</a:t>
            </a:r>
            <a:endParaRPr/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在美國推出的星巴克隨行卡，是使用預付卡式，因此大幅縮短了交易時間，此外也逐步推出全球分店無線上網的政策。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推出打破傳統調有甜味或無咖啡的新飲料，以增加對年輕族群的吸引力。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展開組織變革、邁向全球化，並集合各地經營者組成全球顧問團。日本也宣布調降財測，從獲利調降成虧損，宣布取消配股及關閉虧損的10家店。不過北美及歐洲推出網路與手機預先點餐服務，並與德國電信公司合作，提供店內高速無線網路的新服務。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7" name="Shape 447"/>
          <p:cNvPicPr preferRelativeResize="0"/>
          <p:nvPr/>
        </p:nvPicPr>
        <p:blipFill rotWithShape="1">
          <a:blip r:embed="rId3">
            <a:alphaModFix/>
          </a:blip>
          <a:srcRect b="22886" l="7355" r="0" t="23566"/>
          <a:stretch/>
        </p:blipFill>
        <p:spPr>
          <a:xfrm>
            <a:off x="6466575" y="442550"/>
            <a:ext cx="2677425" cy="15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星巴克的發展歷史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2003A.D.至今</a:t>
            </a:r>
            <a:endParaRPr/>
          </a:p>
        </p:txBody>
      </p:sp>
      <p:pic>
        <p:nvPicPr>
          <p:cNvPr id="453" name="Shape 453"/>
          <p:cNvPicPr preferRelativeResize="0"/>
          <p:nvPr/>
        </p:nvPicPr>
        <p:blipFill rotWithShape="1">
          <a:blip r:embed="rId3">
            <a:alphaModFix/>
          </a:blip>
          <a:srcRect b="6918" l="0" r="0" t="3700"/>
          <a:stretch/>
        </p:blipFill>
        <p:spPr>
          <a:xfrm>
            <a:off x="1751763" y="1546575"/>
            <a:ext cx="2534574" cy="3596923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 txBox="1"/>
          <p:nvPr>
            <p:ph idx="2" type="body"/>
          </p:nvPr>
        </p:nvSpPr>
        <p:spPr>
          <a:xfrm>
            <a:off x="4491750" y="661000"/>
            <a:ext cx="4509300" cy="428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在北京開設店面，引起廣大的轟動效果、象徵意義及推廣活動。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獲選財星雜誌為最受推崇的企業第三名，原因之一是將員工擺在第一位，除提供良好福利，甚至以「夥伴」取代「員工」的稱呼。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之後又與蘋果公司協商合作，於iTunes內創建該品牌的音樂店。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開始收購許多公司品牌，接手經營。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於2013年與法國達能集團聯手打造乳酪品牌，進軍食品雜貨市場。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第二節 休閒服務業的創新與變革管理概論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303800" y="1322725"/>
            <a:ext cx="7030500" cy="357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一、休閒服務業的創新挑戰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(一)創新的定義及其所激發的創新管理程序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創新不只是技術創新，而是包括</a:t>
            </a:r>
            <a:r>
              <a:rPr lang="zh-TW" sz="1800">
                <a:solidFill>
                  <a:srgbClr val="FF0000"/>
                </a:solidFill>
              </a:rPr>
              <a:t>社會創新、經濟創新與管理創新</a:t>
            </a:r>
            <a:r>
              <a:rPr lang="zh-TW" sz="1800"/>
              <a:t>的面相，也就事不單單從技術的發明即可產生創新的效益，必須結合社會變遷與經濟變遷所導致新的需求與新的市場機會，結合合乎時宜的管理措施，才是創新的經營實務。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創新與變革管理的挑戰</a:t>
            </a:r>
            <a:endParaRPr/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以「不變」應「萬變」之品質堅持理念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強化員工教育訓練，已能充分教育顧客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「第三個好去處」與顧客建立良好關係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是員工為「夥伴」，提供良好福利措施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在成長到來之前，先行延攬優秀人才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堅持「直營」，拒絕「加盟」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不斷研發創新產品與服務方式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資助慈善機構，提升企業形象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小結</a:t>
            </a:r>
            <a:endParaRPr/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1303800" y="1793175"/>
            <a:ext cx="7030500" cy="273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創新引發變革，變革激發創新，無論如何皆需要高階管理者的支持，也需要以市場、顧客為目標導向。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藉由Lewin所提出之</a:t>
            </a:r>
            <a:r>
              <a:rPr b="1" lang="zh-TW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三階段變革程序</a:t>
            </a:r>
            <a:r>
              <a:rPr lang="zh-TW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，以能夠採取有效、漸進的創新與變革過程，且從開始推動、執行過程置深植組織文化，固然要</a:t>
            </a: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獲得上層領導者支持，更需要員工能自動自發</a:t>
            </a:r>
            <a:r>
              <a:rPr lang="zh-TW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，以便能夠快速反應環境，針對創新與變革之機會，做出及時、有效的決策。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另外也可以以Prahalad的觀點為底,融合「快銷新奢侈品」的觀念，不斷的創新及變革。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907675" y="832925"/>
            <a:ext cx="74394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創</a:t>
            </a:r>
            <a:r>
              <a:rPr lang="zh-TW" sz="2400"/>
              <a:t>新可以分為兩個層面來討論。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solidFill>
                  <a:srgbClr val="FF0000"/>
                </a:solidFill>
              </a:rPr>
              <a:t>顧客面</a:t>
            </a:r>
            <a:r>
              <a:rPr lang="zh-TW" sz="2000"/>
              <a:t>:運用新的技術獲知識，提供顧客新的產品或服務，即改變資源的產出後，所給予消費者的價值與滿足。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solidFill>
                  <a:srgbClr val="FF0000"/>
                </a:solidFill>
              </a:rPr>
              <a:t>組織面</a:t>
            </a:r>
            <a:r>
              <a:rPr lang="zh-TW" sz="2000"/>
              <a:t>:即將組織文化轉化為管理流程，以創造出全新的企業模式。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創新並非天的靈感所主導，而是有系統且可學習的實務。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182500" y="749425"/>
            <a:ext cx="8329200" cy="4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>
                <a:solidFill>
                  <a:srgbClr val="FF00FF"/>
                </a:solidFill>
              </a:rPr>
              <a:t>假想=準備</a:t>
            </a:r>
            <a:r>
              <a:rPr lang="zh-TW" sz="2400"/>
              <a:t>──結合知識與資訊，藉7R之自我省思，以產生新觀點與構想。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>
                <a:solidFill>
                  <a:srgbClr val="FF00FF"/>
                </a:solidFill>
              </a:rPr>
              <a:t>著手=創新的契機</a:t>
            </a:r>
            <a:r>
              <a:rPr lang="zh-TW" sz="2400"/>
              <a:t>──針對問題引發創新需求與目標，確實掌握解決契機。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>
                <a:solidFill>
                  <a:srgbClr val="FF00FF"/>
                </a:solidFill>
              </a:rPr>
              <a:t>躍進=多樣化</a:t>
            </a:r>
            <a:r>
              <a:rPr lang="zh-TW" sz="2400"/>
              <a:t>──針對需求發展多元解決方案，但不要操之過急。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>
                <a:solidFill>
                  <a:srgbClr val="FF00FF"/>
                </a:solidFill>
              </a:rPr>
              <a:t>實現=整合</a:t>
            </a:r>
            <a:r>
              <a:rPr lang="zh-TW" sz="2400"/>
              <a:t>──針對方案提供所需資源與協助，使構想化為具執行力的行動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477225" y="438350"/>
            <a:ext cx="82545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(</a:t>
            </a:r>
            <a:r>
              <a:rPr lang="zh-TW" sz="2400"/>
              <a:t>二)創新的風險與其成功之道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1.創新的風險來源: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  「水能載舟，亦能覆舟」，任何事物於「做」與「不做」，皆會有其負面的問題，差別只在於哪一方的傷害較低，哪一方的比較利益較高。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(1)從事創新可能遭遇風險的緣由</a:t>
            </a:r>
            <a:endParaRPr sz="20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①堅持己見+與現實不一致+只注重利潤+賣弄聰明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②不夠專注+超出能力+「新奇」與「創新」混為一談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③只看未來+弄不清楚動作和行動+把自己看得比企業還重要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(2)</a:t>
            </a:r>
            <a:r>
              <a:rPr lang="zh-TW" sz="2000"/>
              <a:t>不從事創新可能遭遇風險的緣由</a:t>
            </a:r>
            <a:endParaRPr sz="20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①企業界定過於狹隘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②失去核心競爭力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③新技術的影響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569975" y="472650"/>
            <a:ext cx="7868100" cy="4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2.創新的成功之道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(1)創新就是工作+高階管理者支持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	</a:t>
            </a:r>
            <a:r>
              <a:rPr lang="zh-TW" sz="1800"/>
              <a:t>創新若有高層管理者的支持，並將其推廣至組織各個層面，便能促使員工將創新視為工作的一環，持續的投入努力、毅力直到成功為止。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(2)創新者充分善用自我長處+利用技術與設備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	</a:t>
            </a:r>
            <a:r>
              <a:rPr lang="zh-TW" sz="1800"/>
              <a:t>創新工作不僅要能適合個人專長，使之無怨無悔投入，也要能善加利用新的技術與設備，以達事半功倍的效果。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(3)以市場導向為主+創造顧客價值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	</a:t>
            </a:r>
            <a:r>
              <a:rPr lang="zh-TW" sz="1800"/>
              <a:t>創新必須由市場需求來推動，並以解決顧客問題為目標，使產品與服務的開發過程，能為顧客創造新價值，且與競爭者作有競爭優勢的差異區隔。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ctrTitle"/>
          </p:nvPr>
        </p:nvSpPr>
        <p:spPr>
          <a:xfrm>
            <a:off x="1203541" y="1282701"/>
            <a:ext cx="5825202" cy="12347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Trebuchet MS"/>
              <a:buNone/>
            </a:pPr>
            <a:r>
              <a:rPr b="0" i="0" lang="zh-TW" sz="3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二.休閒服務業的變革管理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647824" y="629842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zh-TW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(一)變革的定義、推動與特質</a:t>
            </a:r>
            <a:endParaRPr sz="1100"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494684" y="1706999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3175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b="0" i="0" lang="zh-TW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企業在內外環境變化的壓力下，為適應而產生的動態性改變，即稱為變革(Change)，包括企業的願景塑造、領導人的精力投入、員工的權力釋放與實施變革的計畫。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