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0" autoAdjust="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0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8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9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9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1B04-C989-482E-A135-9BC98CA71E3D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F4B5-3678-4FA1-916B-2A5371369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9238" y="3027073"/>
            <a:ext cx="281352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altLang="zh-CN" sz="4000" dirty="0"/>
              <a:t>AOP &amp; OOP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166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埋点配置文件规则</a:t>
            </a:r>
            <a:r>
              <a:rPr lang="zh-CN" altLang="en-US" sz="4000" dirty="0"/>
              <a:t>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页面埋点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com.xxx.xxx.ActivityName</a:t>
            </a:r>
            <a:r>
              <a:rPr lang="en-US" altLang="zh-CN" sz="2400" dirty="0" smtClean="0">
                <a:solidFill>
                  <a:srgbClr val="FF0000"/>
                </a:solidFill>
              </a:rPr>
              <a:t>[&amp;flag]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businessid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:</a:t>
            </a:r>
            <a:r>
              <a:rPr lang="en-US" altLang="zh-CN" sz="2400" dirty="0" err="1" smtClean="0"/>
              <a:t>pageId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:</a:t>
            </a:r>
            <a:r>
              <a:rPr lang="en-US" altLang="zh-CN" sz="2400" dirty="0" err="1" smtClean="0"/>
              <a:t>eventId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com.kidswant.ss.ui.home.activity.HomeActivity&amp;1=004:010201:10007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com.kidswant.ss.ui.home.activity.HomeActivity&amp;2=004:010202:10008</a:t>
            </a:r>
            <a:endParaRPr lang="zh-CN" alt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页面埋点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com.xxx.xxx.fragmentName</a:t>
            </a:r>
            <a:r>
              <a:rPr lang="en-US" altLang="zh-CN" sz="2400" dirty="0" smtClean="0">
                <a:solidFill>
                  <a:srgbClr val="FF0000"/>
                </a:solidFill>
              </a:rPr>
              <a:t>[&amp;flag]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businessid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:</a:t>
            </a:r>
            <a:r>
              <a:rPr lang="en-US" altLang="zh-CN" sz="2400" dirty="0" err="1" smtClean="0"/>
              <a:t>pageId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:</a:t>
            </a:r>
            <a:r>
              <a:rPr lang="en-US" altLang="zh-CN" sz="2400" dirty="0" err="1" smtClean="0"/>
              <a:t>eventId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、事件埋点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com.xxx.xxx.className.methodName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businessid</a:t>
            </a:r>
            <a:r>
              <a:rPr lang="en-US" altLang="zh-CN" sz="2400" dirty="0" smtClean="0">
                <a:solidFill>
                  <a:srgbClr val="FF0000"/>
                </a:solidFill>
              </a:rPr>
              <a:t>::</a:t>
            </a:r>
            <a:r>
              <a:rPr lang="en-US" altLang="zh-CN" sz="2400" dirty="0" err="1" smtClean="0"/>
              <a:t>eventId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com.kidswant.ss.ui.home.activity.HomeActivity.</a:t>
            </a:r>
            <a:r>
              <a:rPr lang="en-US" altLang="zh-CN" sz="2400" dirty="0" smtClean="0">
                <a:solidFill>
                  <a:srgbClr val="FF0000"/>
                </a:solidFill>
              </a:rPr>
              <a:t>doActivityKisClick</a:t>
            </a:r>
            <a:r>
              <a:rPr lang="en-US" altLang="zh-CN" sz="2400" dirty="0" smtClean="0">
                <a:solidFill>
                  <a:srgbClr val="00B0F0"/>
                </a:solidFill>
              </a:rPr>
              <a:t>=004::10007</a:t>
            </a:r>
            <a:endParaRPr lang="zh-CN" alt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15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埋点配置文件规则二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11"/>
            <a:ext cx="5666667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51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Activity</a:t>
            </a:r>
            <a:r>
              <a:rPr lang="zh-CN" altLang="en-US" sz="4000" dirty="0" smtClean="0"/>
              <a:t>埋点实现一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3" y="1690690"/>
            <a:ext cx="3819048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0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Activity</a:t>
            </a:r>
            <a:r>
              <a:rPr lang="zh-CN" altLang="en-US" sz="4000" dirty="0" smtClean="0"/>
              <a:t>埋点实现二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65" y="1421465"/>
            <a:ext cx="7333333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3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Activity</a:t>
            </a:r>
            <a:r>
              <a:rPr lang="zh-CN" altLang="en-US" sz="4000" dirty="0" smtClean="0"/>
              <a:t>埋点实现三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538"/>
            <a:ext cx="7238095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16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Fragment</a:t>
            </a:r>
            <a:r>
              <a:rPr lang="zh-CN" altLang="en-US" sz="4000" dirty="0" smtClean="0"/>
              <a:t>埋点实现一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718"/>
            <a:ext cx="5685714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2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Fragment</a:t>
            </a:r>
            <a:r>
              <a:rPr lang="zh-CN" altLang="en-US" sz="4000" dirty="0" smtClean="0"/>
              <a:t>埋点实现二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5" y="1535557"/>
            <a:ext cx="48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6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Fragment</a:t>
            </a:r>
            <a:r>
              <a:rPr lang="zh-CN" altLang="en-US" sz="4000" dirty="0" smtClean="0"/>
              <a:t>埋点实现三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680"/>
            <a:ext cx="7419048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10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事件埋点实现</a:t>
            </a:r>
            <a:r>
              <a:rPr lang="zh-CN" altLang="en-US" sz="4000" dirty="0"/>
              <a:t>一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105"/>
            <a:ext cx="560000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8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事件埋点</a:t>
            </a:r>
            <a:r>
              <a:rPr lang="zh-CN" altLang="en-US" sz="4000" dirty="0" smtClean="0"/>
              <a:t>实现二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事件方法命名规则：</a:t>
            </a:r>
            <a:r>
              <a:rPr lang="en-US" altLang="zh-CN" dirty="0" err="1" smtClean="0"/>
              <a:t>xxxKisClick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原有事件的参数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String </a:t>
            </a:r>
            <a:r>
              <a:rPr lang="en-US" altLang="zh-CN" dirty="0" err="1" smtClean="0">
                <a:solidFill>
                  <a:srgbClr val="00B0F0"/>
                </a:solidFill>
              </a:rPr>
              <a:t>param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(View v)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xxxKisClick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(View view</a:t>
            </a:r>
            <a:r>
              <a:rPr lang="en-US" altLang="zh-CN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或者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xxxKisClick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(View </a:t>
            </a:r>
            <a:r>
              <a:rPr lang="en-US" altLang="zh-CN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r>
              <a:rPr lang="en-US" altLang="zh-CN" dirty="0" smtClean="0">
                <a:solidFill>
                  <a:srgbClr val="00B0F0"/>
                </a:solidFill>
                <a:sym typeface="Wingdings" panose="05000000000000000000" pitchFamily="2" charset="2"/>
              </a:rPr>
              <a:t>, String </a:t>
            </a:r>
            <a:r>
              <a:rPr lang="en-US" altLang="zh-CN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param</a:t>
            </a:r>
            <a:r>
              <a:rPr lang="en-US" altLang="zh-CN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void </a:t>
            </a:r>
            <a:r>
              <a:rPr lang="en-US" altLang="zh-CN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zh-CN" dirty="0" smtClean="0">
                <a:sym typeface="Wingdings" panose="05000000000000000000" pitchFamily="2" charset="2"/>
              </a:rPr>
              <a:t>(View </a:t>
            </a:r>
            <a:r>
              <a:rPr lang="en-US" altLang="zh-CN" dirty="0">
                <a:sym typeface="Wingdings" panose="05000000000000000000" pitchFamily="2" charset="2"/>
              </a:rPr>
              <a:t>v, </a:t>
            </a:r>
            <a:r>
              <a:rPr lang="en-US" altLang="zh-CN" dirty="0" err="1">
                <a:sym typeface="Wingdings" panose="05000000000000000000" pitchFamily="2" charset="2"/>
              </a:rPr>
              <a:t>boolean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hasFocus</a:t>
            </a:r>
            <a:r>
              <a:rPr lang="en-US" altLang="zh-CN" dirty="0" smtClean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xxxKisClick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(View </a:t>
            </a:r>
            <a:r>
              <a:rPr lang="en-US" altLang="zh-CN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boolean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hasFocus</a:t>
            </a:r>
            <a:r>
              <a:rPr lang="en-US" altLang="zh-CN" dirty="0" smtClean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或者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xxxKisClick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(View </a:t>
            </a:r>
            <a:r>
              <a:rPr lang="en-US" altLang="zh-CN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view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boolean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hasFocus</a:t>
            </a:r>
            <a:r>
              <a:rPr lang="en-US" altLang="zh-CN" dirty="0" smtClean="0">
                <a:solidFill>
                  <a:srgbClr val="00B0F0"/>
                </a:solidFill>
                <a:sym typeface="Wingdings" panose="05000000000000000000" pitchFamily="2" charset="2"/>
              </a:rPr>
              <a:t>, 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String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param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3193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AOP</a:t>
            </a:r>
            <a:r>
              <a:rPr lang="zh-CN" altLang="en-US" sz="4000" dirty="0"/>
              <a:t>和业务模块关系图</a:t>
            </a:r>
          </a:p>
        </p:txBody>
      </p:sp>
      <p:sp>
        <p:nvSpPr>
          <p:cNvPr id="6" name="矩形 5"/>
          <p:cNvSpPr/>
          <p:nvPr/>
        </p:nvSpPr>
        <p:spPr>
          <a:xfrm>
            <a:off x="3051019" y="2186055"/>
            <a:ext cx="914400" cy="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58524" y="2186055"/>
            <a:ext cx="914400" cy="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66031" y="2186055"/>
            <a:ext cx="914400" cy="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81041" y="2186055"/>
            <a:ext cx="914400" cy="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73536" y="2186055"/>
            <a:ext cx="914400" cy="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051019" y="3345487"/>
            <a:ext cx="57444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埋点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51019" y="4089453"/>
            <a:ext cx="57444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4" name="右箭头 13"/>
          <p:cNvSpPr/>
          <p:nvPr/>
        </p:nvSpPr>
        <p:spPr>
          <a:xfrm>
            <a:off x="3051018" y="4833420"/>
            <a:ext cx="57444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权限监控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1900947" y="3468401"/>
            <a:ext cx="914400" cy="173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39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事件埋点实现三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29"/>
            <a:ext cx="5209524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6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事件埋点</a:t>
            </a:r>
            <a:r>
              <a:rPr lang="zh-CN" altLang="en-US" sz="4000" dirty="0" smtClean="0"/>
              <a:t>实现四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461"/>
            <a:ext cx="616190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9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简洁的谢谢观看幻灯片背景图片下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466850"/>
            <a:ext cx="6286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944523" y="502181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2016.11.1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51776" y="4652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张小龙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985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中</a:t>
            </a:r>
            <a:r>
              <a:rPr lang="en-US" altLang="zh-CN" sz="4000" dirty="0"/>
              <a:t>AOP</a:t>
            </a:r>
            <a:r>
              <a:rPr lang="zh-CN" altLang="en-US" sz="4000" dirty="0"/>
              <a:t>的具体实现方式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动态代理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、动态字节码生成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、自定义类加载器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ASM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APT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AspectJ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21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Android</a:t>
            </a:r>
            <a:r>
              <a:rPr lang="zh-CN" altLang="en-US" sz="4000" dirty="0"/>
              <a:t>中</a:t>
            </a:r>
            <a:r>
              <a:rPr lang="en-US" altLang="zh-CN" sz="4000" dirty="0"/>
              <a:t>AOP</a:t>
            </a:r>
            <a:r>
              <a:rPr lang="zh-CN" altLang="en-US" sz="4000" dirty="0" smtClean="0"/>
              <a:t>选择</a:t>
            </a:r>
            <a:r>
              <a:rPr lang="en-US" altLang="zh-CN" sz="4000" dirty="0" smtClean="0"/>
              <a:t>--- AspectJ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AspectJ</a:t>
            </a:r>
            <a:r>
              <a:rPr lang="zh-CN" altLang="en-US" dirty="0" smtClean="0"/>
              <a:t>是一个面向切面的框架，它扩展了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、有一个专门的编译器用来将</a:t>
            </a:r>
            <a:r>
              <a:rPr lang="en-US" altLang="zh-CN" dirty="0" smtClean="0"/>
              <a:t>AspectJ</a:t>
            </a:r>
            <a:r>
              <a:rPr lang="zh-CN" altLang="en-US" dirty="0" smtClean="0"/>
              <a:t>文件生成遵守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字节编码规范的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AspectJ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开发中，实现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的首选。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787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AspectJ</a:t>
            </a:r>
            <a:r>
              <a:rPr lang="zh-CN" altLang="en-US" sz="4000" dirty="0" smtClean="0"/>
              <a:t>中主要关键词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Jpoint</a:t>
            </a:r>
            <a:r>
              <a:rPr lang="en-US" altLang="zh-CN" dirty="0" smtClean="0"/>
              <a:t>		</a:t>
            </a:r>
            <a:r>
              <a:rPr lang="zh-CN" altLang="en-US" dirty="0" smtClean="0"/>
              <a:t>程序</a:t>
            </a:r>
            <a:r>
              <a:rPr lang="zh-CN" altLang="en-US" dirty="0" smtClean="0"/>
              <a:t>运行时的一些执行点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pointcuts</a:t>
            </a:r>
            <a:r>
              <a:rPr lang="en-US" altLang="zh-CN" dirty="0" smtClean="0"/>
              <a:t>	</a:t>
            </a:r>
            <a:r>
              <a:rPr lang="zh-CN" altLang="en-US" dirty="0" smtClean="0"/>
              <a:t>作用是提供一种方法能够选择自己感兴趣的</a:t>
            </a:r>
            <a:r>
              <a:rPr lang="en-US" altLang="zh-CN" dirty="0" smtClean="0"/>
              <a:t>				</a:t>
            </a:r>
            <a:r>
              <a:rPr lang="en-US" altLang="zh-CN" dirty="0" err="1" smtClean="0"/>
              <a:t>JPoints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advice		</a:t>
            </a:r>
            <a:r>
              <a:rPr lang="zh-CN" altLang="en-US" dirty="0" smtClean="0"/>
              <a:t>开发者在某个</a:t>
            </a:r>
            <a:r>
              <a:rPr lang="en-US" altLang="zh-CN" dirty="0" err="1" smtClean="0"/>
              <a:t>JPoint</a:t>
            </a:r>
            <a:r>
              <a:rPr lang="zh-CN" altLang="en-US" dirty="0" smtClean="0"/>
              <a:t>想执行的代码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95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AspectJ</a:t>
            </a:r>
            <a:r>
              <a:rPr lang="zh-CN" altLang="en-US" sz="4000" dirty="0" smtClean="0"/>
              <a:t>中的</a:t>
            </a:r>
            <a:r>
              <a:rPr lang="en-US" altLang="zh-CN" sz="4000" dirty="0" err="1" smtClean="0"/>
              <a:t>Jpoint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5" y="1337950"/>
            <a:ext cx="9095238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8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AspectJ</a:t>
            </a:r>
            <a:r>
              <a:rPr lang="zh-CN" altLang="en-US" sz="4000" dirty="0" smtClean="0"/>
              <a:t>中</a:t>
            </a:r>
            <a:r>
              <a:rPr lang="zh-CN" altLang="en-US" sz="4000" dirty="0"/>
              <a:t>最常用</a:t>
            </a:r>
            <a:r>
              <a:rPr lang="zh-CN" altLang="en-US" sz="4000" dirty="0" smtClean="0"/>
              <a:t>的针对</a:t>
            </a:r>
            <a:r>
              <a:rPr lang="en-US" altLang="zh-CN" sz="4000" dirty="0" err="1" smtClean="0"/>
              <a:t>Jpoint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pointcut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2606"/>
            <a:ext cx="8304762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0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AspectJ</a:t>
            </a:r>
            <a:r>
              <a:rPr lang="zh-CN" altLang="en-US" sz="4000" dirty="0" smtClean="0"/>
              <a:t>中的</a:t>
            </a:r>
            <a:r>
              <a:rPr lang="en-US" altLang="zh-CN" sz="4000" dirty="0" smtClean="0"/>
              <a:t>Advice</a:t>
            </a:r>
            <a:r>
              <a:rPr lang="zh-CN" altLang="en-US" sz="4000" dirty="0" smtClean="0"/>
              <a:t>类型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465"/>
            <a:ext cx="908571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8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AspectJ</a:t>
            </a:r>
            <a:r>
              <a:rPr lang="zh-CN" altLang="en-US" sz="4000" dirty="0" smtClean="0"/>
              <a:t>中两种实现</a:t>
            </a:r>
            <a:r>
              <a:rPr lang="en-US" altLang="zh-CN" sz="4000" dirty="0" smtClean="0"/>
              <a:t>AOP</a:t>
            </a:r>
            <a:r>
              <a:rPr lang="zh-CN" altLang="en-US" sz="4000" dirty="0" smtClean="0"/>
              <a:t>的方式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注解的方式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19" y="2359793"/>
            <a:ext cx="4457143" cy="7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19" y="3856045"/>
            <a:ext cx="3419048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8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312</Words>
  <Application>Microsoft Office PowerPoint</Application>
  <PresentationFormat>宽屏</PresentationFormat>
  <Paragraphs>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方正舒体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AOP和业务模块关系图</vt:lpstr>
      <vt:lpstr>JAVA中AOP的具体实现方式</vt:lpstr>
      <vt:lpstr>Android中AOP选择--- AspectJ</vt:lpstr>
      <vt:lpstr>AspectJ中主要关键词</vt:lpstr>
      <vt:lpstr>AspectJ中的Jpoint</vt:lpstr>
      <vt:lpstr>AspectJ中最常用的针对Jpoint的pointcut</vt:lpstr>
      <vt:lpstr>AspectJ中的Advice类型</vt:lpstr>
      <vt:lpstr>AspectJ中两种实现AOP的方式</vt:lpstr>
      <vt:lpstr>埋点配置文件规则一</vt:lpstr>
      <vt:lpstr>埋点配置文件规则二</vt:lpstr>
      <vt:lpstr>Activity埋点实现一</vt:lpstr>
      <vt:lpstr>Activity埋点实现二</vt:lpstr>
      <vt:lpstr>Activity埋点实现三</vt:lpstr>
      <vt:lpstr>Fragment埋点实现一</vt:lpstr>
      <vt:lpstr>Fragment埋点实现二</vt:lpstr>
      <vt:lpstr>Fragment埋点实现三</vt:lpstr>
      <vt:lpstr>事件埋点实现一</vt:lpstr>
      <vt:lpstr>事件埋点实现二</vt:lpstr>
      <vt:lpstr>事件埋点实现三</vt:lpstr>
      <vt:lpstr>事件埋点实现四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&amp; OOP</dc:title>
  <dc:creator>Windows 用户</dc:creator>
  <cp:lastModifiedBy>Windows 用户</cp:lastModifiedBy>
  <cp:revision>20</cp:revision>
  <dcterms:created xsi:type="dcterms:W3CDTF">2016-10-30T02:32:54Z</dcterms:created>
  <dcterms:modified xsi:type="dcterms:W3CDTF">2016-10-30T07:23:13Z</dcterms:modified>
</cp:coreProperties>
</file>