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297CB3-E8D3-4210-B64B-92913A3A5E8C}">
  <a:tblStyle styleId="{E3297CB3-E8D3-4210-B64B-92913A3A5E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5867401" y="8991600"/>
            <a:ext cx="989013" cy="3031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Calibri"/>
                <a:ea typeface="Calibri"/>
                <a:cs typeface="Calibri"/>
                <a:sym typeface="Calibri"/>
              </a:rPr>
              <a:t>‹#›</a:t>
            </a:fld>
            <a:endParaRPr b="0" i="0" sz="900" u="none" cap="none" strike="noStrike">
              <a:solidFill>
                <a:schemeClr val="dk1"/>
              </a:solidFill>
              <a:latin typeface="Calibri"/>
              <a:ea typeface="Calibri"/>
              <a:cs typeface="Calibri"/>
              <a:sym typeface="Calibri"/>
            </a:endParaRPr>
          </a:p>
        </p:txBody>
      </p:sp>
      <p:sp>
        <p:nvSpPr>
          <p:cNvPr id="4" name="Google Shape;4;n"/>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685800" y="4415791"/>
            <a:ext cx="5486400" cy="41833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nvSpPr>
        <p:spPr>
          <a:xfrm>
            <a:off x="0" y="8993214"/>
            <a:ext cx="1295400" cy="3031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Dr. Park, Uni of AKron</a:t>
            </a:r>
            <a:endParaRPr b="0" i="0" sz="9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 name="Google Shape;22;p1:notes"/>
          <p:cNvSpPr txBox="1"/>
          <p:nvPr>
            <p:ph idx="1" type="body"/>
          </p:nvPr>
        </p:nvSpPr>
        <p:spPr>
          <a:xfrm>
            <a:off x="685800" y="4415791"/>
            <a:ext cx="5486400" cy="4183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0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fce16880c_0_37: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26fce16880c_0_37: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6" name="Google Shape;86;g26fce16880c_0_37: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fce16880c_0_45: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g26fce16880c_0_45: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3" name="Google Shape;93;g26fce16880c_0_45: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fce16880c_0_59: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26fce16880c_0_59: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0" name="Google Shape;100;g26fce16880c_0_59: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fce16880c_0_66: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g26fce16880c_0_66: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7" name="Google Shape;107;g26fce16880c_0_66: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fce16880c_0_72: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g26fce16880c_0_72: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4" name="Google Shape;114;g26fce16880c_0_72: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fce16880c_0_79: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g26fce16880c_0_79: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1" name="Google Shape;121;g26fce16880c_0_79: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fce16880c_0_88: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g26fce16880c_0_88: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8" name="Google Shape;128;g26fce16880c_0_88: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ce16880c_0_110:notes"/>
          <p:cNvSpPr txBox="1"/>
          <p:nvPr>
            <p:ph idx="12" type="sldNum"/>
          </p:nvPr>
        </p:nvSpPr>
        <p:spPr>
          <a:xfrm>
            <a:off x="5867401" y="8991600"/>
            <a:ext cx="989100" cy="303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4" name="Google Shape;134;g26fce16880c_0_110: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fce16880c_0_110:notes"/>
          <p:cNvSpPr txBox="1"/>
          <p:nvPr>
            <p:ph idx="1" type="body"/>
          </p:nvPr>
        </p:nvSpPr>
        <p:spPr>
          <a:xfrm>
            <a:off x="685800" y="4415791"/>
            <a:ext cx="5486400" cy="418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5800" y="4415791"/>
            <a:ext cx="5486400" cy="418338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2: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 name="Google Shape;35;p3:notes"/>
          <p:cNvSpPr txBox="1"/>
          <p:nvPr>
            <p:ph idx="1" type="body"/>
          </p:nvPr>
        </p:nvSpPr>
        <p:spPr>
          <a:xfrm>
            <a:off x="685800" y="4415791"/>
            <a:ext cx="5486400" cy="4183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6" name="Google Shape;36;p3:notes"/>
          <p:cNvSpPr txBox="1"/>
          <p:nvPr>
            <p:ph idx="12" type="sldNum"/>
          </p:nvPr>
        </p:nvSpPr>
        <p:spPr>
          <a:xfrm>
            <a:off x="5867401" y="8991600"/>
            <a:ext cx="989013" cy="3031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 name="Google Shape;42;p4:notes"/>
          <p:cNvSpPr txBox="1"/>
          <p:nvPr>
            <p:ph idx="1" type="body"/>
          </p:nvPr>
        </p:nvSpPr>
        <p:spPr>
          <a:xfrm>
            <a:off x="685800" y="4415791"/>
            <a:ext cx="5486400" cy="4183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3" name="Google Shape;43;p4:notes"/>
          <p:cNvSpPr txBox="1"/>
          <p:nvPr>
            <p:ph idx="12" type="sldNum"/>
          </p:nvPr>
        </p:nvSpPr>
        <p:spPr>
          <a:xfrm>
            <a:off x="5867401" y="8991600"/>
            <a:ext cx="989013" cy="3031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5:notes"/>
          <p:cNvSpPr/>
          <p:nvPr>
            <p:ph idx="2" type="sldImg"/>
          </p:nvPr>
        </p:nvSpPr>
        <p:spPr>
          <a:xfrm>
            <a:off x="11049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5:notes"/>
          <p:cNvSpPr txBox="1"/>
          <p:nvPr>
            <p:ph idx="1" type="body"/>
          </p:nvPr>
        </p:nvSpPr>
        <p:spPr>
          <a:xfrm>
            <a:off x="685800" y="4415791"/>
            <a:ext cx="5486400" cy="4183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1" name="Google Shape;51;p5:notes"/>
          <p:cNvSpPr txBox="1"/>
          <p:nvPr>
            <p:ph idx="12" type="sldNum"/>
          </p:nvPr>
        </p:nvSpPr>
        <p:spPr>
          <a:xfrm>
            <a:off x="5867401" y="8991600"/>
            <a:ext cx="989013" cy="3031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fce16880c_0_5: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 name="Google Shape;57;g26fce16880c_0_5: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8" name="Google Shape;58;g26fce16880c_0_5: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fce16880c_0_11: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g26fce16880c_0_11: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5" name="Google Shape;65;g26fce16880c_0_11: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fce16880c_0_17: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g26fce16880c_0_17: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2" name="Google Shape;72;g26fce16880c_0_17: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fce16880c_0_24:notes"/>
          <p:cNvSpPr/>
          <p:nvPr>
            <p:ph idx="2" type="sldImg"/>
          </p:nvPr>
        </p:nvSpPr>
        <p:spPr>
          <a:xfrm>
            <a:off x="1104900" y="696913"/>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g26fce16880c_0_24:notes"/>
          <p:cNvSpPr txBox="1"/>
          <p:nvPr>
            <p:ph idx="1" type="body"/>
          </p:nvPr>
        </p:nvSpPr>
        <p:spPr>
          <a:xfrm>
            <a:off x="685800" y="4415791"/>
            <a:ext cx="5486400" cy="418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9" name="Google Shape;79;g26fce16880c_0_24:notes"/>
          <p:cNvSpPr txBox="1"/>
          <p:nvPr>
            <p:ph idx="12" type="sldNum"/>
          </p:nvPr>
        </p:nvSpPr>
        <p:spPr>
          <a:xfrm>
            <a:off x="5867401" y="8991600"/>
            <a:ext cx="989100" cy="303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764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8F8">
            <a:alpha val="49803"/>
          </a:srgbClr>
        </a:solidFill>
      </p:bgPr>
    </p:bg>
    <p:spTree>
      <p:nvGrpSpPr>
        <p:cNvPr id="7" name="Shape 7"/>
        <p:cNvGrpSpPr/>
        <p:nvPr/>
      </p:nvGrpSpPr>
      <p:grpSpPr>
        <a:xfrm>
          <a:off x="0" y="0"/>
          <a:ext cx="0" cy="0"/>
          <a:chOff x="0" y="0"/>
          <a:chExt cx="0" cy="0"/>
        </a:xfrm>
      </p:grpSpPr>
      <p:sp>
        <p:nvSpPr>
          <p:cNvPr id="8" name="Google Shape;8;p1"/>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6764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 name="Google Shape;10;p1"/>
          <p:cNvSpPr/>
          <p:nvPr/>
        </p:nvSpPr>
        <p:spPr>
          <a:xfrm>
            <a:off x="4433192" y="6581001"/>
            <a:ext cx="36740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 name="Google Shape;11;p1"/>
          <p:cNvSpPr/>
          <p:nvPr/>
        </p:nvSpPr>
        <p:spPr>
          <a:xfrm>
            <a:off x="0" y="6581001"/>
            <a:ext cx="130984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MIS</a:t>
            </a:r>
            <a:r>
              <a:rPr lang="en-US" sz="1200">
                <a:solidFill>
                  <a:schemeClr val="dk1"/>
                </a:solidFill>
                <a:latin typeface="Calibri"/>
                <a:ea typeface="Calibri"/>
                <a:cs typeface="Calibri"/>
                <a:sym typeface="Calibri"/>
              </a:rPr>
              <a:t> Team Project</a:t>
            </a:r>
            <a:endParaRPr sz="1200">
              <a:solidFill>
                <a:schemeClr val="dk1"/>
              </a:solidFill>
              <a:latin typeface="Calibri"/>
              <a:ea typeface="Calibri"/>
              <a:cs typeface="Calibri"/>
              <a:sym typeface="Calibri"/>
            </a:endParaRPr>
          </a:p>
        </p:txBody>
      </p:sp>
      <p:pic>
        <p:nvPicPr>
          <p:cNvPr id="12" name="Google Shape;12;p1"/>
          <p:cNvPicPr preferRelativeResize="0"/>
          <p:nvPr/>
        </p:nvPicPr>
        <p:blipFill rotWithShape="1">
          <a:blip r:embed="rId1">
            <a:alphaModFix/>
          </a:blip>
          <a:srcRect b="0" l="0" r="0" t="0"/>
          <a:stretch/>
        </p:blipFill>
        <p:spPr>
          <a:xfrm>
            <a:off x="8458200" y="6672324"/>
            <a:ext cx="685800" cy="185675"/>
          </a:xfrm>
          <a:prstGeom prst="rect">
            <a:avLst/>
          </a:prstGeom>
          <a:noFill/>
          <a:ln>
            <a:noFill/>
          </a:ln>
        </p:spPr>
      </p:pic>
      <p:sp>
        <p:nvSpPr>
          <p:cNvPr id="13" name="Google Shape;13;p1"/>
          <p:cNvSpPr/>
          <p:nvPr/>
        </p:nvSpPr>
        <p:spPr>
          <a:xfrm>
            <a:off x="304800" y="1249681"/>
            <a:ext cx="8534400" cy="45719"/>
          </a:xfrm>
          <a:prstGeom prst="ellipse">
            <a:avLst/>
          </a:prstGeom>
          <a:gradFill>
            <a:gsLst>
              <a:gs pos="0">
                <a:srgbClr val="17365D"/>
              </a:gs>
              <a:gs pos="50000">
                <a:srgbClr val="BFCFEC"/>
              </a:gs>
              <a:gs pos="100000">
                <a:srgbClr val="E0E8F4"/>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 name="Shape 23"/>
        <p:cNvGrpSpPr/>
        <p:nvPr/>
      </p:nvGrpSpPr>
      <p:grpSpPr>
        <a:xfrm>
          <a:off x="0" y="0"/>
          <a:ext cx="0" cy="0"/>
          <a:chOff x="0" y="0"/>
          <a:chExt cx="0" cy="0"/>
        </a:xfrm>
      </p:grpSpPr>
      <p:sp>
        <p:nvSpPr>
          <p:cNvPr id="24" name="Google Shape;24;p4"/>
          <p:cNvSpPr txBox="1"/>
          <p:nvPr>
            <p:ph type="ctrTitle"/>
          </p:nvPr>
        </p:nvSpPr>
        <p:spPr>
          <a:xfrm>
            <a:off x="1066800" y="4953000"/>
            <a:ext cx="73152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Team 11: </a:t>
            </a:r>
            <a:r>
              <a:rPr lang="en-US" sz="3200"/>
              <a:t>Mobile Price Classification</a:t>
            </a:r>
            <a:endParaRPr sz="2700"/>
          </a:p>
          <a:p>
            <a:pPr indent="0" lvl="0" marL="0" rtl="0" algn="ctr">
              <a:spcBef>
                <a:spcPts val="0"/>
              </a:spcBef>
              <a:spcAft>
                <a:spcPts val="0"/>
              </a:spcAft>
              <a:buClr>
                <a:schemeClr val="dk1"/>
              </a:buClr>
              <a:buSzPts val="3200"/>
              <a:buFont typeface="Calibri"/>
              <a:buNone/>
            </a:pPr>
            <a:r>
              <a:rPr lang="en-US" sz="2700"/>
              <a:t>Data Science, Columbian College of Arts &amp; Sciences</a:t>
            </a:r>
            <a:endParaRPr sz="3200"/>
          </a:p>
        </p:txBody>
      </p:sp>
      <p:sp>
        <p:nvSpPr>
          <p:cNvPr id="25" name="Google Shape;25;p4"/>
          <p:cNvSpPr txBox="1"/>
          <p:nvPr/>
        </p:nvSpPr>
        <p:spPr>
          <a:xfrm>
            <a:off x="152400" y="152400"/>
            <a:ext cx="8915400" cy="144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lang="en-US" sz="3200">
                <a:solidFill>
                  <a:schemeClr val="dk1"/>
                </a:solidFill>
              </a:rPr>
              <a:t>DATS 6202</a:t>
            </a:r>
            <a:endParaRPr/>
          </a:p>
          <a:p>
            <a:pPr indent="0" lvl="0" marL="0" marR="0" rtl="0" algn="ctr">
              <a:lnSpc>
                <a:spcPct val="100000"/>
              </a:lnSpc>
              <a:spcBef>
                <a:spcPts val="0"/>
              </a:spcBef>
              <a:spcAft>
                <a:spcPts val="0"/>
              </a:spcAft>
              <a:buClr>
                <a:schemeClr val="dk1"/>
              </a:buClr>
              <a:buSzPts val="2000"/>
              <a:buFont typeface="Arial"/>
              <a:buNone/>
            </a:pPr>
            <a:r>
              <a:rPr lang="en-US" sz="2000">
                <a:solidFill>
                  <a:schemeClr val="dk1"/>
                </a:solidFill>
              </a:rPr>
              <a:t>Machine Learning I</a:t>
            </a:r>
            <a:endParaRPr b="0" i="0" sz="2000" u="none" cap="none" strike="noStrike">
              <a:solidFill>
                <a:schemeClr val="dk1"/>
              </a:solidFill>
              <a:latin typeface="Arial"/>
              <a:ea typeface="Arial"/>
              <a:cs typeface="Arial"/>
              <a:sym typeface="Arial"/>
            </a:endParaRPr>
          </a:p>
        </p:txBody>
      </p:sp>
      <p:pic>
        <p:nvPicPr>
          <p:cNvPr id="26" name="Google Shape;26;p4" title="Royalty-Free photo: Mobile phone in man's hands near the sea | PickPik"/>
          <p:cNvPicPr preferRelativeResize="0"/>
          <p:nvPr/>
        </p:nvPicPr>
        <p:blipFill>
          <a:blip r:embed="rId3">
            <a:alphaModFix/>
          </a:blip>
          <a:stretch>
            <a:fillRect/>
          </a:stretch>
        </p:blipFill>
        <p:spPr>
          <a:xfrm>
            <a:off x="1924537" y="1528451"/>
            <a:ext cx="5294924" cy="352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ML Algorithms</a:t>
            </a:r>
            <a:endParaRPr sz="4000"/>
          </a:p>
        </p:txBody>
      </p:sp>
      <p:sp>
        <p:nvSpPr>
          <p:cNvPr id="89" name="Google Shape;89;p13"/>
          <p:cNvSpPr txBox="1"/>
          <p:nvPr>
            <p:ph idx="1" type="body"/>
          </p:nvPr>
        </p:nvSpPr>
        <p:spPr>
          <a:xfrm>
            <a:off x="1642800" y="2313150"/>
            <a:ext cx="5858400" cy="22317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lang="en-US"/>
              <a:t>Logistic Regression</a:t>
            </a:r>
            <a:endParaRPr/>
          </a:p>
          <a:p>
            <a:pPr indent="-342900" lvl="0" marL="457200" rtl="0" algn="l">
              <a:spcBef>
                <a:spcPts val="0"/>
              </a:spcBef>
              <a:spcAft>
                <a:spcPts val="0"/>
              </a:spcAft>
              <a:buSzPts val="1800"/>
              <a:buAutoNum type="arabicPeriod"/>
            </a:pPr>
            <a:r>
              <a:rPr lang="en-US"/>
              <a:t>MLPClassifier</a:t>
            </a:r>
            <a:endParaRPr/>
          </a:p>
          <a:p>
            <a:pPr indent="-342900" lvl="0" marL="457200" rtl="0" algn="l">
              <a:spcBef>
                <a:spcPts val="0"/>
              </a:spcBef>
              <a:spcAft>
                <a:spcPts val="0"/>
              </a:spcAft>
              <a:buSzPts val="1800"/>
              <a:buAutoNum type="arabicPeriod"/>
            </a:pPr>
            <a:r>
              <a:rPr lang="en-US"/>
              <a:t>RandomForestClassifier</a:t>
            </a:r>
            <a:endParaRPr/>
          </a:p>
          <a:p>
            <a:pPr indent="-342900" lvl="0" marL="457200" rtl="0" algn="l">
              <a:spcBef>
                <a:spcPts val="0"/>
              </a:spcBef>
              <a:spcAft>
                <a:spcPts val="0"/>
              </a:spcAft>
              <a:buSzPts val="1800"/>
              <a:buAutoNum type="arabicPeriod"/>
            </a:pPr>
            <a:r>
              <a:rPr lang="en-US"/>
              <a:t>Hist GradientBoostingClassifier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ML Algorithms - </a:t>
            </a:r>
            <a:r>
              <a:rPr b="1" lang="en-US" sz="4000">
                <a:solidFill>
                  <a:schemeClr val="dk2"/>
                </a:solidFill>
              </a:rPr>
              <a:t>Best Score </a:t>
            </a:r>
            <a:endParaRPr sz="4000"/>
          </a:p>
        </p:txBody>
      </p:sp>
      <p:sp>
        <p:nvSpPr>
          <p:cNvPr id="96" name="Google Shape;96;p14"/>
          <p:cNvSpPr txBox="1"/>
          <p:nvPr>
            <p:ph idx="1" type="body"/>
          </p:nvPr>
        </p:nvSpPr>
        <p:spPr>
          <a:xfrm>
            <a:off x="753600" y="2301450"/>
            <a:ext cx="7636800" cy="22551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lang="en-US"/>
              <a:t>Logistic Regression - </a:t>
            </a:r>
            <a:r>
              <a:rPr b="1" lang="en-US"/>
              <a:t>0.979462</a:t>
            </a:r>
            <a:endParaRPr b="1"/>
          </a:p>
          <a:p>
            <a:pPr indent="-342900" lvl="0" marL="457200" rtl="0" algn="l">
              <a:spcBef>
                <a:spcPts val="0"/>
              </a:spcBef>
              <a:spcAft>
                <a:spcPts val="0"/>
              </a:spcAft>
              <a:buSzPts val="1800"/>
              <a:buAutoNum type="arabicPeriod"/>
            </a:pPr>
            <a:r>
              <a:rPr lang="en-US"/>
              <a:t>MLPClassifier - 0.901794</a:t>
            </a:r>
            <a:endParaRPr/>
          </a:p>
          <a:p>
            <a:pPr indent="-342900" lvl="0" marL="457200" rtl="0" algn="l">
              <a:spcBef>
                <a:spcPts val="0"/>
              </a:spcBef>
              <a:spcAft>
                <a:spcPts val="0"/>
              </a:spcAft>
              <a:buSzPts val="1800"/>
              <a:buAutoNum type="arabicPeriod"/>
            </a:pPr>
            <a:r>
              <a:rPr lang="en-US"/>
              <a:t>RandomForestClassifier - 0.886373</a:t>
            </a:r>
            <a:endParaRPr/>
          </a:p>
          <a:p>
            <a:pPr indent="-342900" lvl="0" marL="457200" rtl="0" algn="l">
              <a:spcBef>
                <a:spcPts val="0"/>
              </a:spcBef>
              <a:spcAft>
                <a:spcPts val="0"/>
              </a:spcAft>
              <a:buSzPts val="1800"/>
              <a:buAutoNum type="arabicPeriod"/>
            </a:pPr>
            <a:r>
              <a:rPr lang="en-US"/>
              <a:t>Hist GradientBoostingClassifier - 0.915545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ML Algorithms - Best Score </a:t>
            </a:r>
            <a:endParaRPr sz="4000"/>
          </a:p>
        </p:txBody>
      </p:sp>
      <p:pic>
        <p:nvPicPr>
          <p:cNvPr id="103" name="Google Shape;103;p15"/>
          <p:cNvPicPr preferRelativeResize="0"/>
          <p:nvPr/>
        </p:nvPicPr>
        <p:blipFill>
          <a:blip r:embed="rId3">
            <a:alphaModFix/>
          </a:blip>
          <a:stretch>
            <a:fillRect/>
          </a:stretch>
        </p:blipFill>
        <p:spPr>
          <a:xfrm>
            <a:off x="152400" y="1534850"/>
            <a:ext cx="8839201" cy="46179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Feature Importance</a:t>
            </a:r>
            <a:endParaRPr sz="4000"/>
          </a:p>
        </p:txBody>
      </p:sp>
      <p:pic>
        <p:nvPicPr>
          <p:cNvPr id="110" name="Google Shape;110;p16"/>
          <p:cNvPicPr preferRelativeResize="0"/>
          <p:nvPr/>
        </p:nvPicPr>
        <p:blipFill>
          <a:blip r:embed="rId3">
            <a:alphaModFix/>
          </a:blip>
          <a:stretch>
            <a:fillRect/>
          </a:stretch>
        </p:blipFill>
        <p:spPr>
          <a:xfrm>
            <a:off x="166675" y="1190525"/>
            <a:ext cx="8810625" cy="521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Multivariate Visualization</a:t>
            </a:r>
            <a:endParaRPr sz="4000"/>
          </a:p>
        </p:txBody>
      </p:sp>
      <p:pic>
        <p:nvPicPr>
          <p:cNvPr id="117" name="Google Shape;117;p17"/>
          <p:cNvPicPr preferRelativeResize="0"/>
          <p:nvPr/>
        </p:nvPicPr>
        <p:blipFill>
          <a:blip r:embed="rId3">
            <a:alphaModFix/>
          </a:blip>
          <a:stretch>
            <a:fillRect/>
          </a:stretch>
        </p:blipFill>
        <p:spPr>
          <a:xfrm>
            <a:off x="646100" y="1839500"/>
            <a:ext cx="7851801" cy="33310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Conclusion</a:t>
            </a:r>
            <a:endParaRPr sz="4000"/>
          </a:p>
        </p:txBody>
      </p:sp>
      <p:sp>
        <p:nvSpPr>
          <p:cNvPr id="124" name="Google Shape;124;p18"/>
          <p:cNvSpPr txBox="1"/>
          <p:nvPr>
            <p:ph idx="1" type="body"/>
          </p:nvPr>
        </p:nvSpPr>
        <p:spPr>
          <a:xfrm>
            <a:off x="765750" y="1641350"/>
            <a:ext cx="7612500" cy="3916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None/>
            </a:pPr>
            <a:r>
              <a:rPr lang="en-US"/>
              <a:t>After evaluating various machine learning classification models for predicting phone price ranges based on specifications, we found that logistic regression emerged as the best fit for this task. With an accuracy of </a:t>
            </a:r>
            <a:r>
              <a:rPr b="1" lang="en-US"/>
              <a:t>0.979462</a:t>
            </a:r>
            <a:r>
              <a:rPr lang="en-US"/>
              <a:t>, </a:t>
            </a:r>
            <a:r>
              <a:rPr i="1" lang="en-US"/>
              <a:t>logistic regression</a:t>
            </a:r>
            <a:r>
              <a:rPr lang="en-US"/>
              <a:t> outperformed other models in accurately classifying phone prices. Therefore, we recommend utilizing logistic regression for predicting phone price ranges in future applications.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References</a:t>
            </a:r>
            <a:endParaRPr sz="4000"/>
          </a:p>
        </p:txBody>
      </p:sp>
      <p:sp>
        <p:nvSpPr>
          <p:cNvPr id="131" name="Google Shape;131;p19"/>
          <p:cNvSpPr txBox="1"/>
          <p:nvPr>
            <p:ph idx="1" type="body"/>
          </p:nvPr>
        </p:nvSpPr>
        <p:spPr>
          <a:xfrm>
            <a:off x="753600" y="1899575"/>
            <a:ext cx="7636800" cy="34719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lang="en-US"/>
              <a:t>yuxiaohuang/teaching/p2 c2 s5</a:t>
            </a:r>
            <a:r>
              <a:rPr lang="en-US"/>
              <a:t> </a:t>
            </a:r>
            <a:r>
              <a:rPr lang="en-US"/>
              <a:t>tree_based_models/case_study</a:t>
            </a:r>
            <a:endParaRPr/>
          </a:p>
          <a:p>
            <a:pPr indent="-342900" lvl="0" marL="457200" rtl="0" algn="l">
              <a:spcBef>
                <a:spcPts val="0"/>
              </a:spcBef>
              <a:spcAft>
                <a:spcPts val="0"/>
              </a:spcAft>
              <a:buSzPts val="1800"/>
              <a:buAutoNum type="arabicPeriod"/>
            </a:pPr>
            <a:r>
              <a:rPr lang="en-US"/>
              <a:t>Kaggle-Mobile Price Classification</a:t>
            </a:r>
            <a:endParaRPr/>
          </a:p>
          <a:p>
            <a:pPr indent="-342900" lvl="0" marL="457200" rtl="0" algn="l">
              <a:spcBef>
                <a:spcPts val="0"/>
              </a:spcBef>
              <a:spcAft>
                <a:spcPts val="0"/>
              </a:spcAft>
              <a:buSzPts val="1800"/>
              <a:buAutoNum type="arabicPeriod"/>
            </a:pPr>
            <a:r>
              <a:rPr lang="en-US"/>
              <a:t>Project layout - Referred to table 3 on page 20 of the lecture slides.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p:txBody>
      </p:sp>
      <p:sp>
        <p:nvSpPr>
          <p:cNvPr id="138" name="Google Shape;138;p20"/>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5"/>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Problem Statement</a:t>
            </a:r>
            <a:endParaRPr sz="4000"/>
          </a:p>
        </p:txBody>
      </p:sp>
      <p:sp>
        <p:nvSpPr>
          <p:cNvPr id="32" name="Google Shape;32;p5"/>
          <p:cNvSpPr txBox="1"/>
          <p:nvPr>
            <p:ph idx="1" type="body"/>
          </p:nvPr>
        </p:nvSpPr>
        <p:spPr>
          <a:xfrm>
            <a:off x="457200" y="16764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lang="en-US"/>
              <a:t>Bob has started his own mobile company and wants to compete with big players like Apple and Samsung. However, he's unsure how to price his mobile phones competitively. To tackle this, he gathers sales data from various companies to understand the relationship between different features (e.g., RAM, internal memory) and selling prices. Bob needs assistance in analyzing this data and building a model to predict price ranges for his mobile phones based on their specifications. By doing so, Bob aims to make informed pricing decisions and establish his company in the competitive mobile phone market.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6"/>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Solution</a:t>
            </a:r>
            <a:endParaRPr sz="4000"/>
          </a:p>
        </p:txBody>
      </p:sp>
      <p:sp>
        <p:nvSpPr>
          <p:cNvPr id="39" name="Google Shape;39;p6"/>
          <p:cNvSpPr txBox="1"/>
          <p:nvPr>
            <p:ph idx="1" type="body"/>
          </p:nvPr>
        </p:nvSpPr>
        <p:spPr>
          <a:xfrm>
            <a:off x="84150" y="1662050"/>
            <a:ext cx="8229600" cy="4526100"/>
          </a:xfrm>
          <a:prstGeom prst="rect">
            <a:avLst/>
          </a:prstGeom>
          <a:noFill/>
          <a:ln>
            <a:noFill/>
          </a:ln>
        </p:spPr>
        <p:txBody>
          <a:bodyPr anchorCtr="0" anchor="t" bIns="45700" lIns="91425" spcFirstLastPara="1" rIns="91425" wrap="square" tIns="45700">
            <a:normAutofit/>
          </a:bodyPr>
          <a:lstStyle/>
          <a:p>
            <a:pPr indent="0" lvl="1" marL="552450" rtl="0" algn="ctr">
              <a:spcBef>
                <a:spcPts val="480"/>
              </a:spcBef>
              <a:spcAft>
                <a:spcPts val="0"/>
              </a:spcAft>
              <a:buClr>
                <a:schemeClr val="dk1"/>
              </a:buClr>
              <a:buSzPts val="2400"/>
              <a:buFont typeface="Noto Sans Symbols"/>
              <a:buNone/>
            </a:pPr>
            <a:r>
              <a:rPr lang="en-US" sz="3200"/>
              <a:t>Our aim is to predict the price range of mobile phones based on their specifications. We'll explore different classification models to find the one that best predicts phone prices accurately. By comparing models using metrics like accuracy, we'll identify the most effective one for this task.</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Implementation </a:t>
            </a:r>
            <a:endParaRPr sz="4000"/>
          </a:p>
        </p:txBody>
      </p:sp>
      <p:graphicFrame>
        <p:nvGraphicFramePr>
          <p:cNvPr id="46" name="Google Shape;46;p7"/>
          <p:cNvGraphicFramePr/>
          <p:nvPr/>
        </p:nvGraphicFramePr>
        <p:xfrm>
          <a:off x="718900" y="2535525"/>
          <a:ext cx="3000000" cy="3000000"/>
        </p:xfrm>
        <a:graphic>
          <a:graphicData uri="http://schemas.openxmlformats.org/drawingml/2006/table">
            <a:tbl>
              <a:tblPr>
                <a:noFill/>
                <a:tableStyleId>{E3297CB3-E8D3-4210-B64B-92913A3A5E8C}</a:tableStyleId>
              </a:tblPr>
              <a:tblGrid>
                <a:gridCol w="3853100"/>
                <a:gridCol w="3853100"/>
              </a:tblGrid>
              <a:tr h="3084625">
                <a:tc>
                  <a:txBody>
                    <a:bodyPr/>
                    <a:lstStyle/>
                    <a:p>
                      <a:pPr indent="-381000" lvl="0" marL="457200" rtl="0" algn="l">
                        <a:spcBef>
                          <a:spcPts val="108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Loading the data</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Splitting the data</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Handling uncommon features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Handling identifiers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Handling date time variables</a:t>
                      </a:r>
                      <a:endParaRPr/>
                    </a:p>
                  </a:txBody>
                  <a:tcPr marT="91425" marB="91425" marR="91425" marL="91425">
                    <a:lnL cap="flat" cmpd="sng" w="9525">
                      <a:solidFill>
                        <a:srgbClr val="E0F8F8"/>
                      </a:solidFill>
                      <a:prstDash val="dashDot"/>
                      <a:round/>
                      <a:headEnd len="sm" w="sm" type="none"/>
                      <a:tailEnd len="sm" w="sm" type="none"/>
                    </a:lnL>
                    <a:lnR cap="flat" cmpd="sng" w="9525">
                      <a:solidFill>
                        <a:srgbClr val="E0F8F8"/>
                      </a:solidFill>
                      <a:prstDash val="dashDot"/>
                      <a:round/>
                      <a:headEnd len="sm" w="sm" type="none"/>
                      <a:tailEnd len="sm" w="sm" type="none"/>
                    </a:lnR>
                    <a:lnT cap="flat" cmpd="sng" w="9525">
                      <a:solidFill>
                        <a:srgbClr val="E0F8F8"/>
                      </a:solidFill>
                      <a:prstDash val="dashDot"/>
                      <a:round/>
                      <a:headEnd len="sm" w="sm" type="none"/>
                      <a:tailEnd len="sm" w="sm" type="none"/>
                    </a:lnT>
                    <a:lnB cap="flat" cmpd="sng" w="9525">
                      <a:solidFill>
                        <a:srgbClr val="E0F8F8"/>
                      </a:solidFill>
                      <a:prstDash val="dashDot"/>
                      <a:round/>
                      <a:headEnd len="sm" w="sm" type="none"/>
                      <a:tailEnd len="sm" w="sm" type="none"/>
                    </a:lnB>
                  </a:tcPr>
                </a:tc>
                <a:tc>
                  <a:txBody>
                    <a:bodyPr/>
                    <a:lstStyle/>
                    <a:p>
                      <a:pPr indent="-381000" lvl="0" marL="457200" rtl="0" algn="l">
                        <a:spcBef>
                          <a:spcPts val="108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Handling missing data</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Encoding the data</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Splitting the feature and target</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Scaling the data</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Feature selection &amp; feature engineering</a:t>
                      </a:r>
                      <a:endParaRPr/>
                    </a:p>
                  </a:txBody>
                  <a:tcPr marT="91425" marB="91425" marR="91425" marL="91425">
                    <a:lnL cap="flat" cmpd="sng" w="9525">
                      <a:solidFill>
                        <a:srgbClr val="E0F8F8"/>
                      </a:solidFill>
                      <a:prstDash val="dashDot"/>
                      <a:round/>
                      <a:headEnd len="sm" w="sm" type="none"/>
                      <a:tailEnd len="sm" w="sm" type="none"/>
                    </a:lnL>
                    <a:lnR cap="flat" cmpd="sng" w="9525">
                      <a:solidFill>
                        <a:srgbClr val="E0F8F8"/>
                      </a:solidFill>
                      <a:prstDash val="dashDot"/>
                      <a:round/>
                      <a:headEnd len="sm" w="sm" type="none"/>
                      <a:tailEnd len="sm" w="sm" type="none"/>
                    </a:lnR>
                    <a:lnT cap="flat" cmpd="sng" w="9525">
                      <a:solidFill>
                        <a:srgbClr val="E0F8F8"/>
                      </a:solidFill>
                      <a:prstDash val="dashDot"/>
                      <a:round/>
                      <a:headEnd len="sm" w="sm" type="none"/>
                      <a:tailEnd len="sm" w="sm" type="none"/>
                    </a:lnT>
                    <a:lnB cap="flat" cmpd="sng" w="9525">
                      <a:solidFill>
                        <a:srgbClr val="E0F8F8"/>
                      </a:solidFill>
                      <a:prstDash val="dashDot"/>
                      <a:round/>
                      <a:headEnd len="sm" w="sm" type="none"/>
                      <a:tailEnd len="sm" w="sm" type="none"/>
                    </a:lnB>
                  </a:tcPr>
                </a:tc>
              </a:tr>
            </a:tbl>
          </a:graphicData>
        </a:graphic>
      </p:graphicFrame>
      <p:sp>
        <p:nvSpPr>
          <p:cNvPr id="47" name="Google Shape;47;p7"/>
          <p:cNvSpPr txBox="1"/>
          <p:nvPr/>
        </p:nvSpPr>
        <p:spPr>
          <a:xfrm>
            <a:off x="595800" y="1593188"/>
            <a:ext cx="79524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The Pipeline for Regression and Classification:</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Data Description</a:t>
            </a:r>
            <a:endParaRPr sz="4000"/>
          </a:p>
        </p:txBody>
      </p:sp>
      <p:sp>
        <p:nvSpPr>
          <p:cNvPr id="54" name="Google Shape;54;p8"/>
          <p:cNvSpPr txBox="1"/>
          <p:nvPr>
            <p:ph idx="1" type="body"/>
          </p:nvPr>
        </p:nvSpPr>
        <p:spPr>
          <a:xfrm>
            <a:off x="457200" y="16764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lang="en-US"/>
              <a:t>21 columns</a:t>
            </a:r>
            <a:endParaRPr/>
          </a:p>
          <a:p>
            <a:pPr indent="-300990" lvl="1" marL="742950" rtl="0" algn="l">
              <a:spcBef>
                <a:spcPts val="480"/>
              </a:spcBef>
              <a:spcAft>
                <a:spcPts val="0"/>
              </a:spcAft>
              <a:buSzPct val="100000"/>
              <a:buFont typeface="Noto Sans Symbols"/>
              <a:buChar char="✔"/>
            </a:pPr>
            <a:r>
              <a:rPr b="1" lang="en-US" sz="2400"/>
              <a:t>battery_power</a:t>
            </a:r>
            <a:r>
              <a:rPr lang="en-US" sz="2400"/>
              <a:t>: The total energy a battery can store in milliampere-hours (mAh).</a:t>
            </a:r>
            <a:endParaRPr sz="2400"/>
          </a:p>
          <a:p>
            <a:pPr indent="-300990" lvl="1" marL="742950" rtl="0" algn="l">
              <a:spcBef>
                <a:spcPts val="480"/>
              </a:spcBef>
              <a:spcAft>
                <a:spcPts val="0"/>
              </a:spcAft>
              <a:buSzPct val="100000"/>
              <a:buFont typeface="Noto Sans Symbols"/>
              <a:buChar char="✔"/>
            </a:pPr>
            <a:r>
              <a:rPr b="1" lang="en-US" sz="2400"/>
              <a:t>blue</a:t>
            </a:r>
            <a:r>
              <a:rPr lang="en-US" sz="2400"/>
              <a:t>: Indicates the presence of Bluetooth (1 if present, 0 if absent).</a:t>
            </a:r>
            <a:endParaRPr sz="2400"/>
          </a:p>
          <a:p>
            <a:pPr indent="-300990" lvl="1" marL="742950" rtl="0" algn="l">
              <a:spcBef>
                <a:spcPts val="480"/>
              </a:spcBef>
              <a:spcAft>
                <a:spcPts val="0"/>
              </a:spcAft>
              <a:buSzPct val="100000"/>
              <a:buFont typeface="Noto Sans Symbols"/>
              <a:buChar char="✔"/>
            </a:pPr>
            <a:r>
              <a:rPr b="1" lang="en-US" sz="2400"/>
              <a:t>clock_speed</a:t>
            </a:r>
            <a:r>
              <a:rPr lang="en-US" sz="2400"/>
              <a:t>: The speed at which the microprocessor executes instructions, measured in gigahertz (GHz).</a:t>
            </a:r>
            <a:endParaRPr sz="2400"/>
          </a:p>
          <a:p>
            <a:pPr indent="-300990" lvl="1" marL="742950" rtl="0" algn="l">
              <a:spcBef>
                <a:spcPts val="480"/>
              </a:spcBef>
              <a:spcAft>
                <a:spcPts val="0"/>
              </a:spcAft>
              <a:buSzPct val="100000"/>
              <a:buFont typeface="Noto Sans Symbols"/>
              <a:buChar char="✔"/>
            </a:pPr>
            <a:r>
              <a:rPr b="1" lang="en-US" sz="2400"/>
              <a:t>dual_sim</a:t>
            </a:r>
            <a:r>
              <a:rPr lang="en-US" sz="2400"/>
              <a:t>: Indicates whether the device supports dual SIM cards (1 if supported, 0 if not supported).</a:t>
            </a:r>
            <a:endParaRPr sz="2400"/>
          </a:p>
          <a:p>
            <a:pPr indent="-300990" lvl="1" marL="742950" rtl="0" algn="l">
              <a:spcBef>
                <a:spcPts val="480"/>
              </a:spcBef>
              <a:spcAft>
                <a:spcPts val="0"/>
              </a:spcAft>
              <a:buSzPct val="100000"/>
              <a:buFont typeface="Noto Sans Symbols"/>
              <a:buChar char="✔"/>
            </a:pPr>
            <a:r>
              <a:rPr b="1" lang="en-US" sz="2400"/>
              <a:t>fc</a:t>
            </a:r>
            <a:r>
              <a:rPr lang="en-US" sz="2400"/>
              <a:t>: Front Camera </a:t>
            </a:r>
            <a:r>
              <a:rPr lang="en-US" sz="2400"/>
              <a:t>megapixels</a:t>
            </a:r>
            <a:r>
              <a:rPr lang="en-US" sz="2400"/>
              <a:t>.</a:t>
            </a:r>
            <a:endParaRPr sz="2400"/>
          </a:p>
          <a:p>
            <a:pPr indent="-300990" lvl="1" marL="742950" rtl="0" algn="l">
              <a:spcBef>
                <a:spcPts val="480"/>
              </a:spcBef>
              <a:spcAft>
                <a:spcPts val="0"/>
              </a:spcAft>
              <a:buSzPct val="100000"/>
              <a:buFont typeface="Noto Sans Symbols"/>
              <a:buChar char="✔"/>
            </a:pPr>
            <a:r>
              <a:rPr b="1" lang="en-US" sz="2400"/>
              <a:t>four_g</a:t>
            </a:r>
            <a:r>
              <a:rPr lang="en-US" sz="2400"/>
              <a:t>: Indicates the presence of 4G connectivity (1 if present, 0 if absent).</a:t>
            </a:r>
            <a:endParaRPr sz="2400"/>
          </a:p>
          <a:p>
            <a:pPr indent="-300990" lvl="1" marL="742950" rtl="0" algn="l">
              <a:spcBef>
                <a:spcPts val="480"/>
              </a:spcBef>
              <a:spcAft>
                <a:spcPts val="0"/>
              </a:spcAft>
              <a:buSzPct val="100000"/>
              <a:buFont typeface="Noto Sans Symbols"/>
              <a:buChar char="✔"/>
            </a:pPr>
            <a:r>
              <a:rPr b="1" lang="en-US" sz="2400"/>
              <a:t>int_memory</a:t>
            </a:r>
            <a:r>
              <a:rPr lang="en-US" sz="2400"/>
              <a:t>: Internal Memory capacity in gigabytes (GB).</a:t>
            </a:r>
            <a:endParaRPr sz="2400"/>
          </a:p>
          <a:p>
            <a:pPr indent="-300990" lvl="1" marL="742950" rtl="0" algn="l">
              <a:spcBef>
                <a:spcPts val="480"/>
              </a:spcBef>
              <a:spcAft>
                <a:spcPts val="0"/>
              </a:spcAft>
              <a:buSzPct val="100000"/>
              <a:buFont typeface="Noto Sans Symbols"/>
              <a:buChar char="✔"/>
            </a:pPr>
            <a:r>
              <a:rPr b="1" lang="en-US" sz="2400"/>
              <a:t>m_dep</a:t>
            </a:r>
            <a:r>
              <a:rPr lang="en-US" sz="2400"/>
              <a:t>: Mobile Depth in cm.</a:t>
            </a:r>
            <a:endParaRPr sz="2400"/>
          </a:p>
          <a:p>
            <a:pPr indent="-300990" lvl="1" marL="742950" rtl="0" algn="l">
              <a:spcBef>
                <a:spcPts val="480"/>
              </a:spcBef>
              <a:spcAft>
                <a:spcPts val="0"/>
              </a:spcAft>
              <a:buSzPct val="100000"/>
              <a:buFont typeface="Noto Sans Symbols"/>
              <a:buChar char="✔"/>
            </a:pPr>
            <a:r>
              <a:rPr b="1" lang="en-US" sz="2400"/>
              <a:t>mobile_wt</a:t>
            </a:r>
            <a:r>
              <a:rPr lang="en-US" sz="2400"/>
              <a:t>: Weight of mobile phone in grams.</a:t>
            </a:r>
            <a:endParaRPr sz="2400"/>
          </a:p>
          <a:p>
            <a:pPr indent="-300990" lvl="1" marL="742950" rtl="0" algn="l">
              <a:spcBef>
                <a:spcPts val="480"/>
              </a:spcBef>
              <a:spcAft>
                <a:spcPts val="0"/>
              </a:spcAft>
              <a:buSzPct val="100000"/>
              <a:buFont typeface="Noto Sans Symbols"/>
              <a:buChar char="✔"/>
            </a:pPr>
            <a:r>
              <a:rPr b="1" lang="en-US" sz="2400"/>
              <a:t>n_cores</a:t>
            </a:r>
            <a:r>
              <a:rPr lang="en-US" sz="2400"/>
              <a:t>: Number of cores of the processor.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Data Description</a:t>
            </a:r>
            <a:endParaRPr sz="4000"/>
          </a:p>
        </p:txBody>
      </p:sp>
      <p:sp>
        <p:nvSpPr>
          <p:cNvPr id="61" name="Google Shape;61;p9"/>
          <p:cNvSpPr txBox="1"/>
          <p:nvPr>
            <p:ph idx="1" type="body"/>
          </p:nvPr>
        </p:nvSpPr>
        <p:spPr>
          <a:xfrm>
            <a:off x="457200" y="1676400"/>
            <a:ext cx="8229600" cy="4526100"/>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spcBef>
                <a:spcPts val="0"/>
              </a:spcBef>
              <a:spcAft>
                <a:spcPts val="0"/>
              </a:spcAft>
              <a:buClr>
                <a:schemeClr val="dk1"/>
              </a:buClr>
              <a:buSzPct val="100000"/>
              <a:buChar char="•"/>
            </a:pPr>
            <a:r>
              <a:rPr lang="en-US"/>
              <a:t>21 columns</a:t>
            </a:r>
            <a:endParaRPr/>
          </a:p>
          <a:p>
            <a:pPr indent="-289560" lvl="1" marL="742950" rtl="0" algn="l">
              <a:spcBef>
                <a:spcPts val="480"/>
              </a:spcBef>
              <a:spcAft>
                <a:spcPts val="0"/>
              </a:spcAft>
              <a:buSzPct val="100000"/>
              <a:buFont typeface="Noto Sans Symbols"/>
              <a:buChar char="✔"/>
            </a:pPr>
            <a:r>
              <a:rPr b="1" lang="en-US" sz="2400"/>
              <a:t>pc</a:t>
            </a:r>
            <a:r>
              <a:rPr lang="en-US" sz="2400"/>
              <a:t>: Primary Camera megapixels.</a:t>
            </a:r>
            <a:endParaRPr sz="2400"/>
          </a:p>
          <a:p>
            <a:pPr indent="-289560" lvl="1" marL="742950" rtl="0" algn="l">
              <a:spcBef>
                <a:spcPts val="480"/>
              </a:spcBef>
              <a:spcAft>
                <a:spcPts val="0"/>
              </a:spcAft>
              <a:buSzPct val="100000"/>
              <a:buFont typeface="Noto Sans Symbols"/>
              <a:buChar char="✔"/>
            </a:pPr>
            <a:r>
              <a:rPr b="1" lang="en-US" sz="2400"/>
              <a:t>px_height</a:t>
            </a:r>
            <a:r>
              <a:rPr lang="en-US" sz="2400"/>
              <a:t>: Pixel Resolution Height.</a:t>
            </a:r>
            <a:endParaRPr sz="2400"/>
          </a:p>
          <a:p>
            <a:pPr indent="-289560" lvl="1" marL="742950" rtl="0" algn="l">
              <a:spcBef>
                <a:spcPts val="480"/>
              </a:spcBef>
              <a:spcAft>
                <a:spcPts val="0"/>
              </a:spcAft>
              <a:buSzPct val="100000"/>
              <a:buFont typeface="Noto Sans Symbols"/>
              <a:buChar char="✔"/>
            </a:pPr>
            <a:r>
              <a:rPr b="1" lang="en-US" sz="2400"/>
              <a:t>px_width</a:t>
            </a:r>
            <a:r>
              <a:rPr lang="en-US" sz="2400"/>
              <a:t>: Pixel Resolution Width.</a:t>
            </a:r>
            <a:endParaRPr sz="2400"/>
          </a:p>
          <a:p>
            <a:pPr indent="-289560" lvl="1" marL="742950" rtl="0" algn="l">
              <a:spcBef>
                <a:spcPts val="480"/>
              </a:spcBef>
              <a:spcAft>
                <a:spcPts val="0"/>
              </a:spcAft>
              <a:buSzPct val="100000"/>
              <a:buFont typeface="Noto Sans Symbols"/>
              <a:buChar char="✔"/>
            </a:pPr>
            <a:r>
              <a:rPr b="1" lang="en-US" sz="2400"/>
              <a:t>ram</a:t>
            </a:r>
            <a:r>
              <a:rPr lang="en-US" sz="2400"/>
              <a:t>: Random Access Memory capacity in megabytes (MB).</a:t>
            </a:r>
            <a:endParaRPr sz="2400"/>
          </a:p>
          <a:p>
            <a:pPr indent="-289560" lvl="1" marL="742950" rtl="0" algn="l">
              <a:spcBef>
                <a:spcPts val="480"/>
              </a:spcBef>
              <a:spcAft>
                <a:spcPts val="0"/>
              </a:spcAft>
              <a:buSzPct val="100000"/>
              <a:buFont typeface="Noto Sans Symbols"/>
              <a:buChar char="✔"/>
            </a:pPr>
            <a:r>
              <a:rPr b="1" lang="en-US" sz="2400"/>
              <a:t>sc_h</a:t>
            </a:r>
            <a:r>
              <a:rPr lang="en-US" sz="2400"/>
              <a:t>: Screen Height of mobile in cm.</a:t>
            </a:r>
            <a:endParaRPr sz="2400"/>
          </a:p>
          <a:p>
            <a:pPr indent="-289560" lvl="1" marL="742950" rtl="0" algn="l">
              <a:spcBef>
                <a:spcPts val="480"/>
              </a:spcBef>
              <a:spcAft>
                <a:spcPts val="0"/>
              </a:spcAft>
              <a:buSzPct val="100000"/>
              <a:buFont typeface="Noto Sans Symbols"/>
              <a:buChar char="✔"/>
            </a:pPr>
            <a:r>
              <a:rPr b="1" lang="en-US" sz="2400"/>
              <a:t>sc_w</a:t>
            </a:r>
            <a:r>
              <a:rPr lang="en-US" sz="2400"/>
              <a:t>: Screen Width of mobile in cm.</a:t>
            </a:r>
            <a:endParaRPr sz="2400"/>
          </a:p>
          <a:p>
            <a:pPr indent="-289560" lvl="1" marL="742950" rtl="0" algn="l">
              <a:spcBef>
                <a:spcPts val="480"/>
              </a:spcBef>
              <a:spcAft>
                <a:spcPts val="0"/>
              </a:spcAft>
              <a:buSzPct val="100000"/>
              <a:buFont typeface="Noto Sans Symbols"/>
              <a:buChar char="✔"/>
            </a:pPr>
            <a:r>
              <a:rPr b="1" lang="en-US" sz="2400"/>
              <a:t>talk_time</a:t>
            </a:r>
            <a:r>
              <a:rPr lang="en-US" sz="2400"/>
              <a:t>: The longest time that a single battery charge will last when you are on a call.</a:t>
            </a:r>
            <a:endParaRPr sz="2400"/>
          </a:p>
          <a:p>
            <a:pPr indent="-289560" lvl="1" marL="742950" rtl="0" algn="l">
              <a:spcBef>
                <a:spcPts val="480"/>
              </a:spcBef>
              <a:spcAft>
                <a:spcPts val="0"/>
              </a:spcAft>
              <a:buSzPct val="100000"/>
              <a:buFont typeface="Noto Sans Symbols"/>
              <a:buChar char="✔"/>
            </a:pPr>
            <a:r>
              <a:rPr b="1" lang="en-US" sz="2400"/>
              <a:t>three_g</a:t>
            </a:r>
            <a:r>
              <a:rPr lang="en-US" sz="2400"/>
              <a:t>: Indicates the presence of 3G connectivity (1 if present, 0 if absent).</a:t>
            </a:r>
            <a:endParaRPr sz="2400"/>
          </a:p>
          <a:p>
            <a:pPr indent="-289560" lvl="1" marL="742950" rtl="0" algn="l">
              <a:spcBef>
                <a:spcPts val="480"/>
              </a:spcBef>
              <a:spcAft>
                <a:spcPts val="0"/>
              </a:spcAft>
              <a:buSzPct val="100000"/>
              <a:buFont typeface="Noto Sans Symbols"/>
              <a:buChar char="✔"/>
            </a:pPr>
            <a:r>
              <a:rPr b="1" lang="en-US" sz="2400"/>
              <a:t>touch_screen</a:t>
            </a:r>
            <a:r>
              <a:rPr lang="en-US" sz="2400"/>
              <a:t>: Indicates whether the device has a touch screen (1 if present, 0 if absent).</a:t>
            </a:r>
            <a:endParaRPr sz="2400"/>
          </a:p>
          <a:p>
            <a:pPr indent="-289560" lvl="1" marL="742950" rtl="0" algn="l">
              <a:spcBef>
                <a:spcPts val="480"/>
              </a:spcBef>
              <a:spcAft>
                <a:spcPts val="0"/>
              </a:spcAft>
              <a:buSzPct val="100000"/>
              <a:buFont typeface="Noto Sans Symbols"/>
              <a:buChar char="✔"/>
            </a:pPr>
            <a:r>
              <a:rPr b="1" lang="en-US" sz="2400"/>
              <a:t>wifi</a:t>
            </a:r>
            <a:r>
              <a:rPr lang="en-US" sz="2400"/>
              <a:t>: Indicates whether the device supports Wi-Fi (1 if supported, 0 if not supported).</a:t>
            </a:r>
            <a:endParaRPr sz="2400"/>
          </a:p>
          <a:p>
            <a:pPr indent="-289560" lvl="1" marL="742950" rtl="0" algn="l">
              <a:spcBef>
                <a:spcPts val="480"/>
              </a:spcBef>
              <a:spcAft>
                <a:spcPts val="0"/>
              </a:spcAft>
              <a:buSzPct val="100000"/>
              <a:buFont typeface="Noto Sans Symbols"/>
              <a:buChar char="✔"/>
            </a:pPr>
            <a:r>
              <a:rPr b="1" lang="en-US" sz="2400"/>
              <a:t>price_range</a:t>
            </a:r>
            <a:r>
              <a:rPr lang="en-US" sz="2400"/>
              <a:t>: This is the target variable with values indicating the price range of the mobile phone.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Data Description</a:t>
            </a:r>
            <a:endParaRPr sz="4000"/>
          </a:p>
        </p:txBody>
      </p:sp>
      <p:sp>
        <p:nvSpPr>
          <p:cNvPr id="68" name="Google Shape;68;p10"/>
          <p:cNvSpPr txBox="1"/>
          <p:nvPr>
            <p:ph idx="1" type="body"/>
          </p:nvPr>
        </p:nvSpPr>
        <p:spPr>
          <a:xfrm>
            <a:off x="457200" y="1676400"/>
            <a:ext cx="8229600" cy="4526100"/>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spcBef>
                <a:spcPts val="0"/>
              </a:spcBef>
              <a:spcAft>
                <a:spcPts val="0"/>
              </a:spcAft>
              <a:buClr>
                <a:schemeClr val="dk1"/>
              </a:buClr>
              <a:buSzPct val="100000"/>
              <a:buChar char="•"/>
            </a:pPr>
            <a:r>
              <a:rPr lang="en-US"/>
              <a:t>21 columns</a:t>
            </a:r>
            <a:endParaRPr/>
          </a:p>
          <a:p>
            <a:pPr indent="-289560" lvl="1" marL="742950" rtl="0" algn="l">
              <a:spcBef>
                <a:spcPts val="480"/>
              </a:spcBef>
              <a:spcAft>
                <a:spcPts val="0"/>
              </a:spcAft>
              <a:buSzPct val="100000"/>
              <a:buFont typeface="Noto Sans Symbols"/>
              <a:buChar char="✔"/>
            </a:pPr>
            <a:r>
              <a:rPr b="1" lang="en-US" sz="2400"/>
              <a:t>pc</a:t>
            </a:r>
            <a:r>
              <a:rPr lang="en-US" sz="2400"/>
              <a:t>: Primary Camera megapixels.</a:t>
            </a:r>
            <a:endParaRPr sz="2400"/>
          </a:p>
          <a:p>
            <a:pPr indent="-289560" lvl="1" marL="742950" rtl="0" algn="l">
              <a:spcBef>
                <a:spcPts val="480"/>
              </a:spcBef>
              <a:spcAft>
                <a:spcPts val="0"/>
              </a:spcAft>
              <a:buSzPct val="100000"/>
              <a:buFont typeface="Noto Sans Symbols"/>
              <a:buChar char="✔"/>
            </a:pPr>
            <a:r>
              <a:rPr b="1" lang="en-US" sz="2400"/>
              <a:t>px_height</a:t>
            </a:r>
            <a:r>
              <a:rPr lang="en-US" sz="2400"/>
              <a:t>: Pixel Resolution Height.</a:t>
            </a:r>
            <a:endParaRPr sz="2400"/>
          </a:p>
          <a:p>
            <a:pPr indent="-289560" lvl="1" marL="742950" rtl="0" algn="l">
              <a:spcBef>
                <a:spcPts val="480"/>
              </a:spcBef>
              <a:spcAft>
                <a:spcPts val="0"/>
              </a:spcAft>
              <a:buSzPct val="100000"/>
              <a:buFont typeface="Noto Sans Symbols"/>
              <a:buChar char="✔"/>
            </a:pPr>
            <a:r>
              <a:rPr b="1" lang="en-US" sz="2400"/>
              <a:t>px_width</a:t>
            </a:r>
            <a:r>
              <a:rPr lang="en-US" sz="2400"/>
              <a:t>: Pixel Resolution Width.</a:t>
            </a:r>
            <a:endParaRPr sz="2400"/>
          </a:p>
          <a:p>
            <a:pPr indent="-289560" lvl="1" marL="742950" rtl="0" algn="l">
              <a:spcBef>
                <a:spcPts val="480"/>
              </a:spcBef>
              <a:spcAft>
                <a:spcPts val="0"/>
              </a:spcAft>
              <a:buSzPct val="100000"/>
              <a:buFont typeface="Noto Sans Symbols"/>
              <a:buChar char="✔"/>
            </a:pPr>
            <a:r>
              <a:rPr b="1" lang="en-US" sz="2400"/>
              <a:t>ram</a:t>
            </a:r>
            <a:r>
              <a:rPr lang="en-US" sz="2400"/>
              <a:t>: Random Access Memory capacity in megabytes (MB).</a:t>
            </a:r>
            <a:endParaRPr sz="2400"/>
          </a:p>
          <a:p>
            <a:pPr indent="-289560" lvl="1" marL="742950" rtl="0" algn="l">
              <a:spcBef>
                <a:spcPts val="480"/>
              </a:spcBef>
              <a:spcAft>
                <a:spcPts val="0"/>
              </a:spcAft>
              <a:buSzPct val="100000"/>
              <a:buFont typeface="Noto Sans Symbols"/>
              <a:buChar char="✔"/>
            </a:pPr>
            <a:r>
              <a:rPr b="1" lang="en-US" sz="2400"/>
              <a:t>sc_h</a:t>
            </a:r>
            <a:r>
              <a:rPr lang="en-US" sz="2400"/>
              <a:t>: Screen Height of mobile in cm.</a:t>
            </a:r>
            <a:endParaRPr sz="2400"/>
          </a:p>
          <a:p>
            <a:pPr indent="-289560" lvl="1" marL="742950" rtl="0" algn="l">
              <a:spcBef>
                <a:spcPts val="480"/>
              </a:spcBef>
              <a:spcAft>
                <a:spcPts val="0"/>
              </a:spcAft>
              <a:buSzPct val="100000"/>
              <a:buFont typeface="Noto Sans Symbols"/>
              <a:buChar char="✔"/>
            </a:pPr>
            <a:r>
              <a:rPr b="1" lang="en-US" sz="2400"/>
              <a:t>sc_w</a:t>
            </a:r>
            <a:r>
              <a:rPr lang="en-US" sz="2400"/>
              <a:t>: Screen Width of mobile in cm.</a:t>
            </a:r>
            <a:endParaRPr sz="2400"/>
          </a:p>
          <a:p>
            <a:pPr indent="-289560" lvl="1" marL="742950" rtl="0" algn="l">
              <a:spcBef>
                <a:spcPts val="480"/>
              </a:spcBef>
              <a:spcAft>
                <a:spcPts val="0"/>
              </a:spcAft>
              <a:buSzPct val="100000"/>
              <a:buFont typeface="Noto Sans Symbols"/>
              <a:buChar char="✔"/>
            </a:pPr>
            <a:r>
              <a:rPr b="1" lang="en-US" sz="2400"/>
              <a:t>talk_time</a:t>
            </a:r>
            <a:r>
              <a:rPr lang="en-US" sz="2400"/>
              <a:t>: The longest time that a single battery charge will last when you are on a call.</a:t>
            </a:r>
            <a:endParaRPr sz="2400"/>
          </a:p>
          <a:p>
            <a:pPr indent="-289560" lvl="1" marL="742950" rtl="0" algn="l">
              <a:spcBef>
                <a:spcPts val="480"/>
              </a:spcBef>
              <a:spcAft>
                <a:spcPts val="0"/>
              </a:spcAft>
              <a:buSzPct val="100000"/>
              <a:buFont typeface="Noto Sans Symbols"/>
              <a:buChar char="✔"/>
            </a:pPr>
            <a:r>
              <a:rPr b="1" lang="en-US" sz="2400"/>
              <a:t>three_g</a:t>
            </a:r>
            <a:r>
              <a:rPr lang="en-US" sz="2400"/>
              <a:t>: Indicates the presence of 3G connectivity (1 if present, 0 if absent).</a:t>
            </a:r>
            <a:endParaRPr sz="2400"/>
          </a:p>
          <a:p>
            <a:pPr indent="-289560" lvl="1" marL="742950" rtl="0" algn="l">
              <a:spcBef>
                <a:spcPts val="480"/>
              </a:spcBef>
              <a:spcAft>
                <a:spcPts val="0"/>
              </a:spcAft>
              <a:buSzPct val="100000"/>
              <a:buFont typeface="Noto Sans Symbols"/>
              <a:buChar char="✔"/>
            </a:pPr>
            <a:r>
              <a:rPr b="1" lang="en-US" sz="2400"/>
              <a:t>touch_screen</a:t>
            </a:r>
            <a:r>
              <a:rPr lang="en-US" sz="2400"/>
              <a:t>: Indicates whether the device has a touch screen (1 if present, 0 if absent).</a:t>
            </a:r>
            <a:endParaRPr sz="2400"/>
          </a:p>
          <a:p>
            <a:pPr indent="-289560" lvl="1" marL="742950" rtl="0" algn="l">
              <a:spcBef>
                <a:spcPts val="480"/>
              </a:spcBef>
              <a:spcAft>
                <a:spcPts val="0"/>
              </a:spcAft>
              <a:buSzPct val="100000"/>
              <a:buFont typeface="Noto Sans Symbols"/>
              <a:buChar char="✔"/>
            </a:pPr>
            <a:r>
              <a:rPr b="1" lang="en-US" sz="2400"/>
              <a:t>wifi</a:t>
            </a:r>
            <a:r>
              <a:rPr lang="en-US" sz="2400"/>
              <a:t>: Indicates whether the device supports Wi-Fi (1 if supported, 0 if not supported).</a:t>
            </a:r>
            <a:endParaRPr sz="2400"/>
          </a:p>
          <a:p>
            <a:pPr indent="-289560" lvl="1" marL="742950" rtl="0" algn="l">
              <a:spcBef>
                <a:spcPts val="480"/>
              </a:spcBef>
              <a:spcAft>
                <a:spcPts val="0"/>
              </a:spcAft>
              <a:buSzPct val="100000"/>
              <a:buFont typeface="Noto Sans Symbols"/>
              <a:buChar char="✔"/>
            </a:pPr>
            <a:r>
              <a:rPr b="1" lang="en-US" sz="2400"/>
              <a:t>price_range</a:t>
            </a:r>
            <a:r>
              <a:rPr lang="en-US" sz="2400"/>
              <a:t>: This is the target variable with values indicating the price range of the mobile phone.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EDA</a:t>
            </a:r>
            <a:endParaRPr sz="4000"/>
          </a:p>
        </p:txBody>
      </p:sp>
      <p:pic>
        <p:nvPicPr>
          <p:cNvPr id="75" name="Google Shape;75;p11"/>
          <p:cNvPicPr preferRelativeResize="0"/>
          <p:nvPr/>
        </p:nvPicPr>
        <p:blipFill>
          <a:blip r:embed="rId3">
            <a:alphaModFix/>
          </a:blip>
          <a:stretch>
            <a:fillRect/>
          </a:stretch>
        </p:blipFill>
        <p:spPr>
          <a:xfrm>
            <a:off x="152400" y="1922200"/>
            <a:ext cx="8839204" cy="35089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Calibri"/>
              <a:buNone/>
            </a:pPr>
            <a:r>
              <a:rPr b="1" lang="en-US" sz="4000">
                <a:solidFill>
                  <a:schemeClr val="dk2"/>
                </a:solidFill>
              </a:rPr>
              <a:t>Heat Map</a:t>
            </a:r>
            <a:endParaRPr sz="4000"/>
          </a:p>
        </p:txBody>
      </p:sp>
      <p:pic>
        <p:nvPicPr>
          <p:cNvPr id="82" name="Google Shape;82;p12"/>
          <p:cNvPicPr preferRelativeResize="0"/>
          <p:nvPr/>
        </p:nvPicPr>
        <p:blipFill>
          <a:blip r:embed="rId3">
            <a:alphaModFix/>
          </a:blip>
          <a:stretch>
            <a:fillRect/>
          </a:stretch>
        </p:blipFill>
        <p:spPr>
          <a:xfrm>
            <a:off x="152400" y="1066800"/>
            <a:ext cx="8839200" cy="52755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