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60" r:id="rId3"/>
    <p:sldId id="257"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C0E3D-A07F-43F5-8DDD-37FB1F153EED}" v="1" dt="2022-01-23T05:19:45.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2" d="100"/>
          <a:sy n="102" d="100"/>
        </p:scale>
        <p:origin x="1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美诗" userId="654fbdc8f28bbbe5" providerId="LiveId" clId="{031C0E3D-A07F-43F5-8DDD-37FB1F153EED}"/>
    <pc:docChg chg="undo custSel modSld">
      <pc:chgData name="chen 美诗" userId="654fbdc8f28bbbe5" providerId="LiveId" clId="{031C0E3D-A07F-43F5-8DDD-37FB1F153EED}" dt="2022-01-23T06:50:35.859" v="4525" actId="20577"/>
      <pc:docMkLst>
        <pc:docMk/>
      </pc:docMkLst>
      <pc:sldChg chg="modSp mod">
        <pc:chgData name="chen 美诗" userId="654fbdc8f28bbbe5" providerId="LiveId" clId="{031C0E3D-A07F-43F5-8DDD-37FB1F153EED}" dt="2022-01-23T06:50:35.859" v="4525" actId="20577"/>
        <pc:sldMkLst>
          <pc:docMk/>
          <pc:sldMk cId="397792570" sldId="259"/>
        </pc:sldMkLst>
        <pc:spChg chg="mod">
          <ac:chgData name="chen 美诗" userId="654fbdc8f28bbbe5" providerId="LiveId" clId="{031C0E3D-A07F-43F5-8DDD-37FB1F153EED}" dt="2022-01-23T06:50:35.859" v="4525" actId="20577"/>
          <ac:spMkLst>
            <pc:docMk/>
            <pc:sldMk cId="397792570" sldId="259"/>
            <ac:spMk id="3" creationId="{B341F5FB-A18F-49D8-976B-C78CC1B59927}"/>
          </ac:spMkLst>
        </pc:spChg>
      </pc:sldChg>
      <pc:sldChg chg="modSp mod">
        <pc:chgData name="chen 美诗" userId="654fbdc8f28bbbe5" providerId="LiveId" clId="{031C0E3D-A07F-43F5-8DDD-37FB1F153EED}" dt="2022-01-23T06:38:48.199" v="3698" actId="20577"/>
        <pc:sldMkLst>
          <pc:docMk/>
          <pc:sldMk cId="4289586155" sldId="260"/>
        </pc:sldMkLst>
        <pc:spChg chg="mod">
          <ac:chgData name="chen 美诗" userId="654fbdc8f28bbbe5" providerId="LiveId" clId="{031C0E3D-A07F-43F5-8DDD-37FB1F153EED}" dt="2022-01-23T05:11:10.581" v="0" actId="1076"/>
          <ac:spMkLst>
            <pc:docMk/>
            <pc:sldMk cId="4289586155" sldId="260"/>
            <ac:spMk id="2" creationId="{529A44FB-FAAA-421B-99C5-C6031B6565C2}"/>
          </ac:spMkLst>
        </pc:spChg>
        <pc:spChg chg="mod">
          <ac:chgData name="chen 美诗" userId="654fbdc8f28bbbe5" providerId="LiveId" clId="{031C0E3D-A07F-43F5-8DDD-37FB1F153EED}" dt="2022-01-23T06:38:48.199" v="3698" actId="20577"/>
          <ac:spMkLst>
            <pc:docMk/>
            <pc:sldMk cId="4289586155" sldId="260"/>
            <ac:spMk id="3" creationId="{FC2A6901-B2D4-4C2E-971B-86F69F6DA886}"/>
          </ac:spMkLst>
        </pc:spChg>
      </pc:sldChg>
      <pc:sldChg chg="addSp delSp modSp mod">
        <pc:chgData name="chen 美诗" userId="654fbdc8f28bbbe5" providerId="LiveId" clId="{031C0E3D-A07F-43F5-8DDD-37FB1F153EED}" dt="2022-01-23T06:45:00.032" v="3805" actId="20577"/>
        <pc:sldMkLst>
          <pc:docMk/>
          <pc:sldMk cId="2940404774" sldId="261"/>
        </pc:sldMkLst>
        <pc:spChg chg="mod">
          <ac:chgData name="chen 美诗" userId="654fbdc8f28bbbe5" providerId="LiveId" clId="{031C0E3D-A07F-43F5-8DDD-37FB1F153EED}" dt="2022-01-23T06:44:41.825" v="3790" actId="20577"/>
          <ac:spMkLst>
            <pc:docMk/>
            <pc:sldMk cId="2940404774" sldId="261"/>
            <ac:spMk id="5" creationId="{B32E9C20-6E97-43B6-971C-BCB248F9A404}"/>
          </ac:spMkLst>
        </pc:spChg>
        <pc:spChg chg="mod">
          <ac:chgData name="chen 美诗" userId="654fbdc8f28bbbe5" providerId="LiveId" clId="{031C0E3D-A07F-43F5-8DDD-37FB1F153EED}" dt="2022-01-23T06:45:00.032" v="3805" actId="20577"/>
          <ac:spMkLst>
            <pc:docMk/>
            <pc:sldMk cId="2940404774" sldId="261"/>
            <ac:spMk id="6" creationId="{5EFD25D0-9BF5-40B2-9BA3-F120F5160D51}"/>
          </ac:spMkLst>
        </pc:spChg>
        <pc:picChg chg="add mod">
          <ac:chgData name="chen 美诗" userId="654fbdc8f28bbbe5" providerId="LiveId" clId="{031C0E3D-A07F-43F5-8DDD-37FB1F153EED}" dt="2022-01-23T05:19:57.094" v="519" actId="1076"/>
          <ac:picMkLst>
            <pc:docMk/>
            <pc:sldMk cId="2940404774" sldId="261"/>
            <ac:picMk id="8" creationId="{8080E699-2959-4BA4-97B8-27B9D9BD9C72}"/>
          </ac:picMkLst>
        </pc:picChg>
        <pc:picChg chg="del">
          <ac:chgData name="chen 美诗" userId="654fbdc8f28bbbe5" providerId="LiveId" clId="{031C0E3D-A07F-43F5-8DDD-37FB1F153EED}" dt="2022-01-23T05:19:24.053" v="510" actId="478"/>
          <ac:picMkLst>
            <pc:docMk/>
            <pc:sldMk cId="2940404774" sldId="261"/>
            <ac:picMk id="12" creationId="{8E52BAE4-CFE7-4F80-BEC9-66C9202B694D}"/>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27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3167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64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794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5277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5567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2078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2307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83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841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17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37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27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40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6248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035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64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687440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2206-681B-40F8-B1C2-FB5C5960054B}"/>
              </a:ext>
            </a:extLst>
          </p:cNvPr>
          <p:cNvSpPr>
            <a:spLocks noGrp="1"/>
          </p:cNvSpPr>
          <p:nvPr>
            <p:ph type="ctrTitle"/>
          </p:nvPr>
        </p:nvSpPr>
        <p:spPr/>
        <p:txBody>
          <a:bodyPr>
            <a:normAutofit/>
          </a:bodyPr>
          <a:lstStyle/>
          <a:p>
            <a:r>
              <a:rPr lang="en-CA" dirty="0"/>
              <a:t>Momentum </a:t>
            </a:r>
            <a:r>
              <a:rPr lang="en-CA" sz="2400" dirty="0"/>
              <a:t>and</a:t>
            </a:r>
            <a:r>
              <a:rPr lang="en-CA" dirty="0"/>
              <a:t> Mean reversion strategy with CDX IG </a:t>
            </a:r>
          </a:p>
        </p:txBody>
      </p:sp>
      <p:sp>
        <p:nvSpPr>
          <p:cNvPr id="3" name="Subtitle 2">
            <a:extLst>
              <a:ext uri="{FF2B5EF4-FFF2-40B4-BE49-F238E27FC236}">
                <a16:creationId xmlns:a16="http://schemas.microsoft.com/office/drawing/2014/main" id="{7233C5E2-2EFB-4782-837C-7427A9C283DD}"/>
              </a:ext>
            </a:extLst>
          </p:cNvPr>
          <p:cNvSpPr>
            <a:spLocks noGrp="1"/>
          </p:cNvSpPr>
          <p:nvPr>
            <p:ph type="subTitle" idx="1"/>
          </p:nvPr>
        </p:nvSpPr>
        <p:spPr/>
        <p:txBody>
          <a:bodyPr/>
          <a:lstStyle/>
          <a:p>
            <a:r>
              <a:rPr lang="en-CA" dirty="0"/>
              <a:t>CASE Study question 1-e</a:t>
            </a:r>
          </a:p>
          <a:p>
            <a:r>
              <a:rPr lang="en-CA" dirty="0"/>
              <a:t>Author: cici chen </a:t>
            </a:r>
          </a:p>
        </p:txBody>
      </p:sp>
    </p:spTree>
    <p:extLst>
      <p:ext uri="{BB962C8B-B14F-4D97-AF65-F5344CB8AC3E}">
        <p14:creationId xmlns:p14="http://schemas.microsoft.com/office/powerpoint/2010/main" val="174599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44FB-FAAA-421B-99C5-C6031B6565C2}"/>
              </a:ext>
            </a:extLst>
          </p:cNvPr>
          <p:cNvSpPr>
            <a:spLocks noGrp="1"/>
          </p:cNvSpPr>
          <p:nvPr>
            <p:ph type="title"/>
          </p:nvPr>
        </p:nvSpPr>
        <p:spPr>
          <a:xfrm>
            <a:off x="1226254" y="179573"/>
            <a:ext cx="9905998" cy="1478570"/>
          </a:xfrm>
        </p:spPr>
        <p:txBody>
          <a:bodyPr/>
          <a:lstStyle/>
          <a:p>
            <a:r>
              <a:rPr lang="en-CA" dirty="0"/>
              <a:t>Basic Implementation detail </a:t>
            </a:r>
          </a:p>
        </p:txBody>
      </p:sp>
      <p:sp>
        <p:nvSpPr>
          <p:cNvPr id="3" name="Content Placeholder 2">
            <a:extLst>
              <a:ext uri="{FF2B5EF4-FFF2-40B4-BE49-F238E27FC236}">
                <a16:creationId xmlns:a16="http://schemas.microsoft.com/office/drawing/2014/main" id="{FC2A6901-B2D4-4C2E-971B-86F69F6DA886}"/>
              </a:ext>
            </a:extLst>
          </p:cNvPr>
          <p:cNvSpPr>
            <a:spLocks noGrp="1"/>
          </p:cNvSpPr>
          <p:nvPr>
            <p:ph idx="1"/>
          </p:nvPr>
        </p:nvSpPr>
        <p:spPr>
          <a:xfrm>
            <a:off x="1141413" y="1300899"/>
            <a:ext cx="9905999" cy="4967926"/>
          </a:xfrm>
        </p:spPr>
        <p:txBody>
          <a:bodyPr>
            <a:normAutofit fontScale="85000" lnSpcReduction="10000"/>
          </a:bodyPr>
          <a:lstStyle/>
          <a:p>
            <a:r>
              <a:rPr lang="en-CA" dirty="0"/>
              <a:t>Both Models includes 4 trade parameter which we optimize in order to achieve the maximum Sharpe ratio</a:t>
            </a:r>
          </a:p>
          <a:p>
            <a:pPr lvl="1"/>
            <a:r>
              <a:rPr lang="en-CA" dirty="0"/>
              <a:t>Lookback Period: the rolling window for computing spread moving average and z-score</a:t>
            </a:r>
          </a:p>
          <a:p>
            <a:pPr lvl="1"/>
            <a:r>
              <a:rPr lang="en-CA" dirty="0"/>
              <a:t>Hedge Ratio: Spread is computed as the return difference between 1 unit of CDX IG  and hedge ratio unit of SPX/VIX the ratio, each time there is a trading signal, we long/short the spread proportionally </a:t>
            </a:r>
          </a:p>
          <a:p>
            <a:pPr lvl="1"/>
            <a:r>
              <a:rPr lang="en-CA" dirty="0"/>
              <a:t>Entrance Threshold: The threshold value where we buy or short the spread base on our strategy </a:t>
            </a:r>
          </a:p>
          <a:p>
            <a:pPr lvl="1"/>
            <a:r>
              <a:rPr lang="en-CA" dirty="0"/>
              <a:t>Exit Threshold: The threshold where we clear our positions to 0 </a:t>
            </a:r>
          </a:p>
          <a:p>
            <a:r>
              <a:rPr lang="en-CA" dirty="0"/>
              <a:t>Modell Assumption: </a:t>
            </a:r>
          </a:p>
          <a:p>
            <a:pPr lvl="1"/>
            <a:r>
              <a:rPr lang="en-CA" dirty="0"/>
              <a:t>We only hold +1/-1/0 amount of CDX IG Bond, so the portfolio is scalable</a:t>
            </a:r>
          </a:p>
          <a:p>
            <a:pPr lvl="1"/>
            <a:r>
              <a:rPr lang="en-CA" dirty="0"/>
              <a:t>We compare z-score of CDX IG – SPX spread with entrance/exit threshold to generate trading signals for mean reversion strategy </a:t>
            </a:r>
          </a:p>
          <a:p>
            <a:pPr lvl="1"/>
            <a:r>
              <a:rPr lang="en-CA" dirty="0"/>
              <a:t>We compare the rolling moving average of CDX – VIX spread with current spread to generate trading signals for momentum strategy</a:t>
            </a:r>
          </a:p>
          <a:p>
            <a:endParaRPr lang="en-CA" dirty="0"/>
          </a:p>
        </p:txBody>
      </p:sp>
    </p:spTree>
    <p:extLst>
      <p:ext uri="{BB962C8B-B14F-4D97-AF65-F5344CB8AC3E}">
        <p14:creationId xmlns:p14="http://schemas.microsoft.com/office/powerpoint/2010/main" val="428958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1901E7-1A42-4094-AD76-1B2102FB431D}"/>
              </a:ext>
            </a:extLst>
          </p:cNvPr>
          <p:cNvSpPr>
            <a:spLocks noGrp="1"/>
          </p:cNvSpPr>
          <p:nvPr>
            <p:ph type="title"/>
          </p:nvPr>
        </p:nvSpPr>
        <p:spPr>
          <a:xfrm>
            <a:off x="1141413" y="618518"/>
            <a:ext cx="9905998" cy="604640"/>
          </a:xfrm>
        </p:spPr>
        <p:txBody>
          <a:bodyPr>
            <a:normAutofit/>
          </a:bodyPr>
          <a:lstStyle/>
          <a:p>
            <a:r>
              <a:rPr lang="en-CA" dirty="0"/>
              <a:t>Mean Reversion</a:t>
            </a:r>
          </a:p>
        </p:txBody>
      </p:sp>
      <p:sp>
        <p:nvSpPr>
          <p:cNvPr id="5" name="Content Placeholder 4">
            <a:extLst>
              <a:ext uri="{FF2B5EF4-FFF2-40B4-BE49-F238E27FC236}">
                <a16:creationId xmlns:a16="http://schemas.microsoft.com/office/drawing/2014/main" id="{B32E9C20-6E97-43B6-971C-BCB248F9A404}"/>
              </a:ext>
            </a:extLst>
          </p:cNvPr>
          <p:cNvSpPr>
            <a:spLocks noGrp="1"/>
          </p:cNvSpPr>
          <p:nvPr>
            <p:ph sz="half" idx="1"/>
          </p:nvPr>
        </p:nvSpPr>
        <p:spPr>
          <a:xfrm>
            <a:off x="1141410" y="1223158"/>
            <a:ext cx="4878389" cy="4568042"/>
          </a:xfrm>
        </p:spPr>
        <p:txBody>
          <a:bodyPr>
            <a:normAutofit/>
          </a:bodyPr>
          <a:lstStyle/>
          <a:p>
            <a:pPr marL="0" indent="0">
              <a:buNone/>
            </a:pPr>
            <a:r>
              <a:rPr lang="en-US" sz="1200" b="1" dirty="0"/>
              <a:t>No Transaction Cost</a:t>
            </a:r>
          </a:p>
          <a:p>
            <a:r>
              <a:rPr lang="en-US" sz="1200" dirty="0"/>
              <a:t>Best Trade Parameters : lookback = 8W, hedge ratio = 0.80, entry threshold =0.8, exit threshold = entry threshold* -0.2</a:t>
            </a:r>
          </a:p>
          <a:p>
            <a:r>
              <a:rPr lang="en-US" sz="1200" dirty="0"/>
              <a:t>Performance Metrics: </a:t>
            </a:r>
          </a:p>
          <a:p>
            <a:pPr lvl="1"/>
            <a:r>
              <a:rPr lang="en-US" sz="1200" dirty="0"/>
              <a:t>Annualized Mean: 25.74%      </a:t>
            </a:r>
          </a:p>
          <a:p>
            <a:pPr lvl="1"/>
            <a:r>
              <a:rPr lang="en-US" sz="1200" dirty="0"/>
              <a:t>Annualized Std: 37.62%</a:t>
            </a:r>
          </a:p>
          <a:p>
            <a:pPr lvl="1"/>
            <a:r>
              <a:rPr lang="en-US" sz="1200" dirty="0"/>
              <a:t>Annualized Sharpe: 0.684</a:t>
            </a:r>
          </a:p>
          <a:p>
            <a:pPr lvl="1"/>
            <a:r>
              <a:rPr lang="en-US" sz="1200" dirty="0"/>
              <a:t>max draw down = -44%, Max draw down duration = 144 weeks</a:t>
            </a:r>
          </a:p>
          <a:p>
            <a:pPr lvl="1"/>
            <a:r>
              <a:rPr lang="en-US" sz="1200" dirty="0"/>
              <a:t>Weekly 5% var = -5%,  Weekly 5%CVAR = -11.8%</a:t>
            </a:r>
          </a:p>
          <a:p>
            <a:endParaRPr lang="en-CA" sz="1200" dirty="0"/>
          </a:p>
        </p:txBody>
      </p:sp>
      <p:sp>
        <p:nvSpPr>
          <p:cNvPr id="6" name="Content Placeholder 5">
            <a:extLst>
              <a:ext uri="{FF2B5EF4-FFF2-40B4-BE49-F238E27FC236}">
                <a16:creationId xmlns:a16="http://schemas.microsoft.com/office/drawing/2014/main" id="{5EFD25D0-9BF5-40B2-9BA3-F120F5160D51}"/>
              </a:ext>
            </a:extLst>
          </p:cNvPr>
          <p:cNvSpPr>
            <a:spLocks noGrp="1"/>
          </p:cNvSpPr>
          <p:nvPr>
            <p:ph sz="half" idx="2"/>
          </p:nvPr>
        </p:nvSpPr>
        <p:spPr>
          <a:xfrm>
            <a:off x="6172200" y="1223158"/>
            <a:ext cx="4875211" cy="4568042"/>
          </a:xfrm>
        </p:spPr>
        <p:txBody>
          <a:bodyPr>
            <a:normAutofit/>
          </a:bodyPr>
          <a:lstStyle/>
          <a:p>
            <a:pPr marL="0" indent="0">
              <a:buNone/>
            </a:pPr>
            <a:r>
              <a:rPr lang="en-US" sz="1200" b="1" dirty="0"/>
              <a:t>With Transaction Cost</a:t>
            </a:r>
          </a:p>
          <a:p>
            <a:r>
              <a:rPr lang="en-US" sz="1200" dirty="0"/>
              <a:t>Best Trade Parameters : lookback = 104W, hedge ratio = 0.80, entry threshold =1, exit threshold = entry threshold* -0.2</a:t>
            </a:r>
          </a:p>
          <a:p>
            <a:r>
              <a:rPr lang="en-US" sz="1200" dirty="0"/>
              <a:t>Performance Metrics: </a:t>
            </a:r>
          </a:p>
          <a:p>
            <a:pPr lvl="1"/>
            <a:r>
              <a:rPr lang="en-US" sz="1200" dirty="0"/>
              <a:t>Annualized Mean: 23.91%</a:t>
            </a:r>
          </a:p>
          <a:p>
            <a:pPr lvl="1"/>
            <a:r>
              <a:rPr lang="en-US" sz="1200" dirty="0"/>
              <a:t>Annualized Std: 63.26%</a:t>
            </a:r>
          </a:p>
          <a:p>
            <a:pPr lvl="1"/>
            <a:r>
              <a:rPr lang="en-US" sz="1200" dirty="0"/>
              <a:t>Annualized Sharpe: 0.553</a:t>
            </a:r>
          </a:p>
          <a:p>
            <a:pPr lvl="1"/>
            <a:r>
              <a:rPr lang="en-US" sz="1200" dirty="0"/>
              <a:t>max draw down = -74%, Max draw down duration = 184 weeks</a:t>
            </a:r>
          </a:p>
          <a:p>
            <a:pPr lvl="1"/>
            <a:r>
              <a:rPr lang="en-US" sz="1200" dirty="0"/>
              <a:t>Weekly 5% var = -4.96%,  Weekly 5%CVAR = -13.5%</a:t>
            </a:r>
          </a:p>
          <a:p>
            <a:endParaRPr lang="en-US" dirty="0"/>
          </a:p>
        </p:txBody>
      </p:sp>
      <p:pic>
        <p:nvPicPr>
          <p:cNvPr id="12" name="Picture 11" descr="Chart, histogram&#10;&#10;Description automatically generated">
            <a:extLst>
              <a:ext uri="{FF2B5EF4-FFF2-40B4-BE49-F238E27FC236}">
                <a16:creationId xmlns:a16="http://schemas.microsoft.com/office/drawing/2014/main" id="{8E52BAE4-CFE7-4F80-BEC9-66C9202B694D}"/>
              </a:ext>
            </a:extLst>
          </p:cNvPr>
          <p:cNvPicPr>
            <a:picLocks noChangeAspect="1"/>
          </p:cNvPicPr>
          <p:nvPr/>
        </p:nvPicPr>
        <p:blipFill>
          <a:blip r:embed="rId2"/>
          <a:stretch>
            <a:fillRect/>
          </a:stretch>
        </p:blipFill>
        <p:spPr>
          <a:xfrm>
            <a:off x="7012116" y="3981360"/>
            <a:ext cx="3195378" cy="2593107"/>
          </a:xfrm>
          <a:prstGeom prst="rect">
            <a:avLst/>
          </a:prstGeom>
        </p:spPr>
      </p:pic>
      <p:pic>
        <p:nvPicPr>
          <p:cNvPr id="14" name="Picture 13" descr="Chart&#10;&#10;Description automatically generated">
            <a:extLst>
              <a:ext uri="{FF2B5EF4-FFF2-40B4-BE49-F238E27FC236}">
                <a16:creationId xmlns:a16="http://schemas.microsoft.com/office/drawing/2014/main" id="{841D4DD0-0ABB-4AEF-9EB2-897FBDA51A87}"/>
              </a:ext>
            </a:extLst>
          </p:cNvPr>
          <p:cNvPicPr>
            <a:picLocks noChangeAspect="1"/>
          </p:cNvPicPr>
          <p:nvPr/>
        </p:nvPicPr>
        <p:blipFill>
          <a:blip r:embed="rId3"/>
          <a:stretch>
            <a:fillRect/>
          </a:stretch>
        </p:blipFill>
        <p:spPr>
          <a:xfrm>
            <a:off x="2136904" y="3981360"/>
            <a:ext cx="3195379" cy="2593108"/>
          </a:xfrm>
          <a:prstGeom prst="rect">
            <a:avLst/>
          </a:prstGeom>
        </p:spPr>
      </p:pic>
    </p:spTree>
    <p:extLst>
      <p:ext uri="{BB962C8B-B14F-4D97-AF65-F5344CB8AC3E}">
        <p14:creationId xmlns:p14="http://schemas.microsoft.com/office/powerpoint/2010/main" val="13542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1901E7-1A42-4094-AD76-1B2102FB431D}"/>
              </a:ext>
            </a:extLst>
          </p:cNvPr>
          <p:cNvSpPr>
            <a:spLocks noGrp="1"/>
          </p:cNvSpPr>
          <p:nvPr>
            <p:ph type="title"/>
          </p:nvPr>
        </p:nvSpPr>
        <p:spPr>
          <a:xfrm>
            <a:off x="1141413" y="618518"/>
            <a:ext cx="9905998" cy="604640"/>
          </a:xfrm>
        </p:spPr>
        <p:txBody>
          <a:bodyPr>
            <a:normAutofit/>
          </a:bodyPr>
          <a:lstStyle/>
          <a:p>
            <a:r>
              <a:rPr lang="en-CA" dirty="0"/>
              <a:t>Momentum</a:t>
            </a:r>
          </a:p>
        </p:txBody>
      </p:sp>
      <p:sp>
        <p:nvSpPr>
          <p:cNvPr id="5" name="Content Placeholder 4">
            <a:extLst>
              <a:ext uri="{FF2B5EF4-FFF2-40B4-BE49-F238E27FC236}">
                <a16:creationId xmlns:a16="http://schemas.microsoft.com/office/drawing/2014/main" id="{B32E9C20-6E97-43B6-971C-BCB248F9A404}"/>
              </a:ext>
            </a:extLst>
          </p:cNvPr>
          <p:cNvSpPr>
            <a:spLocks noGrp="1"/>
          </p:cNvSpPr>
          <p:nvPr>
            <p:ph sz="half" idx="1"/>
          </p:nvPr>
        </p:nvSpPr>
        <p:spPr>
          <a:xfrm>
            <a:off x="1141410" y="1223158"/>
            <a:ext cx="4878389" cy="4568042"/>
          </a:xfrm>
        </p:spPr>
        <p:txBody>
          <a:bodyPr>
            <a:normAutofit/>
          </a:bodyPr>
          <a:lstStyle/>
          <a:p>
            <a:pPr marL="0" indent="0">
              <a:buNone/>
            </a:pPr>
            <a:r>
              <a:rPr lang="en-US" sz="1200" b="1" dirty="0"/>
              <a:t>No Transaction Cost</a:t>
            </a:r>
          </a:p>
          <a:p>
            <a:r>
              <a:rPr lang="en-US" sz="1200" dirty="0"/>
              <a:t>Best Trade Parameters : lookback = 156W, hedge ratio = 0.8, entry threshold =0.005, exit threshold = entry threshold* 1.2</a:t>
            </a:r>
          </a:p>
          <a:p>
            <a:r>
              <a:rPr lang="en-US" sz="1200" dirty="0"/>
              <a:t>Performance Metrics: </a:t>
            </a:r>
          </a:p>
          <a:p>
            <a:pPr lvl="1"/>
            <a:r>
              <a:rPr lang="en-US" sz="1200" dirty="0"/>
              <a:t>Annualized Mean: 34.6%      </a:t>
            </a:r>
          </a:p>
          <a:p>
            <a:pPr lvl="1"/>
            <a:r>
              <a:rPr lang="en-US" sz="1200" dirty="0"/>
              <a:t>Annualized Std: 67.1%</a:t>
            </a:r>
          </a:p>
          <a:p>
            <a:pPr lvl="1"/>
            <a:r>
              <a:rPr lang="en-US" sz="1200" dirty="0"/>
              <a:t>Annualized Sharpe: 0.516</a:t>
            </a:r>
          </a:p>
          <a:p>
            <a:pPr lvl="1"/>
            <a:r>
              <a:rPr lang="en-US" sz="1200" dirty="0"/>
              <a:t>max drawdown = -58.0%, Max drawdown duration =163 weeks</a:t>
            </a:r>
          </a:p>
          <a:p>
            <a:pPr lvl="1"/>
            <a:r>
              <a:rPr lang="en-US" sz="1200" dirty="0"/>
              <a:t>Weekly 5% var = - 11.6%,  Weekly 5%CVAR = -17.2%</a:t>
            </a:r>
          </a:p>
          <a:p>
            <a:endParaRPr lang="en-CA" sz="1200" dirty="0"/>
          </a:p>
        </p:txBody>
      </p:sp>
      <p:sp>
        <p:nvSpPr>
          <p:cNvPr id="6" name="Content Placeholder 5">
            <a:extLst>
              <a:ext uri="{FF2B5EF4-FFF2-40B4-BE49-F238E27FC236}">
                <a16:creationId xmlns:a16="http://schemas.microsoft.com/office/drawing/2014/main" id="{5EFD25D0-9BF5-40B2-9BA3-F120F5160D51}"/>
              </a:ext>
            </a:extLst>
          </p:cNvPr>
          <p:cNvSpPr>
            <a:spLocks noGrp="1"/>
          </p:cNvSpPr>
          <p:nvPr>
            <p:ph sz="half" idx="2"/>
          </p:nvPr>
        </p:nvSpPr>
        <p:spPr>
          <a:xfrm>
            <a:off x="6172200" y="1223158"/>
            <a:ext cx="4875211" cy="4568042"/>
          </a:xfrm>
        </p:spPr>
        <p:txBody>
          <a:bodyPr>
            <a:normAutofit/>
          </a:bodyPr>
          <a:lstStyle/>
          <a:p>
            <a:pPr marL="0" indent="0">
              <a:buNone/>
            </a:pPr>
            <a:r>
              <a:rPr lang="en-US" sz="1200" b="1" dirty="0"/>
              <a:t>With Transaction Cost</a:t>
            </a:r>
          </a:p>
          <a:p>
            <a:r>
              <a:rPr lang="en-US" sz="1200" dirty="0"/>
              <a:t>Best Trade Parameters : lookback = 156W, hedge ratio = 0.8, entry threshold =0.005, exit threshold = entry threshold* 1.2</a:t>
            </a:r>
          </a:p>
          <a:p>
            <a:r>
              <a:rPr lang="en-US" sz="1200" dirty="0"/>
              <a:t>Performance Metrics: </a:t>
            </a:r>
          </a:p>
          <a:p>
            <a:pPr lvl="1"/>
            <a:r>
              <a:rPr lang="en-US" sz="1200" dirty="0"/>
              <a:t>Annualized Mean: 34.3%</a:t>
            </a:r>
          </a:p>
          <a:p>
            <a:pPr lvl="1"/>
            <a:r>
              <a:rPr lang="en-US" sz="1200" dirty="0"/>
              <a:t>Annualized Std: 67.1%</a:t>
            </a:r>
          </a:p>
          <a:p>
            <a:pPr lvl="1"/>
            <a:r>
              <a:rPr lang="en-US" sz="1200" dirty="0"/>
              <a:t>Annualized Sharpe: 0.513</a:t>
            </a:r>
          </a:p>
          <a:p>
            <a:pPr lvl="1"/>
            <a:r>
              <a:rPr lang="en-US" sz="1200" dirty="0"/>
              <a:t>max drawdown = -57.8%, Max drawdown duration = 163weeks</a:t>
            </a:r>
          </a:p>
          <a:p>
            <a:pPr lvl="1"/>
            <a:r>
              <a:rPr lang="en-US" sz="1200" dirty="0"/>
              <a:t>Weekly 5% var = -11.8%,  Weekly 5%CVAR = -17.2%</a:t>
            </a:r>
          </a:p>
          <a:p>
            <a:endParaRPr lang="en-US" dirty="0"/>
          </a:p>
        </p:txBody>
      </p:sp>
      <p:pic>
        <p:nvPicPr>
          <p:cNvPr id="3" name="Picture 2" descr="Graphical user interface&#10;&#10;Description automatically generated with low confidence">
            <a:extLst>
              <a:ext uri="{FF2B5EF4-FFF2-40B4-BE49-F238E27FC236}">
                <a16:creationId xmlns:a16="http://schemas.microsoft.com/office/drawing/2014/main" id="{95C10B4E-9AB7-4232-AA88-B672E7D89BE9}"/>
              </a:ext>
            </a:extLst>
          </p:cNvPr>
          <p:cNvPicPr>
            <a:picLocks noChangeAspect="1"/>
          </p:cNvPicPr>
          <p:nvPr/>
        </p:nvPicPr>
        <p:blipFill>
          <a:blip r:embed="rId2"/>
          <a:stretch>
            <a:fillRect/>
          </a:stretch>
        </p:blipFill>
        <p:spPr>
          <a:xfrm>
            <a:off x="2033978" y="3981360"/>
            <a:ext cx="3298305" cy="2648898"/>
          </a:xfrm>
          <a:prstGeom prst="rect">
            <a:avLst/>
          </a:prstGeom>
        </p:spPr>
      </p:pic>
      <p:pic>
        <p:nvPicPr>
          <p:cNvPr id="8" name="Picture 7" descr="Graphical user interface, chart&#10;&#10;Description automatically generated">
            <a:extLst>
              <a:ext uri="{FF2B5EF4-FFF2-40B4-BE49-F238E27FC236}">
                <a16:creationId xmlns:a16="http://schemas.microsoft.com/office/drawing/2014/main" id="{8080E699-2959-4BA4-97B8-27B9D9BD9C72}"/>
              </a:ext>
            </a:extLst>
          </p:cNvPr>
          <p:cNvPicPr>
            <a:picLocks noChangeAspect="1"/>
          </p:cNvPicPr>
          <p:nvPr/>
        </p:nvPicPr>
        <p:blipFill>
          <a:blip r:embed="rId3"/>
          <a:stretch>
            <a:fillRect/>
          </a:stretch>
        </p:blipFill>
        <p:spPr>
          <a:xfrm>
            <a:off x="6937505" y="3915372"/>
            <a:ext cx="3349574" cy="2648898"/>
          </a:xfrm>
          <a:prstGeom prst="rect">
            <a:avLst/>
          </a:prstGeom>
        </p:spPr>
      </p:pic>
    </p:spTree>
    <p:extLst>
      <p:ext uri="{BB962C8B-B14F-4D97-AF65-F5344CB8AC3E}">
        <p14:creationId xmlns:p14="http://schemas.microsoft.com/office/powerpoint/2010/main" val="294040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B31E-5D15-41F2-828F-7CF07EBF63B7}"/>
              </a:ext>
            </a:extLst>
          </p:cNvPr>
          <p:cNvSpPr>
            <a:spLocks noGrp="1"/>
          </p:cNvSpPr>
          <p:nvPr>
            <p:ph type="title"/>
          </p:nvPr>
        </p:nvSpPr>
        <p:spPr/>
        <p:txBody>
          <a:bodyPr/>
          <a:lstStyle/>
          <a:p>
            <a:r>
              <a:rPr lang="en-CA" dirty="0"/>
              <a:t>Summary </a:t>
            </a:r>
          </a:p>
        </p:txBody>
      </p:sp>
      <p:sp>
        <p:nvSpPr>
          <p:cNvPr id="3" name="Content Placeholder 2">
            <a:extLst>
              <a:ext uri="{FF2B5EF4-FFF2-40B4-BE49-F238E27FC236}">
                <a16:creationId xmlns:a16="http://schemas.microsoft.com/office/drawing/2014/main" id="{B341F5FB-A18F-49D8-976B-C78CC1B59927}"/>
              </a:ext>
            </a:extLst>
          </p:cNvPr>
          <p:cNvSpPr>
            <a:spLocks noGrp="1"/>
          </p:cNvSpPr>
          <p:nvPr>
            <p:ph idx="1"/>
          </p:nvPr>
        </p:nvSpPr>
        <p:spPr>
          <a:xfrm>
            <a:off x="1141412" y="1725105"/>
            <a:ext cx="9905999" cy="4066096"/>
          </a:xfrm>
        </p:spPr>
        <p:txBody>
          <a:bodyPr>
            <a:normAutofit fontScale="70000" lnSpcReduction="20000"/>
          </a:bodyPr>
          <a:lstStyle/>
          <a:p>
            <a:r>
              <a:rPr lang="en-CA" dirty="0"/>
              <a:t>Mean Reversion Strategy has higher Sharpe Ratio given smaller volatility, Momentum Strategy has high return with high volatility thus result in a lower Sharpe ratio and higher </a:t>
            </a:r>
            <a:r>
              <a:rPr lang="en-CA" dirty="0" err="1"/>
              <a:t>VaR</a:t>
            </a:r>
            <a:r>
              <a:rPr lang="en-CA" dirty="0"/>
              <a:t>/</a:t>
            </a:r>
            <a:r>
              <a:rPr lang="en-CA" dirty="0" err="1"/>
              <a:t>CVaR</a:t>
            </a:r>
            <a:endParaRPr lang="en-CA" dirty="0"/>
          </a:p>
          <a:p>
            <a:r>
              <a:rPr lang="en-CA" dirty="0"/>
              <a:t>Both strategies looks profitable, however I would not recommend the model consider the opportunity cost, and the transaction costs. When comparing the strategy with investing only in CDX IG which gives us a Sharpe Ratio of 2.41. We can see that we are taking excess risk with no additional return </a:t>
            </a:r>
          </a:p>
          <a:p>
            <a:r>
              <a:rPr lang="en-CA" dirty="0"/>
              <a:t>The weekly </a:t>
            </a:r>
            <a:r>
              <a:rPr lang="en-CA" dirty="0" err="1"/>
              <a:t>CVaR</a:t>
            </a:r>
            <a:r>
              <a:rPr lang="en-CA" dirty="0"/>
              <a:t> and Maximum Drawdown of the strategies are very negative, given such large risks with small returns, neither of the model would be ideal for the </a:t>
            </a:r>
            <a:r>
              <a:rPr lang="en-CA"/>
              <a:t>Pension Plan </a:t>
            </a:r>
            <a:endParaRPr lang="en-CA" dirty="0"/>
          </a:p>
          <a:p>
            <a:r>
              <a:rPr lang="en-CA" dirty="0"/>
              <a:t>Future improvement:</a:t>
            </a:r>
          </a:p>
          <a:p>
            <a:pPr lvl="1"/>
            <a:r>
              <a:rPr lang="en-CA" dirty="0"/>
              <a:t>Change Rebalance Frequency: we can try daily rebalancing to seize the opportunity of mean reversion/momentum within the week </a:t>
            </a:r>
          </a:p>
          <a:p>
            <a:pPr lvl="1"/>
            <a:r>
              <a:rPr lang="en-CA" dirty="0"/>
              <a:t>Instead of only having +1/-1/0 as holding position for CDX IG, in the future we could have position in proportional to trade signal, if the signal is significantly then we would increase the position correspondingly </a:t>
            </a:r>
          </a:p>
          <a:p>
            <a:pPr lvl="1"/>
            <a:r>
              <a:rPr lang="en-CA" dirty="0"/>
              <a:t>Currently we are using all sample data to train the trading parameter, we could split the data into training and test sets and optimize trade parameters base on the Sharpe ratio of test set to avoid over-fitting bias </a:t>
            </a:r>
          </a:p>
        </p:txBody>
      </p:sp>
    </p:spTree>
    <p:extLst>
      <p:ext uri="{BB962C8B-B14F-4D97-AF65-F5344CB8AC3E}">
        <p14:creationId xmlns:p14="http://schemas.microsoft.com/office/powerpoint/2010/main" val="397792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242</TotalTime>
  <Words>705</Words>
  <Application>Microsoft Office PowerPoint</Application>
  <PresentationFormat>Widescreen</PresentationFormat>
  <Paragraphs>55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Momentum and Mean reversion strategy with CDX IG </vt:lpstr>
      <vt:lpstr>Basic Implementation detail </vt:lpstr>
      <vt:lpstr>Mean Reversion</vt:lpstr>
      <vt:lpstr>Momentum</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Momentum and Mean reversion strategy with CDX IG </dc:title>
  <dc:creator>chen 美诗</dc:creator>
  <cp:lastModifiedBy>chen 美诗</cp:lastModifiedBy>
  <cp:revision>1</cp:revision>
  <dcterms:created xsi:type="dcterms:W3CDTF">2022-01-23T02:47:55Z</dcterms:created>
  <dcterms:modified xsi:type="dcterms:W3CDTF">2022-01-23T06:50:38Z</dcterms:modified>
</cp:coreProperties>
</file>