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64" r:id="rId2"/>
    <p:sldId id="275" r:id="rId3"/>
    <p:sldId id="265" r:id="rId4"/>
    <p:sldId id="268" r:id="rId5"/>
    <p:sldId id="269" r:id="rId6"/>
    <p:sldId id="272" r:id="rId7"/>
    <p:sldId id="273" r:id="rId8"/>
    <p:sldId id="274" r:id="rId9"/>
    <p:sldId id="256" r:id="rId10"/>
    <p:sldId id="257" r:id="rId11"/>
    <p:sldId id="266" r:id="rId12"/>
    <p:sldId id="258" r:id="rId13"/>
    <p:sldId id="262" r:id="rId14"/>
    <p:sldId id="263" r:id="rId15"/>
    <p:sldId id="259" r:id="rId16"/>
    <p:sldId id="260" r:id="rId17"/>
    <p:sldId id="261" r:id="rId18"/>
    <p:sldId id="267" r:id="rId19"/>
    <p:sldId id="276" r:id="rId20"/>
    <p:sldId id="277" r:id="rId21"/>
    <p:sldId id="278" r:id="rId22"/>
    <p:sldId id="280" r:id="rId23"/>
    <p:sldId id="281" r:id="rId24"/>
    <p:sldId id="282" r:id="rId25"/>
    <p:sldId id="284" r:id="rId26"/>
    <p:sldId id="279"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FDD6B5F8-6A68-4354-A494-0F7881374649}" type="datetimeFigureOut">
              <a:rPr lang="he-IL" smtClean="0"/>
              <a:t>י"ח/ניסן/תשע"ז</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3F175949-B06A-48E2-BD73-CA4D2A6ADBEB}" type="slidenum">
              <a:rPr lang="he-IL" smtClean="0"/>
              <a:t>‹#›</a:t>
            </a:fld>
            <a:endParaRPr lang="he-IL"/>
          </a:p>
        </p:txBody>
      </p:sp>
    </p:spTree>
    <p:extLst>
      <p:ext uri="{BB962C8B-B14F-4D97-AF65-F5344CB8AC3E}">
        <p14:creationId xmlns:p14="http://schemas.microsoft.com/office/powerpoint/2010/main" val="188509653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שקופית כותרת">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D1ADA377-A801-46BC-ACE5-D3092954B067}" type="datetime1">
              <a:rPr lang="en-US" smtClean="0"/>
              <a:t>4/14/2017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כותרת 7"/>
          <p:cNvSpPr>
            <a:spLocks noGrp="1"/>
          </p:cNvSpPr>
          <p:nvPr>
            <p:ph type="title"/>
          </p:nvPr>
        </p:nvSpPr>
        <p:spPr/>
        <p:txBody>
          <a:bodyPr/>
          <a:lstStyle/>
          <a:p>
            <a:r>
              <a:rPr lang="he-IL" smtClean="0"/>
              <a:t>לחץ כדי לערוך סגנון כותרת של תבנית בסיס</a:t>
            </a:r>
            <a:endParaRPr lang="he-IL"/>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ערוך סגנונות טקסט של תבנית בסיס</a:t>
            </a:r>
          </a:p>
        </p:txBody>
      </p:sp>
      <p:sp>
        <p:nvSpPr>
          <p:cNvPr id="4" name="Date Placeholder 3"/>
          <p:cNvSpPr>
            <a:spLocks noGrp="1"/>
          </p:cNvSpPr>
          <p:nvPr>
            <p:ph type="dt" sz="half" idx="10"/>
          </p:nvPr>
        </p:nvSpPr>
        <p:spPr/>
        <p:txBody>
          <a:bodyPr/>
          <a:lstStyle/>
          <a:p>
            <a:fld id="{26683B43-BB17-4139-8AEB-1F1B1CC01155}" type="datetime1">
              <a:rPr lang="en-US" smtClean="0"/>
              <a:t>4/14/2017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ערוך סגנונות טקסט של תבנית בסיס</a:t>
            </a:r>
          </a:p>
        </p:txBody>
      </p:sp>
      <p:sp>
        <p:nvSpPr>
          <p:cNvPr id="4" name="Date Placeholder 3"/>
          <p:cNvSpPr>
            <a:spLocks noGrp="1"/>
          </p:cNvSpPr>
          <p:nvPr>
            <p:ph type="dt" sz="half" idx="10"/>
          </p:nvPr>
        </p:nvSpPr>
        <p:spPr/>
        <p:txBody>
          <a:bodyPr/>
          <a:lstStyle/>
          <a:p>
            <a:fld id="{51C0416C-202C-4FAA-8838-B8D7EB7AA8C2}" type="datetime1">
              <a:rPr lang="en-US" smtClean="0"/>
              <a:t>4/14/2017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ערוך סגנונות טקסט של תבנית בסיס</a:t>
            </a:r>
          </a:p>
        </p:txBody>
      </p:sp>
      <p:sp>
        <p:nvSpPr>
          <p:cNvPr id="4" name="Date Placeholder 3"/>
          <p:cNvSpPr>
            <a:spLocks noGrp="1"/>
          </p:cNvSpPr>
          <p:nvPr>
            <p:ph type="dt" sz="half" idx="10"/>
          </p:nvPr>
        </p:nvSpPr>
        <p:spPr/>
        <p:txBody>
          <a:bodyPr/>
          <a:lstStyle/>
          <a:p>
            <a:fld id="{DE3AA90D-ADFC-4916-863B-511532A5095D}" type="datetime1">
              <a:rPr lang="en-US" smtClean="0"/>
              <a:t>4/14/2017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ערוך סגנונות טקסט של תבנית בסיס</a:t>
            </a:r>
          </a:p>
        </p:txBody>
      </p:sp>
      <p:sp>
        <p:nvSpPr>
          <p:cNvPr id="4" name="Date Placeholder 3"/>
          <p:cNvSpPr>
            <a:spLocks noGrp="1"/>
          </p:cNvSpPr>
          <p:nvPr>
            <p:ph type="dt" sz="half" idx="10"/>
          </p:nvPr>
        </p:nvSpPr>
        <p:spPr/>
        <p:txBody>
          <a:bodyPr/>
          <a:lstStyle/>
          <a:p>
            <a:fld id="{9116927B-13C5-4E7D-B714-473DD0B3FC88}" type="datetime1">
              <a:rPr lang="en-US" smtClean="0"/>
              <a:t>4/14/2017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או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ערוך סגנונות טקסט של תבנית בסיס</a:t>
            </a:r>
          </a:p>
        </p:txBody>
      </p:sp>
      <p:sp>
        <p:nvSpPr>
          <p:cNvPr id="4" name="Date Placeholder 3"/>
          <p:cNvSpPr>
            <a:spLocks noGrp="1"/>
          </p:cNvSpPr>
          <p:nvPr>
            <p:ph type="dt" sz="half" idx="10"/>
          </p:nvPr>
        </p:nvSpPr>
        <p:spPr/>
        <p:txBody>
          <a:bodyPr/>
          <a:lstStyle/>
          <a:p>
            <a:fld id="{339A5D60-A47A-4AAA-BE5E-2DECC5E9B5BC}" type="datetime1">
              <a:rPr lang="en-US" smtClean="0"/>
              <a:t>4/14/2017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337ED04E-558A-473A-8C2C-16974F1B98A1}" type="datetime1">
              <a:rPr lang="en-US" smtClean="0"/>
              <a:t>4/14/2017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A5D750E4-EA9C-4161-887A-088426B90976}" type="datetime1">
              <a:rPr lang="en-US" smtClean="0"/>
              <a:t>4/14/2017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117BE9C4-C442-4CD5-A65E-66AB6DF38A84}" type="datetime1">
              <a:rPr lang="en-US" smtClean="0"/>
              <a:t>4/14/2017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ערוך סגנונות טקסט של תבנית בסיס</a:t>
            </a:r>
          </a:p>
        </p:txBody>
      </p:sp>
      <p:sp>
        <p:nvSpPr>
          <p:cNvPr id="4" name="Date Placeholder 3"/>
          <p:cNvSpPr>
            <a:spLocks noGrp="1"/>
          </p:cNvSpPr>
          <p:nvPr>
            <p:ph type="dt" sz="half" idx="10"/>
          </p:nvPr>
        </p:nvSpPr>
        <p:spPr/>
        <p:txBody>
          <a:bodyPr/>
          <a:lstStyle/>
          <a:p>
            <a:fld id="{6BBA5DDA-912B-4FA1-A12D-CEC7EAD5D4FA}" type="datetime1">
              <a:rPr lang="en-US" smtClean="0"/>
              <a:t>4/14/2017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Date Placeholder 4"/>
          <p:cNvSpPr>
            <a:spLocks noGrp="1"/>
          </p:cNvSpPr>
          <p:nvPr>
            <p:ph type="dt" sz="half" idx="10"/>
          </p:nvPr>
        </p:nvSpPr>
        <p:spPr/>
        <p:txBody>
          <a:bodyPr/>
          <a:lstStyle/>
          <a:p>
            <a:fld id="{9E2641F3-4231-44E1-9AFA-5CE2BABF82D3}" type="datetime1">
              <a:rPr lang="en-US" smtClean="0"/>
              <a:t>4/14/2017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7" name="Date Placeholder 6"/>
          <p:cNvSpPr>
            <a:spLocks noGrp="1"/>
          </p:cNvSpPr>
          <p:nvPr>
            <p:ph type="dt" sz="half" idx="10"/>
          </p:nvPr>
        </p:nvSpPr>
        <p:spPr/>
        <p:txBody>
          <a:bodyPr/>
          <a:lstStyle/>
          <a:p>
            <a:fld id="{372BFD5A-9DD3-4423-A091-F5CBFAEC2DBE}" type="datetime1">
              <a:rPr lang="en-US" smtClean="0"/>
              <a:t>4/14/2017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smtClean="0"/>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1B560CC5-7380-426C-8B39-FA4B0AB68EC5}" type="datetime1">
              <a:rPr lang="en-US" smtClean="0"/>
              <a:t>4/14/2017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6790C0-3859-4B8A-9F12-598F1A6F0073}" type="datetime1">
              <a:rPr lang="en-US" smtClean="0"/>
              <a:t>4/14/2017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smtClean="0"/>
              <a:t>ערוך סגנונות טקסט של תבנית בסיס</a:t>
            </a:r>
          </a:p>
        </p:txBody>
      </p:sp>
      <p:sp>
        <p:nvSpPr>
          <p:cNvPr id="5" name="Date Placeholder 4"/>
          <p:cNvSpPr>
            <a:spLocks noGrp="1"/>
          </p:cNvSpPr>
          <p:nvPr>
            <p:ph type="dt" sz="half" idx="10"/>
          </p:nvPr>
        </p:nvSpPr>
        <p:spPr/>
        <p:txBody>
          <a:bodyPr/>
          <a:lstStyle/>
          <a:p>
            <a:fld id="{BD809D57-8CBD-4AF2-A995-82F63560BF17}" type="datetime1">
              <a:rPr lang="en-US" smtClean="0"/>
              <a:t>4/14/2017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smtClean="0"/>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ערוך סגנונות טקסט של תבנית בסיס</a:t>
            </a:r>
          </a:p>
        </p:txBody>
      </p:sp>
      <p:sp>
        <p:nvSpPr>
          <p:cNvPr id="5" name="Date Placeholder 4"/>
          <p:cNvSpPr>
            <a:spLocks noGrp="1"/>
          </p:cNvSpPr>
          <p:nvPr>
            <p:ph type="dt" sz="half" idx="10"/>
          </p:nvPr>
        </p:nvSpPr>
        <p:spPr/>
        <p:txBody>
          <a:bodyPr/>
          <a:lstStyle/>
          <a:p>
            <a:fld id="{330C492B-384F-4A43-994D-E808865012D0}" type="datetime1">
              <a:rPr lang="en-US" smtClean="0"/>
              <a:t>4/14/2017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DCD756F-6447-46A2-9CE8-77A8F2E627D9}" type="datetime1">
              <a:rPr lang="en-US" smtClean="0"/>
              <a:t>4/14/2017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en.wikipedia.org/wiki/Poisson_distributi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math.ku.dk/~rolf/teaching/thesis/DixonColes.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football-data.co.uk/"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football-data.co.uk/data.php" TargetMode="External"/><Relationship Id="rId2" Type="http://schemas.openxmlformats.org/officeDocument/2006/relationships/hyperlink" Target="http://opisthokonta.net/" TargetMode="External"/><Relationship Id="rId1" Type="http://schemas.openxmlformats.org/officeDocument/2006/relationships/slideLayout" Target="../slideLayouts/slideLayout2.xml"/><Relationship Id="rId4" Type="http://schemas.openxmlformats.org/officeDocument/2006/relationships/hyperlink" Target="https://www.r-bloggers.com/football-predictions-displa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football-data.co.uk/data.ph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507067" y="2404534"/>
            <a:ext cx="7766936" cy="3152204"/>
          </a:xfrm>
        </p:spPr>
        <p:txBody>
          <a:bodyPr>
            <a:normAutofit fontScale="90000"/>
          </a:bodyPr>
          <a:lstStyle/>
          <a:p>
            <a:r>
              <a:rPr lang="en-US" sz="4900" b="1" dirty="0" smtClean="0"/>
              <a:t>Big Data Final Project</a:t>
            </a:r>
            <a:r>
              <a:rPr lang="he-IL" b="1" dirty="0" smtClean="0"/>
              <a:t/>
            </a:r>
            <a:br>
              <a:rPr lang="he-IL" b="1" dirty="0" smtClean="0"/>
            </a:br>
            <a:r>
              <a:rPr lang="he-IL" b="1" dirty="0" smtClean="0"/>
              <a:t/>
            </a:r>
            <a:br>
              <a:rPr lang="he-IL" b="1" dirty="0" smtClean="0"/>
            </a:br>
            <a:r>
              <a:rPr lang="en-US" sz="3100" b="1" dirty="0"/>
              <a:t>By: Gal Ben yosef &amp; Andrey Permyakov</a:t>
            </a:r>
            <a:br>
              <a:rPr lang="en-US" sz="3100" b="1" dirty="0"/>
            </a:br>
            <a:r>
              <a:rPr lang="en-US" sz="3100" b="1" dirty="0" smtClean="0"/>
              <a:t/>
            </a:r>
            <a:br>
              <a:rPr lang="en-US" sz="3100" b="1" dirty="0" smtClean="0"/>
            </a:br>
            <a:r>
              <a:rPr lang="en-US" sz="2700" b="1" dirty="0" smtClean="0"/>
              <a:t>326813581</a:t>
            </a:r>
            <a:r>
              <a:rPr lang="en-US" sz="2700" b="1" dirty="0"/>
              <a:t/>
            </a:r>
            <a:br>
              <a:rPr lang="en-US" sz="2700" b="1" dirty="0"/>
            </a:br>
            <a:r>
              <a:rPr lang="en-US" sz="2700" b="1" dirty="0"/>
              <a:t>200835999</a:t>
            </a:r>
            <a:endParaRPr lang="he-IL" sz="2700" b="1" dirty="0"/>
          </a:p>
        </p:txBody>
      </p:sp>
      <p:sp>
        <p:nvSpPr>
          <p:cNvPr id="4" name="מציין מיקום של מספר שקופית 3"/>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2455772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b="1" dirty="0"/>
              <a:t>The Poisson distribution</a:t>
            </a:r>
            <a:endParaRPr lang="he-IL" dirty="0"/>
          </a:p>
        </p:txBody>
      </p:sp>
      <p:sp>
        <p:nvSpPr>
          <p:cNvPr id="3" name="מציין מיקום תוכן 2"/>
          <p:cNvSpPr>
            <a:spLocks noGrp="1"/>
          </p:cNvSpPr>
          <p:nvPr>
            <p:ph idx="1"/>
          </p:nvPr>
        </p:nvSpPr>
        <p:spPr/>
        <p:txBody>
          <a:bodyPr>
            <a:normAutofit/>
          </a:bodyPr>
          <a:lstStyle/>
          <a:p>
            <a:pPr marL="0" indent="0" algn="l" fontAlgn="base">
              <a:buNone/>
            </a:pPr>
            <a:r>
              <a:rPr lang="en-US" dirty="0"/>
              <a:t>Poisson regression is one of the earliest statistical methods used for predicting football results. The goal here is to use available data to to say something about how many goals a team is expected to score and from that calculate the probabilities for different match outcomes</a:t>
            </a:r>
            <a:endParaRPr lang="he-IL" dirty="0"/>
          </a:p>
        </p:txBody>
      </p:sp>
      <p:sp>
        <p:nvSpPr>
          <p:cNvPr id="4" name="מציין מיקום של מספר שקופית 3"/>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6369249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b="1" dirty="0"/>
              <a:t>The Poisson distribution</a:t>
            </a:r>
            <a:endParaRPr lang="he-IL" dirty="0"/>
          </a:p>
        </p:txBody>
      </p:sp>
      <p:sp>
        <p:nvSpPr>
          <p:cNvPr id="3" name="מציין מיקום תוכן 2"/>
          <p:cNvSpPr>
            <a:spLocks noGrp="1"/>
          </p:cNvSpPr>
          <p:nvPr>
            <p:ph idx="1"/>
          </p:nvPr>
        </p:nvSpPr>
        <p:spPr/>
        <p:txBody>
          <a:bodyPr>
            <a:normAutofit fontScale="92500"/>
          </a:bodyPr>
          <a:lstStyle/>
          <a:p>
            <a:pPr marL="0" indent="0" algn="l" fontAlgn="base">
              <a:buNone/>
            </a:pPr>
            <a:r>
              <a:rPr lang="en-US" dirty="0" smtClean="0"/>
              <a:t>The</a:t>
            </a:r>
            <a:r>
              <a:rPr lang="en-US" dirty="0"/>
              <a:t> </a:t>
            </a:r>
            <a:r>
              <a:rPr lang="en-US" dirty="0">
                <a:hlinkClick r:id="rId2"/>
              </a:rPr>
              <a:t>Poisson distribution</a:t>
            </a:r>
            <a:r>
              <a:rPr lang="en-US" dirty="0"/>
              <a:t> is a probability distribution that can be used to model data that can be counted (i.e something that can happen 0, 1, 2, 3, … times). If we know the number of times something is expected to happen, we can find the probabilities that it happens any number of times. For example if we know something is expected to happen 4 times, we can calculate the probabilities that it happens 0, 1, 2, … times.</a:t>
            </a:r>
          </a:p>
          <a:p>
            <a:pPr marL="0" indent="0" algn="l" fontAlgn="base">
              <a:buNone/>
            </a:pPr>
            <a:r>
              <a:rPr lang="en-US" dirty="0"/>
              <a:t>It turns out that the number of goals a team scores in a football match are approximately Poisson distributed. This means we have a method of </a:t>
            </a:r>
            <a:r>
              <a:rPr lang="en-US" dirty="0" smtClean="0"/>
              <a:t>assigning probabilities </a:t>
            </a:r>
            <a:r>
              <a:rPr lang="en-US" dirty="0"/>
              <a:t>to the number of goals in a match and from this we can find probabilities for different match results. Note that I write that goals are approximately Poisson. The Poisson distribution does not always perfectly describe the number of goals in a match. It sometimes over or under estimates the number of goals, and some football leagues seems fit the Poisson distribution better than others. Anyway, the Poisson distribution seems to be an OK approximation.</a:t>
            </a:r>
          </a:p>
          <a:p>
            <a:pPr marL="0" indent="0" algn="l">
              <a:buNone/>
            </a:pPr>
            <a:endParaRPr lang="he-IL" dirty="0"/>
          </a:p>
        </p:txBody>
      </p:sp>
      <p:sp>
        <p:nvSpPr>
          <p:cNvPr id="4" name="מציין מיקום של מספר שקופית 3"/>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2628836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b="1" dirty="0"/>
              <a:t>The regression model</a:t>
            </a:r>
            <a:endParaRPr lang="he-IL" dirty="0"/>
          </a:p>
        </p:txBody>
      </p:sp>
      <p:sp>
        <p:nvSpPr>
          <p:cNvPr id="3" name="מציין מיקום תוכן 2"/>
          <p:cNvSpPr>
            <a:spLocks noGrp="1"/>
          </p:cNvSpPr>
          <p:nvPr>
            <p:ph idx="1"/>
          </p:nvPr>
        </p:nvSpPr>
        <p:spPr/>
        <p:txBody>
          <a:bodyPr>
            <a:normAutofit fontScale="85000" lnSpcReduction="10000"/>
          </a:bodyPr>
          <a:lstStyle/>
          <a:p>
            <a:pPr marL="0" indent="0" algn="l" fontAlgn="base">
              <a:buNone/>
            </a:pPr>
            <a:r>
              <a:rPr lang="en-US" dirty="0" smtClean="0"/>
              <a:t>To </a:t>
            </a:r>
            <a:r>
              <a:rPr lang="en-US" dirty="0"/>
              <a:t>be able to find the probabilities for different number of goals we need to find the expected number of goals L (It is customary to denote the expectation in a Poisson distribution by the Greek letter lambda</a:t>
            </a:r>
            <a:r>
              <a:rPr lang="en-US" dirty="0" smtClean="0"/>
              <a:t>, This </a:t>
            </a:r>
            <a:r>
              <a:rPr lang="en-US" dirty="0"/>
              <a:t>is where the regression </a:t>
            </a:r>
            <a:r>
              <a:rPr lang="en-US" dirty="0" smtClean="0"/>
              <a:t>method comes </a:t>
            </a:r>
            <a:r>
              <a:rPr lang="en-US" dirty="0"/>
              <a:t>in. With regression we can estimate lambda conditioned on certain variables. The most obvious variable to look at is which team is </a:t>
            </a:r>
            <a:r>
              <a:rPr lang="en-US" dirty="0" smtClean="0"/>
              <a:t>playing. </a:t>
            </a:r>
            <a:r>
              <a:rPr lang="en-US" dirty="0"/>
              <a:t>The second thing we want to take into account is who the opponent is. Some teams are expected to concede fewer goals, while others are expected to let in more goals. The third thing we want to take into account is home field advantage.</a:t>
            </a:r>
          </a:p>
          <a:p>
            <a:pPr marL="0" indent="0" algn="l" fontAlgn="base">
              <a:buNone/>
            </a:pPr>
            <a:r>
              <a:rPr lang="en-US" dirty="0"/>
              <a:t>Written in the language of regression models this becomes</a:t>
            </a:r>
          </a:p>
          <a:p>
            <a:pPr marL="0" indent="0" algn="l" fontAlgn="base">
              <a:buNone/>
            </a:pPr>
            <a:r>
              <a:rPr lang="en-US" dirty="0" smtClean="0"/>
              <a:t>log(lambda) </a:t>
            </a:r>
            <a:r>
              <a:rPr lang="en-US" dirty="0"/>
              <a:t>= mu + home + team</a:t>
            </a:r>
            <a:r>
              <a:rPr lang="en-US" baseline="-25000" dirty="0"/>
              <a:t>i</a:t>
            </a:r>
            <a:r>
              <a:rPr lang="en-US" dirty="0"/>
              <a:t> + opponent</a:t>
            </a:r>
            <a:r>
              <a:rPr lang="en-US" baseline="-25000" dirty="0"/>
              <a:t>j</a:t>
            </a:r>
            <a:endParaRPr lang="en-US" dirty="0"/>
          </a:p>
          <a:p>
            <a:pPr marL="0" indent="0" algn="l" fontAlgn="base">
              <a:buNone/>
            </a:pPr>
            <a:r>
              <a:rPr lang="en-US" dirty="0"/>
              <a:t>The </a:t>
            </a:r>
            <a:r>
              <a:rPr lang="en-US" i="1" dirty="0"/>
              <a:t>mu</a:t>
            </a:r>
            <a:r>
              <a:rPr lang="en-US" dirty="0"/>
              <a:t> is the overall mean number of goals. The </a:t>
            </a:r>
            <a:r>
              <a:rPr lang="en-US" i="1" dirty="0"/>
              <a:t>home</a:t>
            </a:r>
            <a:r>
              <a:rPr lang="en-US" dirty="0"/>
              <a:t> is the effect on number of goals a team has by playing at home. Team</a:t>
            </a:r>
            <a:r>
              <a:rPr lang="en-US" baseline="-25000" dirty="0"/>
              <a:t>i</a:t>
            </a:r>
            <a:r>
              <a:rPr lang="en-US" dirty="0"/>
              <a:t> is the effect of team number </a:t>
            </a:r>
            <a:r>
              <a:rPr lang="en-US" i="1" dirty="0"/>
              <a:t>i</a:t>
            </a:r>
            <a:r>
              <a:rPr lang="en-US" dirty="0"/>
              <a:t>, opponent</a:t>
            </a:r>
            <a:r>
              <a:rPr lang="en-US" baseline="-25000" dirty="0"/>
              <a:t>j</a:t>
            </a:r>
            <a:r>
              <a:rPr lang="en-US" dirty="0"/>
              <a:t> is the effect of team </a:t>
            </a:r>
            <a:r>
              <a:rPr lang="en-US" i="1" dirty="0"/>
              <a:t>j</a:t>
            </a:r>
            <a:r>
              <a:rPr lang="en-US" dirty="0"/>
              <a:t>.</a:t>
            </a:r>
          </a:p>
          <a:p>
            <a:pPr marL="0" indent="0" algn="l" fontAlgn="base">
              <a:buNone/>
            </a:pPr>
            <a:r>
              <a:rPr lang="en-US" dirty="0" smtClean="0"/>
              <a:t>The </a:t>
            </a:r>
            <a:r>
              <a:rPr lang="en-US" dirty="0"/>
              <a:t>logarithm on the left hand side is called the link function. </a:t>
            </a:r>
            <a:r>
              <a:rPr lang="en-US" dirty="0" smtClean="0"/>
              <a:t>the </a:t>
            </a:r>
            <a:r>
              <a:rPr lang="en-US" dirty="0"/>
              <a:t>short story is that they ensure that the parameter we try to estimate don’t fall outside its domain. In this case it ensures us that we never get negative expected number of goals.</a:t>
            </a:r>
          </a:p>
          <a:p>
            <a:pPr marL="0" indent="0" algn="l">
              <a:buNone/>
            </a:pPr>
            <a:endParaRPr lang="he-IL" dirty="0"/>
          </a:p>
        </p:txBody>
      </p:sp>
      <p:sp>
        <p:nvSpPr>
          <p:cNvPr id="4" name="מציין מיקום של מספר שקופית 3"/>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5383918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b="1" dirty="0" smtClean="0"/>
              <a:t>Why regression model</a:t>
            </a:r>
            <a:endParaRPr lang="he-IL" b="1" dirty="0"/>
          </a:p>
        </p:txBody>
      </p:sp>
      <p:sp>
        <p:nvSpPr>
          <p:cNvPr id="3" name="מציין מיקום תוכן 2"/>
          <p:cNvSpPr>
            <a:spLocks noGrp="1"/>
          </p:cNvSpPr>
          <p:nvPr>
            <p:ph idx="1"/>
          </p:nvPr>
        </p:nvSpPr>
        <p:spPr/>
        <p:txBody>
          <a:bodyPr/>
          <a:lstStyle/>
          <a:p>
            <a:pPr marL="0" indent="0" algn="l">
              <a:buNone/>
            </a:pPr>
            <a:r>
              <a:rPr lang="en-US" u="sng" dirty="0" smtClean="0"/>
              <a:t>PROS</a:t>
            </a:r>
          </a:p>
          <a:p>
            <a:pPr marL="0" indent="0" algn="l">
              <a:buNone/>
            </a:pPr>
            <a:r>
              <a:rPr lang="en-US" dirty="0" smtClean="0"/>
              <a:t>What </a:t>
            </a:r>
            <a:r>
              <a:rPr lang="en-US" dirty="0"/>
              <a:t>makes this regression model interesting is that it takes into account both the team and opposition in each game. Fortunately, you don’t have to punch in the data </a:t>
            </a:r>
            <a:r>
              <a:rPr lang="en-US" dirty="0" smtClean="0"/>
              <a:t>yourself.</a:t>
            </a:r>
          </a:p>
          <a:p>
            <a:pPr marL="0" indent="0" algn="l">
              <a:buNone/>
            </a:pPr>
            <a:r>
              <a:rPr lang="en-US" dirty="0"/>
              <a:t>When it comes to Poisson regression models for football results, the 1997 paper </a:t>
            </a:r>
            <a:r>
              <a:rPr lang="en-US" i="1" dirty="0"/>
              <a:t>Modelling Association Football Scores and Inefficiencies in the Football Betting Market</a:t>
            </a:r>
            <a:r>
              <a:rPr lang="en-US" dirty="0"/>
              <a:t> (</a:t>
            </a:r>
            <a:r>
              <a:rPr lang="en-US" dirty="0">
                <a:hlinkClick r:id="rId2"/>
              </a:rPr>
              <a:t>pdf</a:t>
            </a:r>
            <a:r>
              <a:rPr lang="en-US" dirty="0"/>
              <a:t>) by Dixon and </a:t>
            </a:r>
            <a:r>
              <a:rPr lang="en-US" dirty="0" smtClean="0"/>
              <a:t>Coles </a:t>
            </a:r>
            <a:r>
              <a:rPr lang="en-US" dirty="0"/>
              <a:t>is often </a:t>
            </a:r>
            <a:r>
              <a:rPr lang="en-US" dirty="0" smtClean="0"/>
              <a:t>mentioned.</a:t>
            </a:r>
          </a:p>
          <a:p>
            <a:pPr marL="0" indent="0" algn="l">
              <a:buNone/>
            </a:pPr>
            <a:r>
              <a:rPr lang="en-US" dirty="0"/>
              <a:t>The model by Dixon and Coles is not as easy to fit as the independent Poisson </a:t>
            </a:r>
            <a:r>
              <a:rPr lang="en-US" dirty="0" smtClean="0"/>
              <a:t>model.</a:t>
            </a:r>
            <a:endParaRPr lang="he-IL" dirty="0"/>
          </a:p>
        </p:txBody>
      </p:sp>
      <p:sp>
        <p:nvSpPr>
          <p:cNvPr id="4" name="מציין מיקום של מספר שקופית 3"/>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38717653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b="1" dirty="0" smtClean="0"/>
              <a:t>Why regression model</a:t>
            </a:r>
            <a:endParaRPr lang="he-IL" b="1" dirty="0"/>
          </a:p>
        </p:txBody>
      </p:sp>
      <p:sp>
        <p:nvSpPr>
          <p:cNvPr id="3" name="מציין מיקום תוכן 2"/>
          <p:cNvSpPr>
            <a:spLocks noGrp="1"/>
          </p:cNvSpPr>
          <p:nvPr>
            <p:ph idx="1"/>
          </p:nvPr>
        </p:nvSpPr>
        <p:spPr/>
        <p:txBody>
          <a:bodyPr/>
          <a:lstStyle/>
          <a:p>
            <a:pPr marL="0" indent="0" algn="l">
              <a:buNone/>
            </a:pPr>
            <a:r>
              <a:rPr lang="en-US" u="sng" dirty="0" smtClean="0"/>
              <a:t>CONS</a:t>
            </a:r>
          </a:p>
          <a:p>
            <a:pPr marL="0" indent="0" algn="l">
              <a:buNone/>
            </a:pPr>
            <a:r>
              <a:rPr lang="en-US" dirty="0"/>
              <a:t>One major problem </a:t>
            </a:r>
            <a:r>
              <a:rPr lang="en-US" dirty="0" smtClean="0"/>
              <a:t>to see </a:t>
            </a:r>
            <a:r>
              <a:rPr lang="en-US" dirty="0"/>
              <a:t>with the model is that the predictor variables are categorical. This is a constraint that makes inefficient use of the available data since we get rather few data points per </a:t>
            </a:r>
            <a:r>
              <a:rPr lang="en-US" dirty="0" smtClean="0"/>
              <a:t>parameter.</a:t>
            </a:r>
            <a:endParaRPr lang="he-IL" dirty="0" smtClean="0"/>
          </a:p>
          <a:p>
            <a:pPr marL="0" indent="0" algn="l">
              <a:buNone/>
            </a:pPr>
            <a:r>
              <a:rPr lang="en-US" dirty="0" smtClean="0"/>
              <a:t>(Dixon Coles offers </a:t>
            </a:r>
            <a:r>
              <a:rPr lang="en-US" dirty="0"/>
              <a:t>Another way the model can be improved is to incorporate a time aspect. The most obvious way to do this is perhaps to weights to the matches such that more recent matches are more important than matches far back in </a:t>
            </a:r>
            <a:r>
              <a:rPr lang="en-US" dirty="0" smtClean="0"/>
              <a:t>time).</a:t>
            </a:r>
          </a:p>
        </p:txBody>
      </p:sp>
      <p:sp>
        <p:nvSpPr>
          <p:cNvPr id="4" name="מציין מיקום של מספר שקופית 3"/>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84287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b="1" dirty="0" smtClean="0"/>
              <a:t>Data</a:t>
            </a:r>
            <a:endParaRPr lang="he-IL" b="1" dirty="0"/>
          </a:p>
        </p:txBody>
      </p:sp>
      <p:sp>
        <p:nvSpPr>
          <p:cNvPr id="3" name="מציין מיקום תוכן 2"/>
          <p:cNvSpPr>
            <a:spLocks noGrp="1"/>
          </p:cNvSpPr>
          <p:nvPr>
            <p:ph idx="1"/>
          </p:nvPr>
        </p:nvSpPr>
        <p:spPr/>
        <p:txBody>
          <a:bodyPr>
            <a:normAutofit/>
          </a:bodyPr>
          <a:lstStyle/>
          <a:p>
            <a:pPr marL="0" indent="0" algn="l" fontAlgn="base">
              <a:buNone/>
            </a:pPr>
            <a:r>
              <a:rPr lang="en-US" dirty="0" smtClean="0"/>
              <a:t>We </a:t>
            </a:r>
            <a:r>
              <a:rPr lang="en-US" dirty="0"/>
              <a:t>will use data from </a:t>
            </a:r>
            <a:r>
              <a:rPr lang="en-US" dirty="0">
                <a:hlinkClick r:id="rId2"/>
              </a:rPr>
              <a:t>football-data.co.uk</a:t>
            </a:r>
            <a:r>
              <a:rPr lang="en-US" dirty="0"/>
              <a:t>. </a:t>
            </a:r>
            <a:r>
              <a:rPr lang="en-US" dirty="0" smtClean="0"/>
              <a:t>Each </a:t>
            </a:r>
            <a:r>
              <a:rPr lang="en-US" dirty="0"/>
              <a:t>of the terms on the right hand side of the equation (except for </a:t>
            </a:r>
            <a:r>
              <a:rPr lang="en-US" i="1" dirty="0"/>
              <a:t>mu</a:t>
            </a:r>
            <a:r>
              <a:rPr lang="en-US" dirty="0"/>
              <a:t>) corresponds to a columns in a table, so we need to fix our data a bit before we proceed with fitting the model. Each match is essentially two observations, one for how many goals the home team scores, the second how many the away team scores. Basically, each match need two rows in our data set, not just one.</a:t>
            </a:r>
          </a:p>
          <a:p>
            <a:pPr algn="l"/>
            <a:endParaRPr lang="he-IL" dirty="0"/>
          </a:p>
        </p:txBody>
      </p:sp>
      <p:sp>
        <p:nvSpPr>
          <p:cNvPr id="4" name="מציין מיקום של מספר שקופית 3"/>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8006456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b="1" dirty="0" smtClean="0"/>
              <a:t>Simulation</a:t>
            </a:r>
            <a:endParaRPr lang="he-IL" b="1" dirty="0"/>
          </a:p>
        </p:txBody>
      </p:sp>
      <p:sp>
        <p:nvSpPr>
          <p:cNvPr id="3" name="מציין מיקום תוכן 2"/>
          <p:cNvSpPr>
            <a:spLocks noGrp="1"/>
          </p:cNvSpPr>
          <p:nvPr>
            <p:ph idx="1"/>
          </p:nvPr>
        </p:nvSpPr>
        <p:spPr/>
        <p:txBody>
          <a:bodyPr/>
          <a:lstStyle/>
          <a:p>
            <a:pPr marL="0" indent="0" algn="l">
              <a:buNone/>
            </a:pPr>
            <a:r>
              <a:rPr lang="en-US" dirty="0"/>
              <a:t>We simulate a number of matches (10000 in our case) by having the computer draw random numbers from the two Poisson distributions and look at the differences. We get the probabilities for the different outcomes by calculating the proportion of different goal differences. The independence assumption makes this easy since we can simulate the number of goals for each team independently of each </a:t>
            </a:r>
            <a:r>
              <a:rPr lang="en-US" dirty="0" smtClean="0"/>
              <a:t>other.</a:t>
            </a:r>
            <a:endParaRPr lang="he-IL" dirty="0"/>
          </a:p>
        </p:txBody>
      </p:sp>
      <p:sp>
        <p:nvSpPr>
          <p:cNvPr id="4" name="מציין מיקום של מספר שקופית 3"/>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7237366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b="1" dirty="0"/>
              <a:t>Match result probabilities</a:t>
            </a:r>
            <a:endParaRPr lang="he-IL" dirty="0"/>
          </a:p>
        </p:txBody>
      </p:sp>
      <p:sp>
        <p:nvSpPr>
          <p:cNvPr id="3" name="מציין מיקום תוכן 2"/>
          <p:cNvSpPr>
            <a:spLocks noGrp="1"/>
          </p:cNvSpPr>
          <p:nvPr>
            <p:ph idx="1"/>
          </p:nvPr>
        </p:nvSpPr>
        <p:spPr/>
        <p:txBody>
          <a:bodyPr/>
          <a:lstStyle/>
          <a:p>
            <a:pPr marL="0" indent="0" algn="l">
              <a:buNone/>
            </a:pPr>
            <a:r>
              <a:rPr lang="en-US" dirty="0" smtClean="0"/>
              <a:t>Now </a:t>
            </a:r>
            <a:r>
              <a:rPr lang="en-US" dirty="0"/>
              <a:t>that we have our expected number of goals for the two opponents in a match, we can calculate the probabilities for either home win (H), draw (D) and away win (A). But before we continue, there is an assumption in our model that needs to be discussed, namely the assumption that the goals scored by the two teams are independent. This may not be obvious since surely we have included information about who plays against who when we predict the number of goals for each team. But remember that each match is included twice in our data set, and the way the regression method works, each observation are assumed to be independent from the others. </a:t>
            </a:r>
            <a:r>
              <a:rPr lang="en-US" dirty="0" smtClean="0"/>
              <a:t>this </a:t>
            </a:r>
            <a:r>
              <a:rPr lang="en-US" dirty="0"/>
              <a:t>can cause some problems.</a:t>
            </a:r>
            <a:endParaRPr lang="he-IL" dirty="0"/>
          </a:p>
        </p:txBody>
      </p:sp>
      <p:sp>
        <p:nvSpPr>
          <p:cNvPr id="4" name="מציין מיקום של מספר שקופית 3"/>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8503302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b="1" dirty="0" smtClean="0"/>
              <a:t>Conclusions</a:t>
            </a:r>
            <a:endParaRPr lang="he-IL" b="1" dirty="0"/>
          </a:p>
        </p:txBody>
      </p:sp>
      <p:sp>
        <p:nvSpPr>
          <p:cNvPr id="3" name="מציין מיקום תוכן 2"/>
          <p:cNvSpPr>
            <a:spLocks noGrp="1"/>
          </p:cNvSpPr>
          <p:nvPr>
            <p:ph idx="1"/>
          </p:nvPr>
        </p:nvSpPr>
        <p:spPr>
          <a:xfrm>
            <a:off x="677334" y="2160589"/>
            <a:ext cx="8596668" cy="4320893"/>
          </a:xfrm>
        </p:spPr>
        <p:txBody>
          <a:bodyPr>
            <a:normAutofit/>
          </a:bodyPr>
          <a:lstStyle/>
          <a:p>
            <a:pPr marL="400050" lvl="1" indent="0" algn="l">
              <a:buNone/>
            </a:pPr>
            <a:r>
              <a:rPr lang="en-US" dirty="0" smtClean="0"/>
              <a:t>Having:</a:t>
            </a:r>
          </a:p>
          <a:p>
            <a:pPr marL="400050" lvl="1" indent="0" algn="l">
              <a:buNone/>
            </a:pPr>
            <a:r>
              <a:rPr lang="en-US" dirty="0" smtClean="0"/>
              <a:t>Knowledge that number </a:t>
            </a:r>
            <a:r>
              <a:rPr lang="en-US" dirty="0"/>
              <a:t>of goals a team scores in a football match are approximately Poisson </a:t>
            </a:r>
            <a:r>
              <a:rPr lang="en-US" dirty="0" smtClean="0"/>
              <a:t>distributed</a:t>
            </a:r>
          </a:p>
          <a:p>
            <a:pPr marL="400050" lvl="1" indent="0" algn="l">
              <a:buNone/>
            </a:pPr>
            <a:r>
              <a:rPr lang="en-US" dirty="0" smtClean="0"/>
              <a:t>glm() function for generalized linear models provided by R using log link function as Poisson distribution.</a:t>
            </a:r>
          </a:p>
          <a:p>
            <a:pPr marL="400050" lvl="1" indent="0" algn="l">
              <a:buNone/>
            </a:pPr>
            <a:r>
              <a:rPr lang="en-US" dirty="0" smtClean="0"/>
              <a:t>Mass amount of database (*)</a:t>
            </a:r>
            <a:endParaRPr lang="he-IL" dirty="0" smtClean="0"/>
          </a:p>
          <a:p>
            <a:pPr marL="0" indent="0" algn="l">
              <a:buNone/>
            </a:pPr>
            <a:r>
              <a:rPr lang="en-US" dirty="0" smtClean="0"/>
              <a:t>Led us to seriously considerate the implementation of this model ultimately.</a:t>
            </a:r>
          </a:p>
          <a:p>
            <a:pPr marL="0" indent="0" algn="l">
              <a:buNone/>
            </a:pPr>
            <a:r>
              <a:rPr lang="en-US" dirty="0" smtClean="0"/>
              <a:t>The </a:t>
            </a:r>
            <a:r>
              <a:rPr lang="en-US" dirty="0"/>
              <a:t>Poisson regression model is not considered to be among the best models for predicting football results. It is especially poor at predicting draws. Even when the two teams are expected to score the same number of goals it rarely manages to assign the highest probability for a draw</a:t>
            </a:r>
            <a:r>
              <a:rPr lang="en-US" dirty="0" smtClean="0"/>
              <a:t>.</a:t>
            </a:r>
            <a:endParaRPr lang="en-US" dirty="0"/>
          </a:p>
          <a:p>
            <a:pPr marL="0" indent="0" algn="l">
              <a:buNone/>
            </a:pPr>
            <a:r>
              <a:rPr lang="en-US" dirty="0" smtClean="0"/>
              <a:t>(*) – which is not typically used if making predictions because of the lack for weighted more/less relevant details.</a:t>
            </a:r>
            <a:endParaRPr lang="en-US" dirty="0"/>
          </a:p>
          <a:p>
            <a:pPr marL="0" indent="0" algn="l">
              <a:buNone/>
            </a:pPr>
            <a:endParaRPr lang="he-IL" dirty="0"/>
          </a:p>
        </p:txBody>
      </p:sp>
      <p:sp>
        <p:nvSpPr>
          <p:cNvPr id="5" name="מציין מיקום של מספר שקופית 4"/>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35501327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b="1" dirty="0" smtClean="0"/>
              <a:t>Predictions</a:t>
            </a:r>
            <a:endParaRPr lang="he-IL" b="1" dirty="0"/>
          </a:p>
        </p:txBody>
      </p:sp>
      <p:sp>
        <p:nvSpPr>
          <p:cNvPr id="3" name="מציין מיקום תוכן 2"/>
          <p:cNvSpPr>
            <a:spLocks noGrp="1"/>
          </p:cNvSpPr>
          <p:nvPr>
            <p:ph idx="1"/>
          </p:nvPr>
        </p:nvSpPr>
        <p:spPr>
          <a:xfrm>
            <a:off x="677334" y="2160589"/>
            <a:ext cx="8596668" cy="4320893"/>
          </a:xfrm>
        </p:spPr>
        <p:txBody>
          <a:bodyPr>
            <a:normAutofit/>
          </a:bodyPr>
          <a:lstStyle/>
          <a:p>
            <a:pPr marL="400050" lvl="1" indent="0" algn="l">
              <a:buNone/>
            </a:pPr>
            <a:endParaRPr lang="en-US" dirty="0" smtClean="0"/>
          </a:p>
          <a:p>
            <a:pPr marL="400050" lvl="1" indent="0" algn="l">
              <a:buNone/>
            </a:pPr>
            <a:endParaRPr lang="en-US" dirty="0"/>
          </a:p>
          <a:p>
            <a:pPr marL="400050" lvl="1" indent="0" algn="l">
              <a:buNone/>
            </a:pPr>
            <a:endParaRPr lang="en-US" dirty="0" smtClean="0"/>
          </a:p>
          <a:p>
            <a:pPr marL="400050" lvl="1" indent="0" algn="l">
              <a:buNone/>
            </a:pPr>
            <a:endParaRPr lang="en-US" dirty="0"/>
          </a:p>
          <a:p>
            <a:pPr marL="400050" lvl="1" indent="0" algn="l">
              <a:buNone/>
            </a:pPr>
            <a:endParaRPr lang="en-US" dirty="0"/>
          </a:p>
          <a:p>
            <a:pPr marL="400050" lvl="1" indent="0" algn="l">
              <a:buNone/>
            </a:pPr>
            <a:r>
              <a:rPr lang="en-US" dirty="0" smtClean="0"/>
              <a:t>In this example, we predict by date &gt; 2014, means all database from  season 2014-2015 till now (2016-2017,Week 31) is taking place on the calculations.</a:t>
            </a:r>
          </a:p>
          <a:p>
            <a:pPr marL="400050" lvl="1" indent="0" algn="l">
              <a:buNone/>
            </a:pPr>
            <a:r>
              <a:rPr lang="en-US" dirty="0" smtClean="0"/>
              <a:t>We chose to predict who will be the champion of English Premier League,</a:t>
            </a:r>
          </a:p>
          <a:p>
            <a:pPr marL="400050" lvl="1" indent="0" algn="l">
              <a:buNone/>
            </a:pPr>
            <a:r>
              <a:rPr lang="en-US" dirty="0" smtClean="0"/>
              <a:t>Having known 31/38 has been played.</a:t>
            </a:r>
          </a:p>
          <a:p>
            <a:pPr marL="400050" lvl="1" indent="0" algn="l">
              <a:buNone/>
            </a:pPr>
            <a:r>
              <a:rPr lang="en-US" dirty="0" smtClean="0"/>
              <a:t>We can predict Chelsea and Tottenham next 5 matches results,</a:t>
            </a:r>
            <a:endParaRPr lang="he-IL" dirty="0" smtClean="0"/>
          </a:p>
          <a:p>
            <a:pPr marL="400050" lvl="1" indent="0" algn="l">
              <a:buNone/>
            </a:pPr>
            <a:r>
              <a:rPr lang="en-US" sz="1400" dirty="0" smtClean="0"/>
              <a:t>Tottenham upcoming 5 fixtures: Bournemouth, Crystal Palace, Arsenal, Westham, Man Utd.</a:t>
            </a:r>
          </a:p>
          <a:p>
            <a:pPr marL="400050" lvl="1" indent="0" algn="l">
              <a:buNone/>
            </a:pPr>
            <a:r>
              <a:rPr lang="en-US" sz="1400" dirty="0" smtClean="0"/>
              <a:t>Chelsea upcoming 5 fixtures: Man Utd, Southampton, Everton, Middlesbrough, West Bromwich.</a:t>
            </a:r>
          </a:p>
        </p:txBody>
      </p:sp>
      <p:sp>
        <p:nvSpPr>
          <p:cNvPr id="5" name="מציין מיקום של מספר שקופית 4"/>
          <p:cNvSpPr>
            <a:spLocks noGrp="1"/>
          </p:cNvSpPr>
          <p:nvPr>
            <p:ph type="sldNum" sz="quarter" idx="12"/>
          </p:nvPr>
        </p:nvSpPr>
        <p:spPr/>
        <p:txBody>
          <a:bodyPr/>
          <a:lstStyle/>
          <a:p>
            <a:fld id="{D57F1E4F-1CFF-5643-939E-217C01CDF565}" type="slidenum">
              <a:rPr lang="en-US" smtClean="0"/>
              <a:pPr/>
              <a:t>19</a:t>
            </a:fld>
            <a:endParaRPr lang="en-US" dirty="0"/>
          </a:p>
        </p:txBody>
      </p:sp>
      <p:pic>
        <p:nvPicPr>
          <p:cNvPr id="4" name="תמונה 3"/>
          <p:cNvPicPr>
            <a:picLocks noChangeAspect="1"/>
          </p:cNvPicPr>
          <p:nvPr/>
        </p:nvPicPr>
        <p:blipFill>
          <a:blip r:embed="rId2"/>
          <a:stretch>
            <a:fillRect/>
          </a:stretch>
        </p:blipFill>
        <p:spPr>
          <a:xfrm>
            <a:off x="677334" y="2173468"/>
            <a:ext cx="6477000" cy="1590675"/>
          </a:xfrm>
          <a:prstGeom prst="rect">
            <a:avLst/>
          </a:prstGeom>
        </p:spPr>
      </p:pic>
      <p:pic>
        <p:nvPicPr>
          <p:cNvPr id="7170" name="Picture 2" descr="תוצאת תמונה עבור ‪premier leag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9027" y="73584"/>
            <a:ext cx="2630488" cy="1856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24425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Table of content</a:t>
            </a:r>
            <a:endParaRPr lang="he-IL" dirty="0"/>
          </a:p>
        </p:txBody>
      </p:sp>
      <p:sp>
        <p:nvSpPr>
          <p:cNvPr id="3" name="מציין מיקום תוכן 2"/>
          <p:cNvSpPr>
            <a:spLocks noGrp="1"/>
          </p:cNvSpPr>
          <p:nvPr>
            <p:ph idx="1"/>
          </p:nvPr>
        </p:nvSpPr>
        <p:spPr/>
        <p:txBody>
          <a:bodyPr/>
          <a:lstStyle/>
          <a:p>
            <a:pPr marL="0" indent="0" algn="l" rtl="0">
              <a:buNone/>
            </a:pPr>
            <a:r>
              <a:rPr lang="en-US" dirty="0" smtClean="0"/>
              <a:t>Introduction.................................. 1-3</a:t>
            </a:r>
          </a:p>
          <a:p>
            <a:pPr marL="0" indent="0" algn="l" rtl="0">
              <a:buNone/>
            </a:pPr>
            <a:r>
              <a:rPr lang="en-US" dirty="0" smtClean="0"/>
              <a:t>Messing around with R...................... 4-8</a:t>
            </a:r>
          </a:p>
          <a:p>
            <a:pPr marL="0" indent="0" algn="l" rtl="0">
              <a:buNone/>
            </a:pPr>
            <a:r>
              <a:rPr lang="en-US" dirty="0" smtClean="0"/>
              <a:t>Predicting with Poisson regression........ 9-18</a:t>
            </a:r>
          </a:p>
          <a:p>
            <a:pPr marL="0" indent="0" algn="l" rtl="0">
              <a:buNone/>
            </a:pPr>
            <a:r>
              <a:rPr lang="en-US" dirty="0" smtClean="0"/>
              <a:t>Predictions sample.......................... </a:t>
            </a:r>
            <a:r>
              <a:rPr lang="en-US" dirty="0" smtClean="0"/>
              <a:t>19-26</a:t>
            </a:r>
            <a:endParaRPr lang="en-US" dirty="0" smtClean="0"/>
          </a:p>
        </p:txBody>
      </p:sp>
      <p:sp>
        <p:nvSpPr>
          <p:cNvPr id="4" name="מציין מיקום של מספר שקופית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5726199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i="1" dirty="0" smtClean="0"/>
              <a:t>“Only Manchester can stop the Blues.”</a:t>
            </a:r>
            <a:endParaRPr lang="he-IL" i="1" dirty="0"/>
          </a:p>
        </p:txBody>
      </p:sp>
      <p:sp>
        <p:nvSpPr>
          <p:cNvPr id="4" name="מציין מיקום של מספר שקופית 3"/>
          <p:cNvSpPr>
            <a:spLocks noGrp="1"/>
          </p:cNvSpPr>
          <p:nvPr>
            <p:ph type="sldNum" sz="quarter" idx="12"/>
          </p:nvPr>
        </p:nvSpPr>
        <p:spPr/>
        <p:txBody>
          <a:bodyPr/>
          <a:lstStyle/>
          <a:p>
            <a:fld id="{D57F1E4F-1CFF-5643-939E-217C01CDF565}" type="slidenum">
              <a:rPr lang="en-US" smtClean="0"/>
              <a:pPr/>
              <a:t>20</a:t>
            </a:fld>
            <a:endParaRPr lang="en-US" dirty="0"/>
          </a:p>
        </p:txBody>
      </p:sp>
      <p:pic>
        <p:nvPicPr>
          <p:cNvPr id="6" name="תמונה 5"/>
          <p:cNvPicPr>
            <a:picLocks noChangeAspect="1"/>
          </p:cNvPicPr>
          <p:nvPr/>
        </p:nvPicPr>
        <p:blipFill>
          <a:blip r:embed="rId2"/>
          <a:stretch>
            <a:fillRect/>
          </a:stretch>
        </p:blipFill>
        <p:spPr>
          <a:xfrm>
            <a:off x="677334" y="2160589"/>
            <a:ext cx="6162675" cy="3695700"/>
          </a:xfrm>
          <a:prstGeom prst="rect">
            <a:avLst/>
          </a:prstGeom>
        </p:spPr>
      </p:pic>
      <p:pic>
        <p:nvPicPr>
          <p:cNvPr id="7" name="תמונה 6"/>
          <p:cNvPicPr>
            <a:picLocks noChangeAspect="1"/>
          </p:cNvPicPr>
          <p:nvPr/>
        </p:nvPicPr>
        <p:blipFill>
          <a:blip r:embed="rId3"/>
          <a:stretch>
            <a:fillRect/>
          </a:stretch>
        </p:blipFill>
        <p:spPr>
          <a:xfrm>
            <a:off x="6537391" y="2315445"/>
            <a:ext cx="4789881" cy="2799448"/>
          </a:xfrm>
          <a:prstGeom prst="rect">
            <a:avLst/>
          </a:prstGeom>
          <a:effectLst>
            <a:reflection endPos="0" dist="50800" dir="5400000" sy="-100000" algn="bl" rotWithShape="0"/>
          </a:effectLst>
          <a:scene3d>
            <a:camera prst="orthographicFront">
              <a:rot lat="1427346" lon="2170412" rev="260202"/>
            </a:camera>
            <a:lightRig rig="threePt" dir="t"/>
          </a:scene3d>
        </p:spPr>
      </p:pic>
    </p:spTree>
    <p:extLst>
      <p:ext uri="{BB962C8B-B14F-4D97-AF65-F5344CB8AC3E}">
        <p14:creationId xmlns:p14="http://schemas.microsoft.com/office/powerpoint/2010/main" val="6636976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i="1" dirty="0" smtClean="0"/>
              <a:t>“Too good too late...”</a:t>
            </a:r>
            <a:br>
              <a:rPr lang="en-US" i="1" dirty="0" smtClean="0"/>
            </a:br>
            <a:r>
              <a:rPr lang="en-US" i="1" dirty="0" smtClean="0"/>
              <a:t>- Chelsea celebrates the championship</a:t>
            </a:r>
            <a:endParaRPr lang="he-IL" i="1" dirty="0"/>
          </a:p>
        </p:txBody>
      </p:sp>
      <p:sp>
        <p:nvSpPr>
          <p:cNvPr id="4" name="מציין מיקום של מספר שקופית 3"/>
          <p:cNvSpPr>
            <a:spLocks noGrp="1"/>
          </p:cNvSpPr>
          <p:nvPr>
            <p:ph type="sldNum" sz="quarter" idx="12"/>
          </p:nvPr>
        </p:nvSpPr>
        <p:spPr/>
        <p:txBody>
          <a:bodyPr/>
          <a:lstStyle/>
          <a:p>
            <a:fld id="{D57F1E4F-1CFF-5643-939E-217C01CDF565}" type="slidenum">
              <a:rPr lang="en-US" smtClean="0"/>
              <a:pPr/>
              <a:t>21</a:t>
            </a:fld>
            <a:endParaRPr lang="en-US" dirty="0"/>
          </a:p>
        </p:txBody>
      </p:sp>
      <p:pic>
        <p:nvPicPr>
          <p:cNvPr id="5" name="תמונה 4"/>
          <p:cNvPicPr>
            <a:picLocks noChangeAspect="1"/>
          </p:cNvPicPr>
          <p:nvPr/>
        </p:nvPicPr>
        <p:blipFill>
          <a:blip r:embed="rId2"/>
          <a:stretch>
            <a:fillRect/>
          </a:stretch>
        </p:blipFill>
        <p:spPr>
          <a:xfrm>
            <a:off x="677334" y="2160589"/>
            <a:ext cx="6038850" cy="3600450"/>
          </a:xfrm>
          <a:prstGeom prst="rect">
            <a:avLst/>
          </a:prstGeom>
        </p:spPr>
      </p:pic>
      <p:pic>
        <p:nvPicPr>
          <p:cNvPr id="11266" name="Picture 2" descr="תוצאת תמונה עבור ‪chelse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4104" y="2298879"/>
            <a:ext cx="27432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09288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b="1" dirty="0" smtClean="0"/>
              <a:t>Predictions</a:t>
            </a:r>
            <a:endParaRPr lang="he-IL" b="1" dirty="0"/>
          </a:p>
        </p:txBody>
      </p:sp>
      <p:sp>
        <p:nvSpPr>
          <p:cNvPr id="3" name="מציין מיקום תוכן 2"/>
          <p:cNvSpPr>
            <a:spLocks noGrp="1"/>
          </p:cNvSpPr>
          <p:nvPr>
            <p:ph idx="1"/>
          </p:nvPr>
        </p:nvSpPr>
        <p:spPr>
          <a:xfrm>
            <a:off x="677334" y="2160589"/>
            <a:ext cx="8596668" cy="4320893"/>
          </a:xfrm>
        </p:spPr>
        <p:txBody>
          <a:bodyPr>
            <a:normAutofit/>
          </a:bodyPr>
          <a:lstStyle/>
          <a:p>
            <a:pPr marL="400050" lvl="1" indent="0" algn="l">
              <a:buNone/>
            </a:pPr>
            <a:endParaRPr lang="en-US" dirty="0" smtClean="0"/>
          </a:p>
          <a:p>
            <a:pPr marL="400050" lvl="1" indent="0" algn="l">
              <a:buNone/>
            </a:pPr>
            <a:endParaRPr lang="en-US" dirty="0"/>
          </a:p>
          <a:p>
            <a:pPr marL="400050" lvl="1" indent="0" algn="l">
              <a:buNone/>
            </a:pPr>
            <a:endParaRPr lang="en-US" dirty="0" smtClean="0"/>
          </a:p>
          <a:p>
            <a:pPr marL="400050" lvl="1" indent="0" algn="l">
              <a:buNone/>
            </a:pPr>
            <a:endParaRPr lang="en-US" dirty="0"/>
          </a:p>
          <a:p>
            <a:pPr marL="400050" lvl="1" indent="0" algn="l">
              <a:buNone/>
            </a:pPr>
            <a:endParaRPr lang="en-US" dirty="0"/>
          </a:p>
          <a:p>
            <a:pPr marL="400050" lvl="1" indent="0" algn="l">
              <a:buNone/>
            </a:pPr>
            <a:r>
              <a:rPr lang="en-US" dirty="0" smtClean="0"/>
              <a:t>In this example, we predict by date &gt; 2014, means all database from  season 2014-2015 till now (2016-2017,Week 31) is taking place on the calculations.</a:t>
            </a:r>
          </a:p>
          <a:p>
            <a:pPr marL="400050" lvl="1" indent="0" algn="l">
              <a:buNone/>
            </a:pPr>
            <a:r>
              <a:rPr lang="en-US" dirty="0" smtClean="0"/>
              <a:t>We chose to predict who will be the champion of Spanish La Liga,</a:t>
            </a:r>
          </a:p>
          <a:p>
            <a:pPr marL="400050" lvl="1" indent="0" algn="l">
              <a:buNone/>
            </a:pPr>
            <a:r>
              <a:rPr lang="en-US" dirty="0" smtClean="0"/>
              <a:t>Having known 31/38 has been played.</a:t>
            </a:r>
          </a:p>
          <a:p>
            <a:pPr marL="400050" lvl="1" indent="0" algn="l">
              <a:buNone/>
            </a:pPr>
            <a:r>
              <a:rPr lang="en-US" dirty="0" smtClean="0"/>
              <a:t>We can predict Real Madrid and Barcelona next 5 matches results,</a:t>
            </a:r>
            <a:endParaRPr lang="he-IL" dirty="0" smtClean="0"/>
          </a:p>
          <a:p>
            <a:pPr marL="400050" lvl="1" indent="0" algn="l">
              <a:buNone/>
            </a:pPr>
            <a:r>
              <a:rPr lang="en-US" sz="1400" dirty="0" smtClean="0"/>
              <a:t>Real Madrid upcoming 5 fixtures: S. Gijon, Barcelona, Deportivo, Valencia, Granada.</a:t>
            </a:r>
          </a:p>
          <a:p>
            <a:pPr marL="400050" lvl="1" indent="0" algn="l">
              <a:buNone/>
            </a:pPr>
            <a:r>
              <a:rPr lang="en-US" sz="1400" dirty="0" smtClean="0"/>
              <a:t>Barcelona upcoming 5 fixtures: Sociedad, R.Madrid, Osasuna, Espanol, Villareal.</a:t>
            </a:r>
          </a:p>
        </p:txBody>
      </p:sp>
      <p:sp>
        <p:nvSpPr>
          <p:cNvPr id="5" name="מציין מיקום של מספר שקופית 4"/>
          <p:cNvSpPr>
            <a:spLocks noGrp="1"/>
          </p:cNvSpPr>
          <p:nvPr>
            <p:ph type="sldNum" sz="quarter" idx="12"/>
          </p:nvPr>
        </p:nvSpPr>
        <p:spPr/>
        <p:txBody>
          <a:bodyPr/>
          <a:lstStyle/>
          <a:p>
            <a:fld id="{D57F1E4F-1CFF-5643-939E-217C01CDF565}" type="slidenum">
              <a:rPr lang="en-US" smtClean="0"/>
              <a:pPr/>
              <a:t>22</a:t>
            </a:fld>
            <a:endParaRPr lang="en-US" dirty="0"/>
          </a:p>
        </p:txBody>
      </p:sp>
      <p:pic>
        <p:nvPicPr>
          <p:cNvPr id="6" name="תמונה 5"/>
          <p:cNvPicPr>
            <a:picLocks noChangeAspect="1"/>
          </p:cNvPicPr>
          <p:nvPr/>
        </p:nvPicPr>
        <p:blipFill>
          <a:blip r:embed="rId2"/>
          <a:stretch>
            <a:fillRect/>
          </a:stretch>
        </p:blipFill>
        <p:spPr>
          <a:xfrm>
            <a:off x="677334" y="2160589"/>
            <a:ext cx="6477000" cy="1400175"/>
          </a:xfrm>
          <a:prstGeom prst="rect">
            <a:avLst/>
          </a:prstGeom>
        </p:spPr>
      </p:pic>
      <p:pic>
        <p:nvPicPr>
          <p:cNvPr id="1026" name="Picture 2" descr="תוצאת תמונה עבור ‪la lig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6931" y="276896"/>
            <a:ext cx="2593732" cy="1653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6815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i="1" dirty="0" smtClean="0"/>
              <a:t>“Bad end for Barcelona...”</a:t>
            </a:r>
            <a:endParaRPr lang="he-IL" i="1" dirty="0"/>
          </a:p>
        </p:txBody>
      </p:sp>
      <p:sp>
        <p:nvSpPr>
          <p:cNvPr id="4" name="מציין מיקום של מספר שקופית 3"/>
          <p:cNvSpPr>
            <a:spLocks noGrp="1"/>
          </p:cNvSpPr>
          <p:nvPr>
            <p:ph type="sldNum" sz="quarter" idx="12"/>
          </p:nvPr>
        </p:nvSpPr>
        <p:spPr/>
        <p:txBody>
          <a:bodyPr/>
          <a:lstStyle/>
          <a:p>
            <a:fld id="{D57F1E4F-1CFF-5643-939E-217C01CDF565}" type="slidenum">
              <a:rPr lang="en-US" smtClean="0"/>
              <a:pPr/>
              <a:t>23</a:t>
            </a:fld>
            <a:endParaRPr lang="en-US" dirty="0"/>
          </a:p>
        </p:txBody>
      </p:sp>
      <p:pic>
        <p:nvPicPr>
          <p:cNvPr id="3" name="תמונה 2"/>
          <p:cNvPicPr>
            <a:picLocks noChangeAspect="1"/>
          </p:cNvPicPr>
          <p:nvPr/>
        </p:nvPicPr>
        <p:blipFill>
          <a:blip r:embed="rId2"/>
          <a:stretch>
            <a:fillRect/>
          </a:stretch>
        </p:blipFill>
        <p:spPr>
          <a:xfrm>
            <a:off x="677334" y="1930400"/>
            <a:ext cx="6086475" cy="3657600"/>
          </a:xfrm>
          <a:prstGeom prst="rect">
            <a:avLst/>
          </a:prstGeom>
        </p:spPr>
      </p:pic>
      <p:pic>
        <p:nvPicPr>
          <p:cNvPr id="5" name="תמונה 4"/>
          <p:cNvPicPr>
            <a:picLocks noChangeAspect="1"/>
          </p:cNvPicPr>
          <p:nvPr/>
        </p:nvPicPr>
        <p:blipFill>
          <a:blip r:embed="rId3"/>
          <a:stretch>
            <a:fillRect/>
          </a:stretch>
        </p:blipFill>
        <p:spPr>
          <a:xfrm>
            <a:off x="6763809" y="1930400"/>
            <a:ext cx="2686050" cy="2667000"/>
          </a:xfrm>
          <a:prstGeom prst="rect">
            <a:avLst/>
          </a:prstGeom>
        </p:spPr>
      </p:pic>
    </p:spTree>
    <p:extLst>
      <p:ext uri="{BB962C8B-B14F-4D97-AF65-F5344CB8AC3E}">
        <p14:creationId xmlns:p14="http://schemas.microsoft.com/office/powerpoint/2010/main" val="24008084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i="1" dirty="0"/>
              <a:t>“Real triumph the ‘Classico</a:t>
            </a:r>
            <a:r>
              <a:rPr lang="en-US" i="1" dirty="0" smtClean="0"/>
              <a:t>’.”</a:t>
            </a:r>
            <a:br>
              <a:rPr lang="en-US" i="1" dirty="0" smtClean="0"/>
            </a:br>
            <a:r>
              <a:rPr lang="en-US" i="1" dirty="0" smtClean="0"/>
              <a:t>- and the Championship</a:t>
            </a:r>
            <a:endParaRPr lang="he-IL" i="1" dirty="0"/>
          </a:p>
        </p:txBody>
      </p:sp>
      <p:sp>
        <p:nvSpPr>
          <p:cNvPr id="4" name="מציין מיקום של מספר שקופית 3"/>
          <p:cNvSpPr>
            <a:spLocks noGrp="1"/>
          </p:cNvSpPr>
          <p:nvPr>
            <p:ph type="sldNum" sz="quarter" idx="12"/>
          </p:nvPr>
        </p:nvSpPr>
        <p:spPr/>
        <p:txBody>
          <a:bodyPr/>
          <a:lstStyle/>
          <a:p>
            <a:fld id="{D57F1E4F-1CFF-5643-939E-217C01CDF565}" type="slidenum">
              <a:rPr lang="en-US" smtClean="0"/>
              <a:pPr/>
              <a:t>24</a:t>
            </a:fld>
            <a:endParaRPr lang="en-US" dirty="0"/>
          </a:p>
        </p:txBody>
      </p:sp>
      <p:pic>
        <p:nvPicPr>
          <p:cNvPr id="3" name="תמונה 2"/>
          <p:cNvPicPr>
            <a:picLocks noChangeAspect="1"/>
          </p:cNvPicPr>
          <p:nvPr/>
        </p:nvPicPr>
        <p:blipFill>
          <a:blip r:embed="rId2"/>
          <a:stretch>
            <a:fillRect/>
          </a:stretch>
        </p:blipFill>
        <p:spPr>
          <a:xfrm>
            <a:off x="677334" y="1930400"/>
            <a:ext cx="6067425" cy="3714750"/>
          </a:xfrm>
          <a:prstGeom prst="rect">
            <a:avLst/>
          </a:prstGeom>
        </p:spPr>
      </p:pic>
      <p:pic>
        <p:nvPicPr>
          <p:cNvPr id="9" name="תמונה 8"/>
          <p:cNvPicPr>
            <a:picLocks noChangeAspect="1"/>
          </p:cNvPicPr>
          <p:nvPr/>
        </p:nvPicPr>
        <p:blipFill>
          <a:blip r:embed="rId3"/>
          <a:stretch>
            <a:fillRect/>
          </a:stretch>
        </p:blipFill>
        <p:spPr>
          <a:xfrm>
            <a:off x="7316876" y="2434711"/>
            <a:ext cx="2143125" cy="2143125"/>
          </a:xfrm>
          <a:prstGeom prst="rect">
            <a:avLst/>
          </a:prstGeom>
        </p:spPr>
      </p:pic>
    </p:spTree>
    <p:extLst>
      <p:ext uri="{BB962C8B-B14F-4D97-AF65-F5344CB8AC3E}">
        <p14:creationId xmlns:p14="http://schemas.microsoft.com/office/powerpoint/2010/main" val="35901727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i="1" dirty="0"/>
              <a:t>“Real triumph the ‘Classico</a:t>
            </a:r>
            <a:r>
              <a:rPr lang="en-US" i="1" dirty="0" smtClean="0"/>
              <a:t>’.”</a:t>
            </a:r>
            <a:br>
              <a:rPr lang="en-US" i="1" dirty="0" smtClean="0"/>
            </a:br>
            <a:r>
              <a:rPr lang="en-US" i="1" dirty="0" smtClean="0"/>
              <a:t>- and the Championship</a:t>
            </a:r>
            <a:endParaRPr lang="he-IL" i="1" dirty="0"/>
          </a:p>
        </p:txBody>
      </p:sp>
      <p:sp>
        <p:nvSpPr>
          <p:cNvPr id="4" name="מציין מיקום של מספר שקופית 3"/>
          <p:cNvSpPr>
            <a:spLocks noGrp="1"/>
          </p:cNvSpPr>
          <p:nvPr>
            <p:ph type="sldNum" sz="quarter" idx="12"/>
          </p:nvPr>
        </p:nvSpPr>
        <p:spPr/>
        <p:txBody>
          <a:bodyPr/>
          <a:lstStyle/>
          <a:p>
            <a:fld id="{D57F1E4F-1CFF-5643-939E-217C01CDF565}" type="slidenum">
              <a:rPr lang="en-US" smtClean="0"/>
              <a:pPr/>
              <a:t>25</a:t>
            </a:fld>
            <a:endParaRPr lang="en-US" dirty="0"/>
          </a:p>
        </p:txBody>
      </p:sp>
      <p:pic>
        <p:nvPicPr>
          <p:cNvPr id="5" name="תמונה 4"/>
          <p:cNvPicPr>
            <a:picLocks noChangeAspect="1"/>
          </p:cNvPicPr>
          <p:nvPr/>
        </p:nvPicPr>
        <p:blipFill>
          <a:blip r:embed="rId2"/>
          <a:stretch>
            <a:fillRect/>
          </a:stretch>
        </p:blipFill>
        <p:spPr>
          <a:xfrm>
            <a:off x="677334" y="1930399"/>
            <a:ext cx="6937558" cy="2602963"/>
          </a:xfrm>
          <a:prstGeom prst="rect">
            <a:avLst/>
          </a:prstGeom>
        </p:spPr>
      </p:pic>
      <p:sp>
        <p:nvSpPr>
          <p:cNvPr id="7" name="מציין מיקום תוכן 2"/>
          <p:cNvSpPr>
            <a:spLocks noGrp="1"/>
          </p:cNvSpPr>
          <p:nvPr>
            <p:ph idx="1"/>
          </p:nvPr>
        </p:nvSpPr>
        <p:spPr>
          <a:xfrm>
            <a:off x="677334" y="4649273"/>
            <a:ext cx="8596668" cy="1832209"/>
          </a:xfrm>
        </p:spPr>
        <p:txBody>
          <a:bodyPr>
            <a:normAutofit/>
          </a:bodyPr>
          <a:lstStyle/>
          <a:p>
            <a:pPr marL="400050" lvl="1" indent="0" algn="l">
              <a:buNone/>
            </a:pPr>
            <a:r>
              <a:rPr lang="en-US" sz="1400" dirty="0"/>
              <a:t>We can also predict exact results using  </a:t>
            </a:r>
            <a:r>
              <a:rPr lang="en-US" sz="1400" dirty="0" smtClean="0"/>
              <a:t>goals.difference function:</a:t>
            </a:r>
          </a:p>
          <a:p>
            <a:pPr marL="400050" lvl="1" indent="0" algn="l">
              <a:buNone/>
            </a:pPr>
            <a:endParaRPr lang="en-US" sz="1400" dirty="0"/>
          </a:p>
          <a:p>
            <a:pPr marL="400050" lvl="1" indent="0" algn="l">
              <a:buNone/>
            </a:pPr>
            <a:r>
              <a:rPr lang="en-US" sz="1400" dirty="0" smtClean="0"/>
              <a:t>Most probabilities says Real wins by one goal difference ( probably 2-1 ).</a:t>
            </a:r>
            <a:endParaRPr lang="en-US" sz="1400" dirty="0" smtClean="0"/>
          </a:p>
        </p:txBody>
      </p:sp>
      <p:sp>
        <p:nvSpPr>
          <p:cNvPr id="6" name="מלבן 5"/>
          <p:cNvSpPr/>
          <p:nvPr/>
        </p:nvSpPr>
        <p:spPr>
          <a:xfrm>
            <a:off x="1636071" y="2704565"/>
            <a:ext cx="1390464" cy="5666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2052" name="Picture 4" descr="תוצאת תמונה עבור ‪real vs barcelona‬‏"/>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959552" y="2987900"/>
            <a:ext cx="2628900" cy="1733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94915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תוכן 2"/>
          <p:cNvSpPr>
            <a:spLocks noGrp="1"/>
          </p:cNvSpPr>
          <p:nvPr>
            <p:ph idx="1"/>
          </p:nvPr>
        </p:nvSpPr>
        <p:spPr>
          <a:xfrm rot="2383905">
            <a:off x="522589" y="3116593"/>
            <a:ext cx="1615700" cy="624814"/>
          </a:xfrm>
        </p:spPr>
        <p:txBody>
          <a:bodyPr>
            <a:noAutofit/>
          </a:bodyPr>
          <a:lstStyle/>
          <a:p>
            <a:pPr marL="400050" lvl="1" indent="0" algn="l">
              <a:buNone/>
            </a:pPr>
            <a:r>
              <a:rPr lang="en-US" sz="3200" dirty="0" smtClean="0"/>
              <a:t>The End</a:t>
            </a:r>
            <a:endParaRPr lang="en-US" sz="2800" dirty="0" smtClean="0"/>
          </a:p>
        </p:txBody>
      </p:sp>
      <p:pic>
        <p:nvPicPr>
          <p:cNvPr id="12290" name="Picture 2" descr="A fireworks show takes place as Real Madrid CF team celebrate with their fans at Santiago Bernabeu Sta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9994" y="1"/>
            <a:ext cx="1052263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4675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References</a:t>
            </a:r>
            <a:endParaRPr lang="he-IL" dirty="0"/>
          </a:p>
        </p:txBody>
      </p:sp>
      <p:sp>
        <p:nvSpPr>
          <p:cNvPr id="3" name="מציין מיקום תוכן 2"/>
          <p:cNvSpPr>
            <a:spLocks noGrp="1"/>
          </p:cNvSpPr>
          <p:nvPr>
            <p:ph idx="1"/>
          </p:nvPr>
        </p:nvSpPr>
        <p:spPr/>
        <p:txBody>
          <a:bodyPr/>
          <a:lstStyle/>
          <a:p>
            <a:pPr marL="0" indent="0" algn="l" rtl="0">
              <a:buNone/>
            </a:pPr>
            <a:r>
              <a:rPr lang="en-US" dirty="0">
                <a:hlinkClick r:id="rId2"/>
              </a:rPr>
              <a:t>http://</a:t>
            </a:r>
            <a:r>
              <a:rPr lang="en-US" dirty="0" smtClean="0">
                <a:hlinkClick r:id="rId2"/>
              </a:rPr>
              <a:t>opisthokonta.net</a:t>
            </a:r>
            <a:endParaRPr lang="en-US" dirty="0" smtClean="0"/>
          </a:p>
          <a:p>
            <a:pPr marL="0" indent="0" algn="l" rtl="0">
              <a:buNone/>
            </a:pPr>
            <a:r>
              <a:rPr lang="en-US" dirty="0" smtClean="0">
                <a:hlinkClick r:id="rId3"/>
              </a:rPr>
              <a:t>http</a:t>
            </a:r>
            <a:r>
              <a:rPr lang="en-US" dirty="0">
                <a:hlinkClick r:id="rId3"/>
              </a:rPr>
              <a:t>://</a:t>
            </a:r>
            <a:r>
              <a:rPr lang="en-US" dirty="0" smtClean="0">
                <a:hlinkClick r:id="rId3"/>
              </a:rPr>
              <a:t>www.football-data.co.uk/data.php</a:t>
            </a:r>
            <a:endParaRPr lang="en-US" dirty="0" smtClean="0"/>
          </a:p>
          <a:p>
            <a:pPr marL="0" indent="0" algn="l" rtl="0">
              <a:buNone/>
            </a:pPr>
            <a:r>
              <a:rPr lang="en-US" dirty="0">
                <a:hlinkClick r:id="rId4"/>
              </a:rPr>
              <a:t>https://www.r-bloggers.com/football-predictions-display</a:t>
            </a:r>
            <a:r>
              <a:rPr lang="en-US" dirty="0" smtClean="0">
                <a:hlinkClick r:id="rId4"/>
              </a:rPr>
              <a:t>/</a:t>
            </a:r>
            <a:endParaRPr lang="en-US" dirty="0" smtClean="0"/>
          </a:p>
          <a:p>
            <a:pPr marL="0" indent="0" algn="l" rtl="0">
              <a:buNone/>
            </a:pPr>
            <a:endParaRPr lang="he-IL" dirty="0"/>
          </a:p>
        </p:txBody>
      </p:sp>
      <p:sp>
        <p:nvSpPr>
          <p:cNvPr id="4" name="מציין מיקום של מספר שקופית 3"/>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4957469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b="1" dirty="0" smtClean="0"/>
              <a:t>Goal</a:t>
            </a:r>
            <a:endParaRPr lang="he-IL" b="1" dirty="0"/>
          </a:p>
        </p:txBody>
      </p:sp>
      <p:sp>
        <p:nvSpPr>
          <p:cNvPr id="3" name="מציין מיקום תוכן 2"/>
          <p:cNvSpPr>
            <a:spLocks noGrp="1"/>
          </p:cNvSpPr>
          <p:nvPr>
            <p:ph idx="1"/>
          </p:nvPr>
        </p:nvSpPr>
        <p:spPr/>
        <p:txBody>
          <a:bodyPr/>
          <a:lstStyle/>
          <a:p>
            <a:pPr marL="0" indent="0" algn="l">
              <a:buNone/>
            </a:pPr>
            <a:r>
              <a:rPr lang="en-US" dirty="0"/>
              <a:t>The goal here is to use available data to to say something about how many goals a team is expected to score and from that calculate the probabilities for different match outcomes.</a:t>
            </a:r>
            <a:endParaRPr lang="he-IL" dirty="0"/>
          </a:p>
        </p:txBody>
      </p:sp>
      <p:sp>
        <p:nvSpPr>
          <p:cNvPr id="4" name="מציין מיקום של מספר שקופית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6167957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b="1" dirty="0" smtClean="0"/>
              <a:t>Data preparation</a:t>
            </a:r>
            <a:endParaRPr lang="he-IL" b="1" dirty="0"/>
          </a:p>
        </p:txBody>
      </p:sp>
      <p:sp>
        <p:nvSpPr>
          <p:cNvPr id="3" name="מציין מיקום תוכן 2"/>
          <p:cNvSpPr>
            <a:spLocks noGrp="1"/>
          </p:cNvSpPr>
          <p:nvPr>
            <p:ph idx="1"/>
          </p:nvPr>
        </p:nvSpPr>
        <p:spPr/>
        <p:txBody>
          <a:bodyPr>
            <a:normAutofit fontScale="85000" lnSpcReduction="20000"/>
          </a:bodyPr>
          <a:lstStyle/>
          <a:p>
            <a:pPr marL="0" indent="0" algn="l">
              <a:buNone/>
            </a:pPr>
            <a:r>
              <a:rPr lang="en-US" dirty="0">
                <a:hlinkClick r:id="rId2"/>
              </a:rPr>
              <a:t>http://www.football-data.co.uk/data.php</a:t>
            </a:r>
            <a:endParaRPr lang="en-US" dirty="0"/>
          </a:p>
          <a:p>
            <a:pPr marL="0" indent="0" algn="l">
              <a:buNone/>
            </a:pPr>
            <a:r>
              <a:rPr lang="en-US" dirty="0" smtClean="0"/>
              <a:t>Data columns before touch-up :</a:t>
            </a:r>
            <a:endParaRPr lang="he-IL" dirty="0" smtClean="0"/>
          </a:p>
          <a:p>
            <a:pPr marL="0" indent="0" algn="l">
              <a:buNone/>
            </a:pPr>
            <a:r>
              <a:rPr lang="en-US" dirty="0"/>
              <a:t>Div Date HomeTeam AwayTeam FTHG FTAG FTR HTHG HTAG HTR Referee HS AS HST AST HF AF HC AC HY AY HR AR B365H B365D B365A BWH BWD BWA IWH IWD IWA LBH LBD LBA PSH PSD PSA WHH WHD WHA VCH VCD VCA Bb1X2 BbMxH BbAvH BbMxD BbAvD BbMxA BbAvA BbOU BbMx&gt;2.5 BbAv&gt;2.5 BbMx&lt;2.5 BbAv&lt;2.5 BbAH BbAHh BbMxAHH BbAvAHH BbMxAHA BbAvAHA PSCH PSCD PSCA </a:t>
            </a:r>
            <a:endParaRPr lang="en-US" dirty="0" smtClean="0"/>
          </a:p>
          <a:p>
            <a:pPr marL="0" indent="0" algn="l">
              <a:buNone/>
            </a:pPr>
            <a:endParaRPr lang="en-US" dirty="0"/>
          </a:p>
          <a:p>
            <a:pPr marL="0" indent="0" algn="l">
              <a:buNone/>
            </a:pPr>
            <a:r>
              <a:rPr lang="en-US" dirty="0" smtClean="0"/>
              <a:t>We get straight forward into the relevant details:</a:t>
            </a:r>
          </a:p>
          <a:p>
            <a:pPr marL="0" indent="0" algn="l">
              <a:buNone/>
            </a:pPr>
            <a:r>
              <a:rPr lang="en-US" dirty="0" smtClean="0"/>
              <a:t>(DataPrepared columns):</a:t>
            </a:r>
          </a:p>
          <a:p>
            <a:pPr marL="0" indent="0" algn="l">
              <a:buNone/>
            </a:pPr>
            <a:endParaRPr lang="he-IL" dirty="0" smtClean="0"/>
          </a:p>
          <a:p>
            <a:pPr marL="0" indent="0" algn="l">
              <a:buNone/>
            </a:pPr>
            <a:r>
              <a:rPr lang="en-US" b="1" dirty="0" smtClean="0"/>
              <a:t>Season</a:t>
            </a:r>
            <a:r>
              <a:rPr lang="en-US" dirty="0" smtClean="0"/>
              <a:t> </a:t>
            </a:r>
            <a:r>
              <a:rPr lang="en-US" b="1" dirty="0" smtClean="0"/>
              <a:t>Week</a:t>
            </a:r>
            <a:r>
              <a:rPr lang="en-US" dirty="0" smtClean="0"/>
              <a:t> Date HomeTeam AwayTeam FTHG FTAG</a:t>
            </a:r>
            <a:endParaRPr lang="he-IL" dirty="0" smtClean="0"/>
          </a:p>
          <a:p>
            <a:pPr marL="0" indent="0" algn="l">
              <a:buNone/>
            </a:pPr>
            <a:endParaRPr lang="en-US" dirty="0" smtClean="0"/>
          </a:p>
          <a:p>
            <a:pPr marL="0" lvl="0" indent="0" algn="l">
              <a:buNone/>
            </a:pPr>
            <a:r>
              <a:rPr lang="en-US" altLang="he-IL" dirty="0" smtClean="0"/>
              <a:t>Welcome Season and Week as our new columns</a:t>
            </a:r>
            <a:endParaRPr lang="en-US" altLang="he-IL" dirty="0" smtClean="0">
              <a:solidFill>
                <a:srgbClr val="000000"/>
              </a:solidFill>
              <a:latin typeface="+mj-lt"/>
            </a:endParaRPr>
          </a:p>
          <a:p>
            <a:pPr marL="0" lvl="0" indent="0" algn="l">
              <a:buNone/>
            </a:pPr>
            <a:endParaRPr lang="he-IL" altLang="he-IL" dirty="0">
              <a:solidFill>
                <a:schemeClr val="tx1"/>
              </a:solidFill>
              <a:latin typeface="+mj-lt"/>
            </a:endParaRPr>
          </a:p>
          <a:p>
            <a:pPr marL="0" indent="0" algn="l">
              <a:buNone/>
            </a:pPr>
            <a:endParaRPr lang="en-US" dirty="0"/>
          </a:p>
        </p:txBody>
      </p:sp>
      <p:sp>
        <p:nvSpPr>
          <p:cNvPr id="8" name="מציין מיקום של מספר שקופית 7"/>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861269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b="1" dirty="0" smtClean="0"/>
              <a:t>Data preparation</a:t>
            </a:r>
            <a:endParaRPr lang="he-IL" b="1" dirty="0"/>
          </a:p>
        </p:txBody>
      </p:sp>
      <p:sp>
        <p:nvSpPr>
          <p:cNvPr id="3" name="מציין מיקום תוכן 2"/>
          <p:cNvSpPr>
            <a:spLocks noGrp="1"/>
          </p:cNvSpPr>
          <p:nvPr>
            <p:ph idx="1"/>
          </p:nvPr>
        </p:nvSpPr>
        <p:spPr/>
        <p:txBody>
          <a:bodyPr/>
          <a:lstStyle/>
          <a:p>
            <a:pPr marL="0" indent="0" algn="l">
              <a:buNone/>
            </a:pPr>
            <a:r>
              <a:rPr lang="en-US" dirty="0" smtClean="0"/>
              <a:t>Open up run.r</a:t>
            </a:r>
          </a:p>
          <a:p>
            <a:pPr marL="0" indent="0" algn="l">
              <a:buNone/>
            </a:pPr>
            <a:r>
              <a:rPr lang="en-US" dirty="0" smtClean="0"/>
              <a:t>In order to set relevant parameters:</a:t>
            </a:r>
            <a:endParaRPr lang="he-IL" dirty="0" smtClean="0"/>
          </a:p>
          <a:p>
            <a:pPr marL="0" indent="0" algn="l">
              <a:buNone/>
            </a:pPr>
            <a:endParaRPr lang="en-US" dirty="0" smtClean="0"/>
          </a:p>
          <a:p>
            <a:pPr marL="0" indent="0" algn="l">
              <a:buNone/>
            </a:pPr>
            <a:r>
              <a:rPr lang="en-US" b="1" dirty="0"/>
              <a:t>country</a:t>
            </a:r>
            <a:r>
              <a:rPr lang="en-US" dirty="0"/>
              <a:t>="eng" # </a:t>
            </a:r>
            <a:r>
              <a:rPr lang="en-US" dirty="0" smtClean="0"/>
              <a:t>eng/esp/ger/fra/ita</a:t>
            </a:r>
          </a:p>
          <a:p>
            <a:pPr marL="0" indent="0" algn="l">
              <a:buNone/>
            </a:pPr>
            <a:r>
              <a:rPr lang="en-US" dirty="0" smtClean="0"/>
              <a:t>Could be easily change to another league</a:t>
            </a:r>
            <a:endParaRPr lang="he-IL" dirty="0" smtClean="0"/>
          </a:p>
          <a:p>
            <a:pPr marL="0" indent="0" algn="l">
              <a:buNone/>
            </a:pPr>
            <a:endParaRPr lang="en-US" dirty="0"/>
          </a:p>
          <a:p>
            <a:pPr marL="0" indent="0" algn="l">
              <a:buNone/>
            </a:pPr>
            <a:r>
              <a:rPr lang="en-US" b="1" dirty="0"/>
              <a:t>years</a:t>
            </a:r>
            <a:r>
              <a:rPr lang="en-US" dirty="0"/>
              <a:t> = c(2014:2017) # (1994-2017</a:t>
            </a:r>
            <a:r>
              <a:rPr lang="en-US" dirty="0" smtClean="0"/>
              <a:t>)</a:t>
            </a:r>
            <a:endParaRPr lang="he-IL" dirty="0" smtClean="0"/>
          </a:p>
          <a:p>
            <a:pPr marL="0" indent="0" algn="l">
              <a:buNone/>
            </a:pPr>
            <a:r>
              <a:rPr lang="en-US" dirty="0" smtClean="0"/>
              <a:t>Years range of workset</a:t>
            </a:r>
            <a:endParaRPr lang="en-US" dirty="0"/>
          </a:p>
        </p:txBody>
      </p:sp>
      <p:sp>
        <p:nvSpPr>
          <p:cNvPr id="4" name="מציין מיקום של מספר שקופית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7150331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b="1" dirty="0" smtClean="0"/>
              <a:t>Before we predict</a:t>
            </a:r>
            <a:endParaRPr lang="he-IL" b="1" dirty="0"/>
          </a:p>
        </p:txBody>
      </p:sp>
      <p:sp>
        <p:nvSpPr>
          <p:cNvPr id="3" name="מציין מיקום תוכן 2"/>
          <p:cNvSpPr>
            <a:spLocks noGrp="1"/>
          </p:cNvSpPr>
          <p:nvPr>
            <p:ph idx="1"/>
          </p:nvPr>
        </p:nvSpPr>
        <p:spPr/>
        <p:txBody>
          <a:bodyPr/>
          <a:lstStyle/>
          <a:p>
            <a:pPr marL="0" indent="0" algn="l" rtl="0">
              <a:buNone/>
            </a:pPr>
            <a:r>
              <a:rPr lang="en-US" dirty="0" smtClean="0"/>
              <a:t>What else can we get from the database?</a:t>
            </a:r>
            <a:endParaRPr lang="he-IL" dirty="0" smtClean="0"/>
          </a:p>
          <a:p>
            <a:pPr algn="l" rtl="0"/>
            <a:r>
              <a:rPr lang="en-US" dirty="0" smtClean="0"/>
              <a:t>League tables</a:t>
            </a:r>
            <a:endParaRPr lang="he-IL" dirty="0"/>
          </a:p>
          <a:p>
            <a:pPr marL="0" indent="0" algn="l" rtl="0">
              <a:buNone/>
            </a:pPr>
            <a:r>
              <a:rPr lang="en-US" dirty="0" smtClean="0"/>
              <a:t>(for all years)</a:t>
            </a:r>
            <a:endParaRPr lang="he-IL" dirty="0" smtClean="0"/>
          </a:p>
        </p:txBody>
      </p:sp>
      <p:pic>
        <p:nvPicPr>
          <p:cNvPr id="7" name="תמונה 6"/>
          <p:cNvPicPr>
            <a:picLocks noChangeAspect="1"/>
          </p:cNvPicPr>
          <p:nvPr/>
        </p:nvPicPr>
        <p:blipFill>
          <a:blip r:embed="rId2"/>
          <a:stretch>
            <a:fillRect/>
          </a:stretch>
        </p:blipFill>
        <p:spPr>
          <a:xfrm>
            <a:off x="3022240" y="2593308"/>
            <a:ext cx="6094866" cy="3678243"/>
          </a:xfrm>
          <a:prstGeom prst="rect">
            <a:avLst/>
          </a:prstGeom>
        </p:spPr>
      </p:pic>
      <p:sp>
        <p:nvSpPr>
          <p:cNvPr id="4" name="מציין מיקום של מספר שקופית 3"/>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6212531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b="1" dirty="0" smtClean="0"/>
              <a:t>Before we predict</a:t>
            </a:r>
            <a:endParaRPr lang="he-IL" b="1" dirty="0"/>
          </a:p>
        </p:txBody>
      </p:sp>
      <p:sp>
        <p:nvSpPr>
          <p:cNvPr id="3" name="מציין מיקום תוכן 2"/>
          <p:cNvSpPr>
            <a:spLocks noGrp="1"/>
          </p:cNvSpPr>
          <p:nvPr>
            <p:ph idx="1"/>
          </p:nvPr>
        </p:nvSpPr>
        <p:spPr/>
        <p:txBody>
          <a:bodyPr/>
          <a:lstStyle/>
          <a:p>
            <a:pPr marL="0" indent="0" algn="l" rtl="0">
              <a:buNone/>
            </a:pPr>
            <a:r>
              <a:rPr lang="en-US" dirty="0" smtClean="0"/>
              <a:t>What else can we get from the database?</a:t>
            </a:r>
            <a:endParaRPr lang="he-IL" dirty="0" smtClean="0"/>
          </a:p>
          <a:p>
            <a:pPr algn="l" rtl="0"/>
            <a:r>
              <a:rPr lang="en-US" dirty="0" smtClean="0"/>
              <a:t>League tables</a:t>
            </a:r>
            <a:endParaRPr lang="he-IL" dirty="0"/>
          </a:p>
          <a:p>
            <a:pPr marL="0" indent="0" algn="l" rtl="0">
              <a:buNone/>
            </a:pPr>
            <a:r>
              <a:rPr lang="en-US" dirty="0" smtClean="0"/>
              <a:t>(for all years)</a:t>
            </a:r>
            <a:endParaRPr lang="he-IL" dirty="0" smtClean="0"/>
          </a:p>
          <a:p>
            <a:pPr algn="l" rtl="0"/>
            <a:r>
              <a:rPr lang="en-US" dirty="0" smtClean="0"/>
              <a:t>General stats</a:t>
            </a:r>
          </a:p>
          <a:p>
            <a:pPr marL="0" indent="0" algn="l" rtl="0">
              <a:buNone/>
            </a:pPr>
            <a:endParaRPr lang="he-IL" dirty="0" smtClean="0"/>
          </a:p>
        </p:txBody>
      </p:sp>
      <p:pic>
        <p:nvPicPr>
          <p:cNvPr id="4" name="תמונה 3"/>
          <p:cNvPicPr>
            <a:picLocks noChangeAspect="1"/>
          </p:cNvPicPr>
          <p:nvPr/>
        </p:nvPicPr>
        <p:blipFill>
          <a:blip r:embed="rId2"/>
          <a:stretch>
            <a:fillRect/>
          </a:stretch>
        </p:blipFill>
        <p:spPr>
          <a:xfrm>
            <a:off x="2964690" y="2775323"/>
            <a:ext cx="6166109" cy="3161838"/>
          </a:xfrm>
          <a:prstGeom prst="rect">
            <a:avLst/>
          </a:prstGeom>
        </p:spPr>
      </p:pic>
      <p:sp>
        <p:nvSpPr>
          <p:cNvPr id="5" name="מציין מיקום של מספר שקופית 4"/>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40751621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b="1" dirty="0" smtClean="0"/>
              <a:t>Before we predict</a:t>
            </a:r>
            <a:endParaRPr lang="he-IL" b="1" dirty="0"/>
          </a:p>
        </p:txBody>
      </p:sp>
      <p:sp>
        <p:nvSpPr>
          <p:cNvPr id="3" name="מציין מיקום תוכן 2"/>
          <p:cNvSpPr>
            <a:spLocks noGrp="1"/>
          </p:cNvSpPr>
          <p:nvPr>
            <p:ph idx="1"/>
          </p:nvPr>
        </p:nvSpPr>
        <p:spPr/>
        <p:txBody>
          <a:bodyPr/>
          <a:lstStyle/>
          <a:p>
            <a:pPr marL="0" indent="0" algn="l" rtl="0">
              <a:buNone/>
            </a:pPr>
            <a:r>
              <a:rPr lang="en-US" dirty="0" smtClean="0"/>
              <a:t>What else can we get from the database?</a:t>
            </a:r>
            <a:endParaRPr lang="he-IL" dirty="0" smtClean="0"/>
          </a:p>
          <a:p>
            <a:pPr algn="l" rtl="0"/>
            <a:r>
              <a:rPr lang="en-US" dirty="0" smtClean="0"/>
              <a:t>League tables</a:t>
            </a:r>
            <a:endParaRPr lang="he-IL" dirty="0"/>
          </a:p>
          <a:p>
            <a:pPr marL="0" indent="0" algn="l" rtl="0">
              <a:buNone/>
            </a:pPr>
            <a:r>
              <a:rPr lang="en-US" dirty="0" smtClean="0"/>
              <a:t>(for all years)</a:t>
            </a:r>
            <a:endParaRPr lang="he-IL" dirty="0" smtClean="0"/>
          </a:p>
          <a:p>
            <a:pPr algn="l" rtl="0"/>
            <a:r>
              <a:rPr lang="en-US" dirty="0" smtClean="0"/>
              <a:t>General stats</a:t>
            </a:r>
          </a:p>
          <a:p>
            <a:pPr algn="l" rtl="0"/>
            <a:r>
              <a:rPr lang="en-US" dirty="0" smtClean="0"/>
              <a:t>Statistical views</a:t>
            </a:r>
          </a:p>
          <a:p>
            <a:pPr marL="0" indent="0" algn="l" rtl="0">
              <a:buNone/>
            </a:pPr>
            <a:r>
              <a:rPr lang="en-US" dirty="0" smtClean="0"/>
              <a:t>By different</a:t>
            </a:r>
          </a:p>
          <a:p>
            <a:pPr marL="0" indent="0" algn="l" rtl="0">
              <a:buNone/>
            </a:pPr>
            <a:r>
              <a:rPr lang="en-US" dirty="0" smtClean="0"/>
              <a:t>parameters</a:t>
            </a:r>
          </a:p>
          <a:p>
            <a:pPr marL="0" indent="0" algn="l" rtl="0">
              <a:buNone/>
            </a:pPr>
            <a:endParaRPr lang="he-IL" dirty="0" smtClean="0"/>
          </a:p>
        </p:txBody>
      </p:sp>
      <p:pic>
        <p:nvPicPr>
          <p:cNvPr id="5" name="תמונה 4"/>
          <p:cNvPicPr>
            <a:picLocks noChangeAspect="1"/>
          </p:cNvPicPr>
          <p:nvPr/>
        </p:nvPicPr>
        <p:blipFill>
          <a:blip r:embed="rId2"/>
          <a:stretch>
            <a:fillRect/>
          </a:stretch>
        </p:blipFill>
        <p:spPr>
          <a:xfrm>
            <a:off x="2877722" y="2690296"/>
            <a:ext cx="6583099" cy="3581255"/>
          </a:xfrm>
          <a:prstGeom prst="rect">
            <a:avLst/>
          </a:prstGeom>
        </p:spPr>
      </p:pic>
      <p:sp>
        <p:nvSpPr>
          <p:cNvPr id="6" name="מציין מיקום של מספר שקופית 5"/>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1059478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507067" y="2404534"/>
            <a:ext cx="7766936" cy="1646302"/>
          </a:xfrm>
        </p:spPr>
        <p:txBody>
          <a:bodyPr>
            <a:normAutofit fontScale="90000"/>
          </a:bodyPr>
          <a:lstStyle/>
          <a:p>
            <a:pPr algn="l"/>
            <a:r>
              <a:rPr lang="en-US" b="1" dirty="0"/>
              <a:t>Predicting football results with Poisson regression</a:t>
            </a:r>
            <a:br>
              <a:rPr lang="en-US" b="1" dirty="0"/>
            </a:br>
            <a:endParaRPr lang="he-IL" dirty="0"/>
          </a:p>
        </p:txBody>
      </p:sp>
      <p:sp>
        <p:nvSpPr>
          <p:cNvPr id="3" name="מציין מיקום של מספר שקופית 2"/>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966165806"/>
      </p:ext>
    </p:extLst>
  </p:cSld>
  <p:clrMapOvr>
    <a:masterClrMapping/>
  </p:clrMapOvr>
  <p:timing>
    <p:tnLst>
      <p:par>
        <p:cTn id="1" dur="indefinite" restart="never" nodeType="tmRoot"/>
      </p:par>
    </p:tnLst>
  </p:timing>
</p:sld>
</file>

<file path=ppt/theme/theme1.xml><?xml version="1.0" encoding="utf-8"?>
<a:theme xmlns:a="http://schemas.openxmlformats.org/drawingml/2006/main" name="פיאה">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2954</TotalTime>
  <Words>1238</Words>
  <Application>Microsoft Office PowerPoint</Application>
  <PresentationFormat>מסך רחב</PresentationFormat>
  <Paragraphs>143</Paragraphs>
  <Slides>27</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27</vt:i4>
      </vt:variant>
    </vt:vector>
  </HeadingPairs>
  <TitlesOfParts>
    <vt:vector size="33" baseType="lpstr">
      <vt:lpstr>Arial</vt:lpstr>
      <vt:lpstr>Calibri</vt:lpstr>
      <vt:lpstr>Gisha</vt:lpstr>
      <vt:lpstr>Trebuchet MS</vt:lpstr>
      <vt:lpstr>Wingdings 3</vt:lpstr>
      <vt:lpstr>פיאה</vt:lpstr>
      <vt:lpstr>Big Data Final Project  By: Gal Ben yosef &amp; Andrey Permyakov  326813581 200835999</vt:lpstr>
      <vt:lpstr>Table of content</vt:lpstr>
      <vt:lpstr>Goal</vt:lpstr>
      <vt:lpstr>Data preparation</vt:lpstr>
      <vt:lpstr>Data preparation</vt:lpstr>
      <vt:lpstr>Before we predict</vt:lpstr>
      <vt:lpstr>Before we predict</vt:lpstr>
      <vt:lpstr>Before we predict</vt:lpstr>
      <vt:lpstr>Predicting football results with Poisson regression </vt:lpstr>
      <vt:lpstr>The Poisson distribution</vt:lpstr>
      <vt:lpstr>The Poisson distribution</vt:lpstr>
      <vt:lpstr>The regression model</vt:lpstr>
      <vt:lpstr>Why regression model</vt:lpstr>
      <vt:lpstr>Why regression model</vt:lpstr>
      <vt:lpstr>Data</vt:lpstr>
      <vt:lpstr>Simulation</vt:lpstr>
      <vt:lpstr>Match result probabilities</vt:lpstr>
      <vt:lpstr>Conclusions</vt:lpstr>
      <vt:lpstr>Predictions</vt:lpstr>
      <vt:lpstr>“Only Manchester can stop the Blues.”</vt:lpstr>
      <vt:lpstr>“Too good too late...” - Chelsea celebrates the championship</vt:lpstr>
      <vt:lpstr>Predictions</vt:lpstr>
      <vt:lpstr>“Bad end for Barcelona...”</vt:lpstr>
      <vt:lpstr>“Real triumph the ‘Classico’.” - and the Championship</vt:lpstr>
      <vt:lpstr>“Real triumph the ‘Classico’.” - and the Championship</vt:lpstr>
      <vt:lpstr>מצגת של PowerPoint‏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Gal</dc:creator>
  <cp:lastModifiedBy>Gal</cp:lastModifiedBy>
  <cp:revision>37</cp:revision>
  <dcterms:created xsi:type="dcterms:W3CDTF">2017-04-11T09:32:31Z</dcterms:created>
  <dcterms:modified xsi:type="dcterms:W3CDTF">2017-04-14T11:01:49Z</dcterms:modified>
</cp:coreProperties>
</file>