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356" r:id="rId4"/>
    <p:sldId id="357" r:id="rId5"/>
    <p:sldId id="358" r:id="rId6"/>
    <p:sldId id="360" r:id="rId7"/>
    <p:sldId id="361" r:id="rId8"/>
    <p:sldId id="363" r:id="rId9"/>
    <p:sldId id="364" r:id="rId10"/>
    <p:sldId id="367" r:id="rId11"/>
    <p:sldId id="368" r:id="rId12"/>
    <p:sldId id="365" r:id="rId13"/>
    <p:sldId id="366" r:id="rId14"/>
    <p:sldId id="369" r:id="rId15"/>
    <p:sldId id="3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33"/>
    <a:srgbClr val="62D86D"/>
    <a:srgbClr val="DF7B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EFC07-2360-4130-87C0-AF8276E811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275296-8B45-4059-ABD6-2A4636E4D6AA}">
      <dgm:prSet/>
      <dgm:spPr/>
      <dgm:t>
        <a:bodyPr/>
        <a:lstStyle/>
        <a:p>
          <a:pPr algn="ctr"/>
          <a:r>
            <a:rPr lang="he-IL" dirty="0">
              <a:latin typeface="Gisha" panose="020B0502040204020203" pitchFamily="34" charset="-79"/>
              <a:cs typeface="Gisha" panose="020B0502040204020203" pitchFamily="34" charset="-79"/>
            </a:rPr>
            <a:t>דליית מידע מהקבצים הגולמיים בעזרת        ומרחק </a:t>
          </a:r>
          <a:r>
            <a:rPr lang="he-IL" dirty="0" err="1">
              <a:latin typeface="Gisha" panose="020B0502040204020203" pitchFamily="34" charset="-79"/>
              <a:cs typeface="Gisha" panose="020B0502040204020203" pitchFamily="34" charset="-79"/>
            </a:rPr>
            <a:t>האמינג</a:t>
          </a:r>
          <a:r>
            <a:rPr lang="he-IL" dirty="0">
              <a:latin typeface="Gisha" panose="020B0502040204020203" pitchFamily="34" charset="-79"/>
              <a:cs typeface="Gisha" panose="020B0502040204020203" pitchFamily="34" charset="-79"/>
            </a:rPr>
            <a:t>.</a:t>
          </a:r>
          <a:r>
            <a:rPr lang="en-US" dirty="0">
              <a:latin typeface="Gisha" panose="020B0502040204020203" pitchFamily="34" charset="-79"/>
              <a:cs typeface="Gisha" panose="020B0502040204020203" pitchFamily="34" charset="-79"/>
            </a:rPr>
            <a:t> BCF tools </a:t>
          </a:r>
        </a:p>
      </dgm:t>
    </dgm:pt>
    <dgm:pt modelId="{0BCDBD0A-9822-42AF-B603-E1EC7753DA18}" type="parTrans" cxnId="{7DF78D17-166D-4410-8D54-9578241334AD}">
      <dgm:prSet/>
      <dgm:spPr/>
      <dgm:t>
        <a:bodyPr/>
        <a:lstStyle/>
        <a:p>
          <a:endParaRPr lang="en-US"/>
        </a:p>
      </dgm:t>
    </dgm:pt>
    <dgm:pt modelId="{83E48B52-39DC-4741-9879-7AF58595602F}" type="sibTrans" cxnId="{7DF78D17-166D-4410-8D54-9578241334AD}">
      <dgm:prSet/>
      <dgm:spPr/>
      <dgm:t>
        <a:bodyPr/>
        <a:lstStyle/>
        <a:p>
          <a:endParaRPr lang="en-US"/>
        </a:p>
      </dgm:t>
    </dgm:pt>
    <dgm:pt modelId="{922302D0-4C3C-42DF-9831-8A38C80D155A}">
      <dgm:prSet custT="1"/>
      <dgm:spPr/>
      <dgm:t>
        <a:bodyPr/>
        <a:lstStyle/>
        <a:p>
          <a:pPr algn="ctr"/>
          <a:r>
            <a:rPr lang="he-IL" sz="2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שימוש באלגוריתם איחוד שכנים שלמדנו בקורס על מנת לבנות את העצים הפילוגנטיים.</a:t>
          </a:r>
          <a:endParaRPr lang="en-US" sz="2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sha" panose="020B0502040204020203" pitchFamily="34" charset="-79"/>
            <a:ea typeface="+mn-ea"/>
            <a:cs typeface="Gisha" panose="020B0502040204020203" pitchFamily="34" charset="-79"/>
          </a:endParaRPr>
        </a:p>
      </dgm:t>
    </dgm:pt>
    <dgm:pt modelId="{96177A11-EBBB-4093-AB5A-B644CDE36F64}" type="parTrans" cxnId="{23B9BA1A-864C-4937-AEEB-F2FF85096776}">
      <dgm:prSet/>
      <dgm:spPr/>
      <dgm:t>
        <a:bodyPr/>
        <a:lstStyle/>
        <a:p>
          <a:endParaRPr lang="en-US"/>
        </a:p>
      </dgm:t>
    </dgm:pt>
    <dgm:pt modelId="{E8A2E6F5-6EC1-4E0F-828D-E8534CB3E570}" type="sibTrans" cxnId="{23B9BA1A-864C-4937-AEEB-F2FF85096776}">
      <dgm:prSet/>
      <dgm:spPr/>
      <dgm:t>
        <a:bodyPr/>
        <a:lstStyle/>
        <a:p>
          <a:endParaRPr lang="en-US"/>
        </a:p>
      </dgm:t>
    </dgm:pt>
    <dgm:pt modelId="{0CD2FC04-C585-4789-9B11-BEAE5F1DEF92}">
      <dgm:prSet/>
      <dgm:spPr/>
      <dgm:t>
        <a:bodyPr/>
        <a:lstStyle/>
        <a:p>
          <a:pPr algn="ctr"/>
          <a:r>
            <a:rPr lang="he-IL" dirty="0">
              <a:latin typeface="Gisha" panose="020B0502040204020203" pitchFamily="34" charset="-79"/>
              <a:cs typeface="Gisha" panose="020B0502040204020203" pitchFamily="34" charset="-79"/>
            </a:rPr>
            <a:t>שיטות לשחזור קודקודים פנימיים בעזרת </a:t>
          </a:r>
          <a:r>
            <a:rPr lang="en-US" dirty="0">
              <a:latin typeface="Gisha" panose="020B0502040204020203" pitchFamily="34" charset="-79"/>
              <a:cs typeface="Gisha" panose="020B0502040204020203" pitchFamily="34" charset="-79"/>
            </a:rPr>
            <a:t>parsimony</a:t>
          </a:r>
          <a:r>
            <a:rPr lang="he-IL" dirty="0">
              <a:latin typeface="Gisha" panose="020B0502040204020203" pitchFamily="34" charset="-79"/>
              <a:cs typeface="Gisha" panose="020B0502040204020203" pitchFamily="34" charset="-79"/>
            </a:rPr>
            <a:t> ו-</a:t>
          </a:r>
          <a:r>
            <a:rPr lang="en-US" dirty="0">
              <a:latin typeface="Gisha" panose="020B0502040204020203" pitchFamily="34" charset="-79"/>
              <a:cs typeface="Gisha" panose="020B0502040204020203" pitchFamily="34" charset="-79"/>
            </a:rPr>
            <a:t>bitwise &amp; parsimony</a:t>
          </a:r>
          <a:r>
            <a:rPr lang="he-IL" dirty="0">
              <a:latin typeface="Gisha" panose="020B0502040204020203" pitchFamily="34" charset="-79"/>
              <a:cs typeface="Gisha" panose="020B0502040204020203" pitchFamily="34" charset="-79"/>
            </a:rPr>
            <a:t> </a:t>
          </a:r>
          <a:endParaRPr lang="en-US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44A24E1F-DE5F-41C8-B2A1-40E65E94D3E1}" type="parTrans" cxnId="{49AE100D-0EAC-44DE-8912-E62EA8B34236}">
      <dgm:prSet/>
      <dgm:spPr/>
      <dgm:t>
        <a:bodyPr/>
        <a:lstStyle/>
        <a:p>
          <a:endParaRPr lang="en-US"/>
        </a:p>
      </dgm:t>
    </dgm:pt>
    <dgm:pt modelId="{126DDBCD-2F5F-4D9C-A529-151C6C81B13A}" type="sibTrans" cxnId="{49AE100D-0EAC-44DE-8912-E62EA8B34236}">
      <dgm:prSet/>
      <dgm:spPr/>
      <dgm:t>
        <a:bodyPr/>
        <a:lstStyle/>
        <a:p>
          <a:endParaRPr lang="en-US"/>
        </a:p>
      </dgm:t>
    </dgm:pt>
    <dgm:pt modelId="{65F1CF11-C16B-41ED-AC68-08526D841884}">
      <dgm:prSet/>
      <dgm:spPr/>
      <dgm:t>
        <a:bodyPr/>
        <a:lstStyle/>
        <a:p>
          <a:pPr algn="ctr"/>
          <a:r>
            <a:rPr lang="en-US" dirty="0">
              <a:latin typeface="Gisha" panose="020B0502040204020203" pitchFamily="34" charset="-79"/>
              <a:cs typeface="Gisha" panose="020B0502040204020203" pitchFamily="34" charset="-79"/>
            </a:rPr>
            <a:t>BFS</a:t>
          </a:r>
          <a:r>
            <a:rPr lang="he-IL" dirty="0">
              <a:latin typeface="Gisha" panose="020B0502040204020203" pitchFamily="34" charset="-79"/>
              <a:cs typeface="Gisha" panose="020B0502040204020203" pitchFamily="34" charset="-79"/>
            </a:rPr>
            <a:t>אלגוריתמים לחיפוש בעצים – </a:t>
          </a:r>
          <a:endParaRPr lang="en-US" dirty="0">
            <a:latin typeface="Gisha" panose="020B0502040204020203" pitchFamily="34" charset="-79"/>
            <a:cs typeface="Gisha" panose="020B0502040204020203" pitchFamily="34" charset="-79"/>
          </a:endParaRPr>
        </a:p>
      </dgm:t>
    </dgm:pt>
    <dgm:pt modelId="{18088758-12FF-4E4A-BA5D-A5CB0059F3E7}" type="parTrans" cxnId="{A00EFEFF-52A4-4538-8635-0B72D1DEBE6C}">
      <dgm:prSet/>
      <dgm:spPr/>
      <dgm:t>
        <a:bodyPr/>
        <a:lstStyle/>
        <a:p>
          <a:endParaRPr lang="en-US"/>
        </a:p>
      </dgm:t>
    </dgm:pt>
    <dgm:pt modelId="{5FA4112B-F347-423A-9A86-F97B31CFA998}" type="sibTrans" cxnId="{A00EFEFF-52A4-4538-8635-0B72D1DEBE6C}">
      <dgm:prSet/>
      <dgm:spPr/>
      <dgm:t>
        <a:bodyPr/>
        <a:lstStyle/>
        <a:p>
          <a:endParaRPr lang="en-US"/>
        </a:p>
      </dgm:t>
    </dgm:pt>
    <dgm:pt modelId="{7AC0FF42-6D19-4946-8C5E-35401F9E9468}" type="pres">
      <dgm:prSet presAssocID="{07DEFC07-2360-4130-87C0-AF8276E811C6}" presName="root" presStyleCnt="0">
        <dgm:presLayoutVars>
          <dgm:dir/>
          <dgm:resizeHandles val="exact"/>
        </dgm:presLayoutVars>
      </dgm:prSet>
      <dgm:spPr/>
    </dgm:pt>
    <dgm:pt modelId="{A35AC1B6-426D-417F-A1C1-F22CEDE8AA44}" type="pres">
      <dgm:prSet presAssocID="{EE275296-8B45-4059-ABD6-2A4636E4D6AA}" presName="compNode" presStyleCnt="0"/>
      <dgm:spPr/>
    </dgm:pt>
    <dgm:pt modelId="{A4349F73-CD11-4F39-BE85-AD2B4EBB29AB}" type="pres">
      <dgm:prSet presAssocID="{EE275296-8B45-4059-ABD6-2A4636E4D6AA}" presName="bgRect" presStyleLbl="bgShp" presStyleIdx="0" presStyleCnt="4"/>
      <dgm:spPr/>
    </dgm:pt>
    <dgm:pt modelId="{A03BE93F-EF29-4181-8D3E-000427DFA0A1}" type="pres">
      <dgm:prSet presAssocID="{EE275296-8B45-4059-ABD6-2A4636E4D6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יסטיקה"/>
        </a:ext>
      </dgm:extLst>
    </dgm:pt>
    <dgm:pt modelId="{0C4619F9-DEA9-4751-99A8-BF76A3043D4A}" type="pres">
      <dgm:prSet presAssocID="{EE275296-8B45-4059-ABD6-2A4636E4D6AA}" presName="spaceRect" presStyleCnt="0"/>
      <dgm:spPr/>
    </dgm:pt>
    <dgm:pt modelId="{A6712F6F-BB5E-4E94-8A52-D8375652FA75}" type="pres">
      <dgm:prSet presAssocID="{EE275296-8B45-4059-ABD6-2A4636E4D6AA}" presName="parTx" presStyleLbl="revTx" presStyleIdx="0" presStyleCnt="4">
        <dgm:presLayoutVars>
          <dgm:chMax val="0"/>
          <dgm:chPref val="0"/>
        </dgm:presLayoutVars>
      </dgm:prSet>
      <dgm:spPr/>
    </dgm:pt>
    <dgm:pt modelId="{9E2CD9AF-1B8F-4C99-BBC1-89D24D946F1B}" type="pres">
      <dgm:prSet presAssocID="{83E48B52-39DC-4741-9879-7AF58595602F}" presName="sibTrans" presStyleCnt="0"/>
      <dgm:spPr/>
    </dgm:pt>
    <dgm:pt modelId="{5E0D5633-8F17-404A-899B-963F2B7CC6EC}" type="pres">
      <dgm:prSet presAssocID="{922302D0-4C3C-42DF-9831-8A38C80D155A}" presName="compNode" presStyleCnt="0"/>
      <dgm:spPr/>
    </dgm:pt>
    <dgm:pt modelId="{F76AF2C4-ED2F-4620-8A4D-6FDEEB72BDAA}" type="pres">
      <dgm:prSet presAssocID="{922302D0-4C3C-42DF-9831-8A38C80D155A}" presName="bgRect" presStyleLbl="bgShp" presStyleIdx="1" presStyleCnt="4"/>
      <dgm:spPr/>
    </dgm:pt>
    <dgm:pt modelId="{C248542C-EF4D-4B55-A067-CCB76ACEF2C9}" type="pres">
      <dgm:prSet presAssocID="{922302D0-4C3C-42DF-9831-8A38C80D15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עיר"/>
        </a:ext>
      </dgm:extLst>
    </dgm:pt>
    <dgm:pt modelId="{37C043C5-7CD4-4413-8497-64594F57AD6F}" type="pres">
      <dgm:prSet presAssocID="{922302D0-4C3C-42DF-9831-8A38C80D155A}" presName="spaceRect" presStyleCnt="0"/>
      <dgm:spPr/>
    </dgm:pt>
    <dgm:pt modelId="{67339A4C-422A-483C-B388-1FFFEA58E795}" type="pres">
      <dgm:prSet presAssocID="{922302D0-4C3C-42DF-9831-8A38C80D155A}" presName="parTx" presStyleLbl="revTx" presStyleIdx="1" presStyleCnt="4">
        <dgm:presLayoutVars>
          <dgm:chMax val="0"/>
          <dgm:chPref val="0"/>
        </dgm:presLayoutVars>
      </dgm:prSet>
      <dgm:spPr/>
    </dgm:pt>
    <dgm:pt modelId="{F1B415BD-415A-4E8D-BE3A-2DAA3A9AB2BB}" type="pres">
      <dgm:prSet presAssocID="{E8A2E6F5-6EC1-4E0F-828D-E8534CB3E570}" presName="sibTrans" presStyleCnt="0"/>
      <dgm:spPr/>
    </dgm:pt>
    <dgm:pt modelId="{CFD13CEF-1392-4F56-A5ED-27B77C2463C7}" type="pres">
      <dgm:prSet presAssocID="{0CD2FC04-C585-4789-9B11-BEAE5F1DEF92}" presName="compNode" presStyleCnt="0"/>
      <dgm:spPr/>
    </dgm:pt>
    <dgm:pt modelId="{8D0453B0-CFAF-46F6-B5CB-6EFE178BF2DE}" type="pres">
      <dgm:prSet presAssocID="{0CD2FC04-C585-4789-9B11-BEAE5F1DEF92}" presName="bgRect" presStyleLbl="bgShp" presStyleIdx="2" presStyleCnt="4"/>
      <dgm:spPr/>
    </dgm:pt>
    <dgm:pt modelId="{D572EB18-B062-4163-AD75-947306D62E95}" type="pres">
      <dgm:prSet presAssocID="{0CD2FC04-C585-4789-9B11-BEAE5F1DEF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50B8B6AF-9D91-4221-BD47-563F6ED34D20}" type="pres">
      <dgm:prSet presAssocID="{0CD2FC04-C585-4789-9B11-BEAE5F1DEF92}" presName="spaceRect" presStyleCnt="0"/>
      <dgm:spPr/>
    </dgm:pt>
    <dgm:pt modelId="{C79DEE51-4630-40EB-8D19-AA3D7AE1B4D6}" type="pres">
      <dgm:prSet presAssocID="{0CD2FC04-C585-4789-9B11-BEAE5F1DEF92}" presName="parTx" presStyleLbl="revTx" presStyleIdx="2" presStyleCnt="4">
        <dgm:presLayoutVars>
          <dgm:chMax val="0"/>
          <dgm:chPref val="0"/>
        </dgm:presLayoutVars>
      </dgm:prSet>
      <dgm:spPr/>
    </dgm:pt>
    <dgm:pt modelId="{073702F1-B764-4716-830F-D9492FB43F03}" type="pres">
      <dgm:prSet presAssocID="{126DDBCD-2F5F-4D9C-A529-151C6C81B13A}" presName="sibTrans" presStyleCnt="0"/>
      <dgm:spPr/>
    </dgm:pt>
    <dgm:pt modelId="{3E5FAE8E-AB4B-469B-BB22-A7378225C9DD}" type="pres">
      <dgm:prSet presAssocID="{65F1CF11-C16B-41ED-AC68-08526D841884}" presName="compNode" presStyleCnt="0"/>
      <dgm:spPr/>
    </dgm:pt>
    <dgm:pt modelId="{D0FAB16F-B631-4DFB-8576-670A078F0F10}" type="pres">
      <dgm:prSet presAssocID="{65F1CF11-C16B-41ED-AC68-08526D841884}" presName="bgRect" presStyleLbl="bgShp" presStyleIdx="3" presStyleCnt="4" custLinFactNeighborY="197"/>
      <dgm:spPr/>
    </dgm:pt>
    <dgm:pt modelId="{AB68F095-F4A6-40D8-AEF8-3BAC35468461}" type="pres">
      <dgm:prSet presAssocID="{65F1CF11-C16B-41ED-AC68-08526D8418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C790F9-9EF9-4200-911F-4BF6707C9458}" type="pres">
      <dgm:prSet presAssocID="{65F1CF11-C16B-41ED-AC68-08526D841884}" presName="spaceRect" presStyleCnt="0"/>
      <dgm:spPr/>
    </dgm:pt>
    <dgm:pt modelId="{B302112C-6DC5-47A7-8D4F-586809DB3C41}" type="pres">
      <dgm:prSet presAssocID="{65F1CF11-C16B-41ED-AC68-08526D84188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AE100D-0EAC-44DE-8912-E62EA8B34236}" srcId="{07DEFC07-2360-4130-87C0-AF8276E811C6}" destId="{0CD2FC04-C585-4789-9B11-BEAE5F1DEF92}" srcOrd="2" destOrd="0" parTransId="{44A24E1F-DE5F-41C8-B2A1-40E65E94D3E1}" sibTransId="{126DDBCD-2F5F-4D9C-A529-151C6C81B13A}"/>
    <dgm:cxn modelId="{7DF78D17-166D-4410-8D54-9578241334AD}" srcId="{07DEFC07-2360-4130-87C0-AF8276E811C6}" destId="{EE275296-8B45-4059-ABD6-2A4636E4D6AA}" srcOrd="0" destOrd="0" parTransId="{0BCDBD0A-9822-42AF-B603-E1EC7753DA18}" sibTransId="{83E48B52-39DC-4741-9879-7AF58595602F}"/>
    <dgm:cxn modelId="{23B9BA1A-864C-4937-AEEB-F2FF85096776}" srcId="{07DEFC07-2360-4130-87C0-AF8276E811C6}" destId="{922302D0-4C3C-42DF-9831-8A38C80D155A}" srcOrd="1" destOrd="0" parTransId="{96177A11-EBBB-4093-AB5A-B644CDE36F64}" sibTransId="{E8A2E6F5-6EC1-4E0F-828D-E8534CB3E570}"/>
    <dgm:cxn modelId="{819BD435-85C6-473D-826E-6F58D74AB7B7}" type="presOf" srcId="{65F1CF11-C16B-41ED-AC68-08526D841884}" destId="{B302112C-6DC5-47A7-8D4F-586809DB3C41}" srcOrd="0" destOrd="0" presId="urn:microsoft.com/office/officeart/2018/2/layout/IconVerticalSolidList"/>
    <dgm:cxn modelId="{5847483F-CF47-4991-9097-A59668E0D73A}" type="presOf" srcId="{EE275296-8B45-4059-ABD6-2A4636E4D6AA}" destId="{A6712F6F-BB5E-4E94-8A52-D8375652FA75}" srcOrd="0" destOrd="0" presId="urn:microsoft.com/office/officeart/2018/2/layout/IconVerticalSolidList"/>
    <dgm:cxn modelId="{5D51B45E-36B0-4ECE-87CC-BE2ED9D6451C}" type="presOf" srcId="{922302D0-4C3C-42DF-9831-8A38C80D155A}" destId="{67339A4C-422A-483C-B388-1FFFEA58E795}" srcOrd="0" destOrd="0" presId="urn:microsoft.com/office/officeart/2018/2/layout/IconVerticalSolidList"/>
    <dgm:cxn modelId="{8A470ED8-08DD-45E1-ACE3-8ED62F8FDAB2}" type="presOf" srcId="{0CD2FC04-C585-4789-9B11-BEAE5F1DEF92}" destId="{C79DEE51-4630-40EB-8D19-AA3D7AE1B4D6}" srcOrd="0" destOrd="0" presId="urn:microsoft.com/office/officeart/2018/2/layout/IconVerticalSolidList"/>
    <dgm:cxn modelId="{B407B0E9-1B00-4A0E-AC69-EC8A7AB4A730}" type="presOf" srcId="{07DEFC07-2360-4130-87C0-AF8276E811C6}" destId="{7AC0FF42-6D19-4946-8C5E-35401F9E9468}" srcOrd="0" destOrd="0" presId="urn:microsoft.com/office/officeart/2018/2/layout/IconVerticalSolidList"/>
    <dgm:cxn modelId="{A00EFEFF-52A4-4538-8635-0B72D1DEBE6C}" srcId="{07DEFC07-2360-4130-87C0-AF8276E811C6}" destId="{65F1CF11-C16B-41ED-AC68-08526D841884}" srcOrd="3" destOrd="0" parTransId="{18088758-12FF-4E4A-BA5D-A5CB0059F3E7}" sibTransId="{5FA4112B-F347-423A-9A86-F97B31CFA998}"/>
    <dgm:cxn modelId="{EB4DEF0F-7F8E-4F15-9324-B51E3FB8A569}" type="presParOf" srcId="{7AC0FF42-6D19-4946-8C5E-35401F9E9468}" destId="{A35AC1B6-426D-417F-A1C1-F22CEDE8AA44}" srcOrd="0" destOrd="0" presId="urn:microsoft.com/office/officeart/2018/2/layout/IconVerticalSolidList"/>
    <dgm:cxn modelId="{D31B5C86-1737-44DB-B921-ED62AD0B7E4A}" type="presParOf" srcId="{A35AC1B6-426D-417F-A1C1-F22CEDE8AA44}" destId="{A4349F73-CD11-4F39-BE85-AD2B4EBB29AB}" srcOrd="0" destOrd="0" presId="urn:microsoft.com/office/officeart/2018/2/layout/IconVerticalSolidList"/>
    <dgm:cxn modelId="{565D4EB8-401F-4E19-8697-C5FE92A4E5C7}" type="presParOf" srcId="{A35AC1B6-426D-417F-A1C1-F22CEDE8AA44}" destId="{A03BE93F-EF29-4181-8D3E-000427DFA0A1}" srcOrd="1" destOrd="0" presId="urn:microsoft.com/office/officeart/2018/2/layout/IconVerticalSolidList"/>
    <dgm:cxn modelId="{C67F0499-CFAA-426A-A7CB-62BA53660CBE}" type="presParOf" srcId="{A35AC1B6-426D-417F-A1C1-F22CEDE8AA44}" destId="{0C4619F9-DEA9-4751-99A8-BF76A3043D4A}" srcOrd="2" destOrd="0" presId="urn:microsoft.com/office/officeart/2018/2/layout/IconVerticalSolidList"/>
    <dgm:cxn modelId="{B616AB7D-C67D-42A9-9A87-0DFC66930E62}" type="presParOf" srcId="{A35AC1B6-426D-417F-A1C1-F22CEDE8AA44}" destId="{A6712F6F-BB5E-4E94-8A52-D8375652FA75}" srcOrd="3" destOrd="0" presId="urn:microsoft.com/office/officeart/2018/2/layout/IconVerticalSolidList"/>
    <dgm:cxn modelId="{56E5AFEB-40CA-408A-AC4D-CFEF734402C7}" type="presParOf" srcId="{7AC0FF42-6D19-4946-8C5E-35401F9E9468}" destId="{9E2CD9AF-1B8F-4C99-BBC1-89D24D946F1B}" srcOrd="1" destOrd="0" presId="urn:microsoft.com/office/officeart/2018/2/layout/IconVerticalSolidList"/>
    <dgm:cxn modelId="{D9E1A245-24C4-4CEC-9A38-19C353FC17C8}" type="presParOf" srcId="{7AC0FF42-6D19-4946-8C5E-35401F9E9468}" destId="{5E0D5633-8F17-404A-899B-963F2B7CC6EC}" srcOrd="2" destOrd="0" presId="urn:microsoft.com/office/officeart/2018/2/layout/IconVerticalSolidList"/>
    <dgm:cxn modelId="{A0209E98-88A9-4AEB-B92A-87779A6307B2}" type="presParOf" srcId="{5E0D5633-8F17-404A-899B-963F2B7CC6EC}" destId="{F76AF2C4-ED2F-4620-8A4D-6FDEEB72BDAA}" srcOrd="0" destOrd="0" presId="urn:microsoft.com/office/officeart/2018/2/layout/IconVerticalSolidList"/>
    <dgm:cxn modelId="{23683796-CFC7-41DC-B298-A53EF8FD87FF}" type="presParOf" srcId="{5E0D5633-8F17-404A-899B-963F2B7CC6EC}" destId="{C248542C-EF4D-4B55-A067-CCB76ACEF2C9}" srcOrd="1" destOrd="0" presId="urn:microsoft.com/office/officeart/2018/2/layout/IconVerticalSolidList"/>
    <dgm:cxn modelId="{1D20AC53-21E6-4F91-A9AA-C84AEDDB768C}" type="presParOf" srcId="{5E0D5633-8F17-404A-899B-963F2B7CC6EC}" destId="{37C043C5-7CD4-4413-8497-64594F57AD6F}" srcOrd="2" destOrd="0" presId="urn:microsoft.com/office/officeart/2018/2/layout/IconVerticalSolidList"/>
    <dgm:cxn modelId="{186C900B-E396-4826-8DEF-A8032659ED61}" type="presParOf" srcId="{5E0D5633-8F17-404A-899B-963F2B7CC6EC}" destId="{67339A4C-422A-483C-B388-1FFFEA58E795}" srcOrd="3" destOrd="0" presId="urn:microsoft.com/office/officeart/2018/2/layout/IconVerticalSolidList"/>
    <dgm:cxn modelId="{A9FDAD7C-412A-4E5C-BB17-061CCBEC4C0E}" type="presParOf" srcId="{7AC0FF42-6D19-4946-8C5E-35401F9E9468}" destId="{F1B415BD-415A-4E8D-BE3A-2DAA3A9AB2BB}" srcOrd="3" destOrd="0" presId="urn:microsoft.com/office/officeart/2018/2/layout/IconVerticalSolidList"/>
    <dgm:cxn modelId="{C8569310-A072-4AD4-A04B-F445ECBED414}" type="presParOf" srcId="{7AC0FF42-6D19-4946-8C5E-35401F9E9468}" destId="{CFD13CEF-1392-4F56-A5ED-27B77C2463C7}" srcOrd="4" destOrd="0" presId="urn:microsoft.com/office/officeart/2018/2/layout/IconVerticalSolidList"/>
    <dgm:cxn modelId="{81CCA039-7B13-41F7-9F5B-AC65FC7C2FE3}" type="presParOf" srcId="{CFD13CEF-1392-4F56-A5ED-27B77C2463C7}" destId="{8D0453B0-CFAF-46F6-B5CB-6EFE178BF2DE}" srcOrd="0" destOrd="0" presId="urn:microsoft.com/office/officeart/2018/2/layout/IconVerticalSolidList"/>
    <dgm:cxn modelId="{CB6ADB4E-8E7B-4308-BF98-2C0C21E8E4A5}" type="presParOf" srcId="{CFD13CEF-1392-4F56-A5ED-27B77C2463C7}" destId="{D572EB18-B062-4163-AD75-947306D62E95}" srcOrd="1" destOrd="0" presId="urn:microsoft.com/office/officeart/2018/2/layout/IconVerticalSolidList"/>
    <dgm:cxn modelId="{D6DBB5DD-94FD-4EFF-A5D3-244DDC30B545}" type="presParOf" srcId="{CFD13CEF-1392-4F56-A5ED-27B77C2463C7}" destId="{50B8B6AF-9D91-4221-BD47-563F6ED34D20}" srcOrd="2" destOrd="0" presId="urn:microsoft.com/office/officeart/2018/2/layout/IconVerticalSolidList"/>
    <dgm:cxn modelId="{30D286D3-395C-40BA-91F7-3A7005EC1512}" type="presParOf" srcId="{CFD13CEF-1392-4F56-A5ED-27B77C2463C7}" destId="{C79DEE51-4630-40EB-8D19-AA3D7AE1B4D6}" srcOrd="3" destOrd="0" presId="urn:microsoft.com/office/officeart/2018/2/layout/IconVerticalSolidList"/>
    <dgm:cxn modelId="{370B47FC-9077-4837-A116-B4F40D292783}" type="presParOf" srcId="{7AC0FF42-6D19-4946-8C5E-35401F9E9468}" destId="{073702F1-B764-4716-830F-D9492FB43F03}" srcOrd="5" destOrd="0" presId="urn:microsoft.com/office/officeart/2018/2/layout/IconVerticalSolidList"/>
    <dgm:cxn modelId="{5C72D497-4A0B-43C7-A613-5D19B196C3AC}" type="presParOf" srcId="{7AC0FF42-6D19-4946-8C5E-35401F9E9468}" destId="{3E5FAE8E-AB4B-469B-BB22-A7378225C9DD}" srcOrd="6" destOrd="0" presId="urn:microsoft.com/office/officeart/2018/2/layout/IconVerticalSolidList"/>
    <dgm:cxn modelId="{74CA8426-3559-43AB-B43D-38EC208E6D4C}" type="presParOf" srcId="{3E5FAE8E-AB4B-469B-BB22-A7378225C9DD}" destId="{D0FAB16F-B631-4DFB-8576-670A078F0F10}" srcOrd="0" destOrd="0" presId="urn:microsoft.com/office/officeart/2018/2/layout/IconVerticalSolidList"/>
    <dgm:cxn modelId="{43974D78-4181-4323-B716-00D29A1FC238}" type="presParOf" srcId="{3E5FAE8E-AB4B-469B-BB22-A7378225C9DD}" destId="{AB68F095-F4A6-40D8-AEF8-3BAC35468461}" srcOrd="1" destOrd="0" presId="urn:microsoft.com/office/officeart/2018/2/layout/IconVerticalSolidList"/>
    <dgm:cxn modelId="{FF82A758-EC94-48FB-A2BD-B45B89155ED1}" type="presParOf" srcId="{3E5FAE8E-AB4B-469B-BB22-A7378225C9DD}" destId="{B1C790F9-9EF9-4200-911F-4BF6707C9458}" srcOrd="2" destOrd="0" presId="urn:microsoft.com/office/officeart/2018/2/layout/IconVerticalSolidList"/>
    <dgm:cxn modelId="{D16E2935-9F95-44BB-9483-154A41391160}" type="presParOf" srcId="{3E5FAE8E-AB4B-469B-BB22-A7378225C9DD}" destId="{B302112C-6DC5-47A7-8D4F-586809DB3C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49F73-CD11-4F39-BE85-AD2B4EBB29AB}">
      <dsp:nvSpPr>
        <dsp:cNvPr id="0" name=""/>
        <dsp:cNvSpPr/>
      </dsp:nvSpPr>
      <dsp:spPr>
        <a:xfrm>
          <a:off x="0" y="234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BE93F-EF29-4181-8D3E-000427DFA0A1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12F6F-BB5E-4E94-8A52-D8375652FA75}">
      <dsp:nvSpPr>
        <dsp:cNvPr id="0" name=""/>
        <dsp:cNvSpPr/>
      </dsp:nvSpPr>
      <dsp:spPr>
        <a:xfrm>
          <a:off x="1372680" y="234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>
              <a:latin typeface="Gisha" panose="020B0502040204020203" pitchFamily="34" charset="-79"/>
              <a:cs typeface="Gisha" panose="020B0502040204020203" pitchFamily="34" charset="-79"/>
            </a:rPr>
            <a:t>דליית מידע מהקבצים הגולמיים בעזרת        ומרחק </a:t>
          </a:r>
          <a:r>
            <a:rPr lang="he-IL" sz="2200" kern="1200" dirty="0" err="1">
              <a:latin typeface="Gisha" panose="020B0502040204020203" pitchFamily="34" charset="-79"/>
              <a:cs typeface="Gisha" panose="020B0502040204020203" pitchFamily="34" charset="-79"/>
            </a:rPr>
            <a:t>האמינג</a:t>
          </a:r>
          <a:r>
            <a:rPr lang="he-IL" sz="2200" kern="1200" dirty="0">
              <a:latin typeface="Gisha" panose="020B0502040204020203" pitchFamily="34" charset="-79"/>
              <a:cs typeface="Gisha" panose="020B0502040204020203" pitchFamily="34" charset="-79"/>
            </a:rPr>
            <a:t>.</a:t>
          </a:r>
          <a:r>
            <a:rPr lang="en-US" sz="2200" kern="1200" dirty="0">
              <a:latin typeface="Gisha" panose="020B0502040204020203" pitchFamily="34" charset="-79"/>
              <a:cs typeface="Gisha" panose="020B0502040204020203" pitchFamily="34" charset="-79"/>
            </a:rPr>
            <a:t> BCF tools </a:t>
          </a:r>
        </a:p>
      </dsp:txBody>
      <dsp:txXfrm>
        <a:off x="1372680" y="2344"/>
        <a:ext cx="5424994" cy="1188467"/>
      </dsp:txXfrm>
    </dsp:sp>
    <dsp:sp modelId="{F76AF2C4-ED2F-4620-8A4D-6FDEEB72BDAA}">
      <dsp:nvSpPr>
        <dsp:cNvPr id="0" name=""/>
        <dsp:cNvSpPr/>
      </dsp:nvSpPr>
      <dsp:spPr>
        <a:xfrm>
          <a:off x="0" y="1487929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8542C-EF4D-4B55-A067-CCB76ACEF2C9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39A4C-422A-483C-B388-1FFFEA58E795}">
      <dsp:nvSpPr>
        <dsp:cNvPr id="0" name=""/>
        <dsp:cNvSpPr/>
      </dsp:nvSpPr>
      <dsp:spPr>
        <a:xfrm>
          <a:off x="1372680" y="148792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שימוש באלגוריתם איחוד שכנים שלמדנו בקורס על מנת לבנות את העצים הפילוגנטיים.</a:t>
          </a:r>
          <a:endParaRPr lang="en-US" sz="22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sha" panose="020B0502040204020203" pitchFamily="34" charset="-79"/>
            <a:ea typeface="+mn-ea"/>
            <a:cs typeface="Gisha" panose="020B0502040204020203" pitchFamily="34" charset="-79"/>
          </a:endParaRPr>
        </a:p>
      </dsp:txBody>
      <dsp:txXfrm>
        <a:off x="1372680" y="1487929"/>
        <a:ext cx="5424994" cy="1188467"/>
      </dsp:txXfrm>
    </dsp:sp>
    <dsp:sp modelId="{8D0453B0-CFAF-46F6-B5CB-6EFE178BF2DE}">
      <dsp:nvSpPr>
        <dsp:cNvPr id="0" name=""/>
        <dsp:cNvSpPr/>
      </dsp:nvSpPr>
      <dsp:spPr>
        <a:xfrm>
          <a:off x="0" y="2973514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2EB18-B062-4163-AD75-947306D62E95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DEE51-4630-40EB-8D19-AA3D7AE1B4D6}">
      <dsp:nvSpPr>
        <dsp:cNvPr id="0" name=""/>
        <dsp:cNvSpPr/>
      </dsp:nvSpPr>
      <dsp:spPr>
        <a:xfrm>
          <a:off x="1372680" y="2973514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>
              <a:latin typeface="Gisha" panose="020B0502040204020203" pitchFamily="34" charset="-79"/>
              <a:cs typeface="Gisha" panose="020B0502040204020203" pitchFamily="34" charset="-79"/>
            </a:rPr>
            <a:t>שיטות לשחזור קודקודים פנימיים בעזרת </a:t>
          </a:r>
          <a:r>
            <a:rPr lang="en-US" sz="2200" kern="1200" dirty="0">
              <a:latin typeface="Gisha" panose="020B0502040204020203" pitchFamily="34" charset="-79"/>
              <a:cs typeface="Gisha" panose="020B0502040204020203" pitchFamily="34" charset="-79"/>
            </a:rPr>
            <a:t>parsimony</a:t>
          </a:r>
          <a:r>
            <a:rPr lang="he-IL" sz="2200" kern="1200" dirty="0">
              <a:latin typeface="Gisha" panose="020B0502040204020203" pitchFamily="34" charset="-79"/>
              <a:cs typeface="Gisha" panose="020B0502040204020203" pitchFamily="34" charset="-79"/>
            </a:rPr>
            <a:t> ו-</a:t>
          </a:r>
          <a:r>
            <a:rPr lang="en-US" sz="2200" kern="1200" dirty="0">
              <a:latin typeface="Gisha" panose="020B0502040204020203" pitchFamily="34" charset="-79"/>
              <a:cs typeface="Gisha" panose="020B0502040204020203" pitchFamily="34" charset="-79"/>
            </a:rPr>
            <a:t>bitwise &amp; parsimony</a:t>
          </a:r>
          <a:r>
            <a:rPr lang="he-IL" sz="2200" kern="1200" dirty="0">
              <a:latin typeface="Gisha" panose="020B0502040204020203" pitchFamily="34" charset="-79"/>
              <a:cs typeface="Gisha" panose="020B0502040204020203" pitchFamily="34" charset="-79"/>
            </a:rPr>
            <a:t> </a:t>
          </a:r>
          <a:endParaRPr lang="en-US" sz="22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372680" y="2973514"/>
        <a:ext cx="5424994" cy="1188467"/>
      </dsp:txXfrm>
    </dsp:sp>
    <dsp:sp modelId="{D0FAB16F-B631-4DFB-8576-670A078F0F10}">
      <dsp:nvSpPr>
        <dsp:cNvPr id="0" name=""/>
        <dsp:cNvSpPr/>
      </dsp:nvSpPr>
      <dsp:spPr>
        <a:xfrm>
          <a:off x="0" y="4461440"/>
          <a:ext cx="6797675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8F095-F4A6-40D8-AEF8-3BAC35468461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2112C-6DC5-47A7-8D4F-586809DB3C41}">
      <dsp:nvSpPr>
        <dsp:cNvPr id="0" name=""/>
        <dsp:cNvSpPr/>
      </dsp:nvSpPr>
      <dsp:spPr>
        <a:xfrm>
          <a:off x="1372680" y="4459099"/>
          <a:ext cx="5424994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Gisha" panose="020B0502040204020203" pitchFamily="34" charset="-79"/>
              <a:cs typeface="Gisha" panose="020B0502040204020203" pitchFamily="34" charset="-79"/>
            </a:rPr>
            <a:t>BFS</a:t>
          </a:r>
          <a:r>
            <a:rPr lang="he-IL" sz="2200" kern="1200" dirty="0">
              <a:latin typeface="Gisha" panose="020B0502040204020203" pitchFamily="34" charset="-79"/>
              <a:cs typeface="Gisha" panose="020B0502040204020203" pitchFamily="34" charset="-79"/>
            </a:rPr>
            <a:t>אלגוריתמים לחיפוש בעצים – </a:t>
          </a:r>
          <a:endParaRPr lang="en-US" sz="2200" kern="1200" dirty="0">
            <a:latin typeface="Gisha" panose="020B0502040204020203" pitchFamily="34" charset="-79"/>
            <a:cs typeface="Gisha" panose="020B0502040204020203" pitchFamily="34" charset="-79"/>
          </a:endParaRPr>
        </a:p>
      </dsp:txBody>
      <dsp:txXfrm>
        <a:off x="1372680" y="4459099"/>
        <a:ext cx="5424994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D5A43-38DB-4590-A999-91FBD98EE29A}" type="datetimeFigureOut">
              <a:rPr lang="LID4096" smtClean="0"/>
              <a:t>01/27/2025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968E9-AF77-4A18-B5E0-AFA4385C669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8760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מה היתרון אבולוציוני פי כמה מתחלקים יותר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3B868-589E-4A47-A879-9F12DAA0DEBA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790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9844-AB6E-4FF8-81CA-714E5B6744D9}" type="datetimeFigureOut">
              <a:rPr lang="LID4096" smtClean="0"/>
              <a:t>01/27/2025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1D6B-E15B-4D26-BEC2-0CD18EFE9031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45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9844-AB6E-4FF8-81CA-714E5B6744D9}" type="datetimeFigureOut">
              <a:rPr lang="LID4096" smtClean="0"/>
              <a:t>01/27/2025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1D6B-E15B-4D26-BEC2-0CD18EFE90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553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9844-AB6E-4FF8-81CA-714E5B6744D9}" type="datetimeFigureOut">
              <a:rPr lang="LID4096" smtClean="0"/>
              <a:t>01/27/2025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1D6B-E15B-4D26-BEC2-0CD18EFE90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385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9844-AB6E-4FF8-81CA-714E5B6744D9}" type="datetimeFigureOut">
              <a:rPr lang="LID4096" smtClean="0"/>
              <a:t>01/27/2025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1D6B-E15B-4D26-BEC2-0CD18EFE90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363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9844-AB6E-4FF8-81CA-714E5B6744D9}" type="datetimeFigureOut">
              <a:rPr lang="LID4096" smtClean="0"/>
              <a:t>01/27/2025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1D6B-E15B-4D26-BEC2-0CD18EFE9031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3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9844-AB6E-4FF8-81CA-714E5B6744D9}" type="datetimeFigureOut">
              <a:rPr lang="LID4096" smtClean="0"/>
              <a:t>01/27/2025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1D6B-E15B-4D26-BEC2-0CD18EFE90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052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9844-AB6E-4FF8-81CA-714E5B6744D9}" type="datetimeFigureOut">
              <a:rPr lang="LID4096" smtClean="0"/>
              <a:t>01/27/2025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1D6B-E15B-4D26-BEC2-0CD18EFE90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327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9844-AB6E-4FF8-81CA-714E5B6744D9}" type="datetimeFigureOut">
              <a:rPr lang="LID4096" smtClean="0"/>
              <a:t>01/27/2025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1D6B-E15B-4D26-BEC2-0CD18EFE90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588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9844-AB6E-4FF8-81CA-714E5B6744D9}" type="datetimeFigureOut">
              <a:rPr lang="LID4096" smtClean="0"/>
              <a:t>01/27/2025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1D6B-E15B-4D26-BEC2-0CD18EFE90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489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819844-AB6E-4FF8-81CA-714E5B6744D9}" type="datetimeFigureOut">
              <a:rPr lang="LID4096" smtClean="0"/>
              <a:t>01/27/2025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2E1D6B-E15B-4D26-BEC2-0CD18EFE90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5947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9844-AB6E-4FF8-81CA-714E5B6744D9}" type="datetimeFigureOut">
              <a:rPr lang="LID4096" smtClean="0"/>
              <a:t>01/27/2025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E1D6B-E15B-4D26-BEC2-0CD18EFE903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446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819844-AB6E-4FF8-81CA-714E5B6744D9}" type="datetimeFigureOut">
              <a:rPr lang="LID4096" smtClean="0"/>
              <a:t>01/27/2025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2E1D6B-E15B-4D26-BEC2-0CD18EFE9031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7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7F9BA-0E6A-424C-8471-744641960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algn="ctr"/>
            <a:r>
              <a:rPr lang="he-IL" sz="6600" dirty="0">
                <a:latin typeface="Gisha" panose="020B0502040204020203" pitchFamily="34" charset="-79"/>
                <a:cs typeface="Gisha" panose="020B0502040204020203" pitchFamily="34" charset="-79"/>
              </a:rPr>
              <a:t>שימוש בעץ פילוגנטי לאיתור מוטציות מחוללות סרטן</a:t>
            </a:r>
            <a:endParaRPr lang="LID4096" sz="66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E09B8-2C2A-5A6D-FA8F-DD1064149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גל </a:t>
            </a:r>
            <a:r>
              <a:rPr lang="he-IL" dirty="0" err="1">
                <a:solidFill>
                  <a:srgbClr val="FFFFFF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סזנה</a:t>
            </a:r>
            <a:r>
              <a:rPr lang="he-IL" dirty="0">
                <a:solidFill>
                  <a:srgbClr val="FFFFFF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נועה </a:t>
            </a:r>
            <a:r>
              <a:rPr lang="he-IL" dirty="0" err="1">
                <a:solidFill>
                  <a:srgbClr val="FFFFFF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מרגוליס</a:t>
            </a:r>
            <a:r>
              <a:rPr lang="he-IL" dirty="0">
                <a:solidFill>
                  <a:srgbClr val="FFFFFF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, יואל מרקו, איתן סמסון ועדי ייפרואימסקי</a:t>
            </a:r>
            <a:endParaRPr lang="LID4096" dirty="0">
              <a:solidFill>
                <a:srgbClr val="FFFFFF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101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A05C0-830A-E135-95F1-F8D8189AF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5407-6DDE-0CA3-22EA-16431E49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>
                <a:latin typeface="Gisha" panose="020B0502040204020203" pitchFamily="34" charset="-79"/>
                <a:cs typeface="Gisha" panose="020B0502040204020203" pitchFamily="34" charset="-79"/>
              </a:rPr>
              <a:t>טיוב אורכי הענפים – דוגמה</a:t>
            </a:r>
            <a:endParaRPr lang="LID4096" sz="5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7" name="תמונה 6" descr="תמונה שמכילה שרטוט, ציור&#10;&#10;התיאור נוצר באופן אוטומטי">
            <a:extLst>
              <a:ext uri="{FF2B5EF4-FFF2-40B4-BE49-F238E27FC236}">
                <a16:creationId xmlns:a16="http://schemas.microsoft.com/office/drawing/2014/main" id="{6A222020-78BA-CB14-1A43-346B283E2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6"/>
          <a:stretch/>
        </p:blipFill>
        <p:spPr>
          <a:xfrm>
            <a:off x="6442992" y="2222019"/>
            <a:ext cx="5522613" cy="3418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תמונה 8" descr="תמונה שמכילה שרטוט, ציור, תרשים, אומנות&#10;&#10;התיאור נוצר באופן אוטומטי">
            <a:extLst>
              <a:ext uri="{FF2B5EF4-FFF2-40B4-BE49-F238E27FC236}">
                <a16:creationId xmlns:a16="http://schemas.microsoft.com/office/drawing/2014/main" id="{88EA018E-5E1A-B8F4-A3BE-BD47D89F4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2"/>
          <a:stretch/>
        </p:blipFill>
        <p:spPr>
          <a:xfrm>
            <a:off x="277381" y="2227156"/>
            <a:ext cx="5384166" cy="3418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586282DC-F89F-8182-846B-147C0B2A7972}"/>
              </a:ext>
            </a:extLst>
          </p:cNvPr>
          <p:cNvSpPr/>
          <p:nvPr/>
        </p:nvSpPr>
        <p:spPr>
          <a:xfrm rot="10800000">
            <a:off x="5704506" y="3792251"/>
            <a:ext cx="695527" cy="2981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B6DA616-EC65-37B3-79B6-6BD815976D51}"/>
              </a:ext>
            </a:extLst>
          </p:cNvPr>
          <p:cNvSpPr txBox="1"/>
          <p:nvPr/>
        </p:nvSpPr>
        <p:spPr>
          <a:xfrm>
            <a:off x="7252915" y="5713670"/>
            <a:ext cx="390276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400" b="1" dirty="0">
                <a:latin typeface="Gisha" panose="020B0502040204020203" pitchFamily="34" charset="-79"/>
                <a:cs typeface="Gisha" panose="020B0502040204020203" pitchFamily="34" charset="-79"/>
              </a:rPr>
              <a:t>עץ ראשוני הנוצר מ-</a:t>
            </a:r>
            <a:r>
              <a:rPr lang="en-US" sz="1400" b="1" dirty="0">
                <a:latin typeface="Gisha" panose="020B0502040204020203" pitchFamily="34" charset="-79"/>
                <a:cs typeface="Gisha" panose="020B0502040204020203" pitchFamily="34" charset="-79"/>
              </a:rPr>
              <a:t>neighbor joining </a:t>
            </a:r>
            <a:endParaRPr lang="he-IL" sz="14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85E4F41E-C28B-77A5-1B9E-D660065F35D5}"/>
              </a:ext>
            </a:extLst>
          </p:cNvPr>
          <p:cNvSpPr txBox="1"/>
          <p:nvPr/>
        </p:nvSpPr>
        <p:spPr>
          <a:xfrm>
            <a:off x="948859" y="5718806"/>
            <a:ext cx="390276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400" b="1" dirty="0">
                <a:latin typeface="Gisha" panose="020B0502040204020203" pitchFamily="34" charset="-79"/>
                <a:cs typeface="Gisha" panose="020B0502040204020203" pitchFamily="34" charset="-79"/>
              </a:rPr>
              <a:t>עץ מתוקן לפי כמות המוטציות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F2B73D3-4A29-BD1C-B3E4-56AC3E632BD3}"/>
              </a:ext>
            </a:extLst>
          </p:cNvPr>
          <p:cNvSpPr txBox="1"/>
          <p:nvPr/>
        </p:nvSpPr>
        <p:spPr>
          <a:xfrm>
            <a:off x="4100887" y="6021447"/>
            <a:ext cx="390276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en-US" sz="1400" b="1" dirty="0">
                <a:latin typeface="Gisha" panose="020B0502040204020203" pitchFamily="34" charset="-79"/>
                <a:cs typeface="Gisha" panose="020B0502040204020203" pitchFamily="34" charset="-79"/>
              </a:rPr>
              <a:t>PD9478</a:t>
            </a:r>
            <a:endParaRPr lang="he-IL" sz="1400" b="1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071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B9F22-B88B-1A36-1385-E68C0050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B3AF-2839-4F27-2868-0401D557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>
                <a:latin typeface="Gisha" panose="020B0502040204020203" pitchFamily="34" charset="-79"/>
                <a:cs typeface="Gisha" panose="020B0502040204020203" pitchFamily="34" charset="-79"/>
              </a:rPr>
              <a:t>טיוב אורכי הענפים</a:t>
            </a:r>
            <a:endParaRPr lang="LID4096" sz="5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80BA6F31-0990-6A11-1C98-404612BBFDDD}"/>
              </a:ext>
            </a:extLst>
          </p:cNvPr>
          <p:cNvSpPr txBox="1"/>
          <p:nvPr/>
        </p:nvSpPr>
        <p:spPr>
          <a:xfrm>
            <a:off x="4812034" y="5254976"/>
            <a:ext cx="262889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400" b="1" dirty="0"/>
              <a:t>עץ המוצג במאמר לחולה </a:t>
            </a:r>
            <a:r>
              <a:rPr lang="en-US" sz="1400" b="1" dirty="0"/>
              <a:t>PD5163</a:t>
            </a:r>
            <a:endParaRPr lang="he-IL" sz="1400" b="1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03AAD9B-08B2-B7AE-FD67-1F6C71D6C121}"/>
              </a:ext>
            </a:extLst>
          </p:cNvPr>
          <p:cNvSpPr txBox="1"/>
          <p:nvPr/>
        </p:nvSpPr>
        <p:spPr>
          <a:xfrm>
            <a:off x="8983207" y="5254976"/>
            <a:ext cx="245960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400" b="1" dirty="0"/>
              <a:t>עץ מתוקן לפי מספר המוטציות</a:t>
            </a:r>
          </a:p>
        </p:txBody>
      </p:sp>
      <p:pic>
        <p:nvPicPr>
          <p:cNvPr id="7" name="תמונה 6" descr="תמונה שמכילה טקסט, שרטוט, קו, תרשים&#10;&#10;התיאור נוצר באופן אוטומטי">
            <a:extLst>
              <a:ext uri="{FF2B5EF4-FFF2-40B4-BE49-F238E27FC236}">
                <a16:creationId xmlns:a16="http://schemas.microsoft.com/office/drawing/2014/main" id="{30015ECD-5CDD-CB58-0E1F-4595F218F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6" y="2855143"/>
            <a:ext cx="3472347" cy="2167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E041105-6684-9C2D-00DA-78F9359C29D8}"/>
              </a:ext>
            </a:extLst>
          </p:cNvPr>
          <p:cNvSpPr txBox="1"/>
          <p:nvPr/>
        </p:nvSpPr>
        <p:spPr>
          <a:xfrm>
            <a:off x="690813" y="5254975"/>
            <a:ext cx="262889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1400" b="1" dirty="0"/>
              <a:t>עץ לפני טיוב האורכים</a:t>
            </a:r>
          </a:p>
        </p:txBody>
      </p:sp>
      <p:pic>
        <p:nvPicPr>
          <p:cNvPr id="13" name="תמונה 12" descr="תמונה שמכילה טקסט, קו, מקביל, תרשים&#10;&#10;התיאור נוצר באופן אוטומטי">
            <a:extLst>
              <a:ext uri="{FF2B5EF4-FFF2-40B4-BE49-F238E27FC236}">
                <a16:creationId xmlns:a16="http://schemas.microsoft.com/office/drawing/2014/main" id="{E8CAE942-392A-C735-ED4D-C89B5157E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566" y="2874290"/>
            <a:ext cx="3478431" cy="2167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7F851F05-6244-3AE4-D943-C80F0AFDFE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474" r="22165"/>
          <a:stretch/>
        </p:blipFill>
        <p:spPr>
          <a:xfrm>
            <a:off x="4399722" y="2874290"/>
            <a:ext cx="3392556" cy="21671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411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72D389-D320-41B5-AAEE-3D354D56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38D5815-B7FE-471C-8D84-6F4552F8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19" y="0"/>
            <a:ext cx="11429999" cy="6858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DA60365-4D02-4D63-AAF0-6511EEEF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672" y="200037"/>
            <a:ext cx="1359820" cy="450849"/>
          </a:xfrm>
          <a:prstGeom prst="rect">
            <a:avLst/>
          </a:prstGeom>
        </p:spPr>
      </p:pic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8F68F3A2-0AE1-4C33-A1FA-EB0FF14ABFF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24582" y="650886"/>
            <a:ext cx="2053818" cy="18935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2EEDBC03-D959-4BE6-AA18-52A2ED203BB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24582" y="650886"/>
            <a:ext cx="9043436" cy="16976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3A6B7AE2-86ED-43DB-BC40-4B397726A879}"/>
              </a:ext>
            </a:extLst>
          </p:cNvPr>
          <p:cNvSpPr/>
          <p:nvPr/>
        </p:nvSpPr>
        <p:spPr>
          <a:xfrm>
            <a:off x="4978400" y="200037"/>
            <a:ext cx="193040" cy="165088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9A016997-2ABB-44E2-AE10-14D26D4AC86E}"/>
              </a:ext>
            </a:extLst>
          </p:cNvPr>
          <p:cNvSpPr/>
          <p:nvPr/>
        </p:nvSpPr>
        <p:spPr>
          <a:xfrm>
            <a:off x="0" y="6488668"/>
            <a:ext cx="3262945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5073770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PD5117_49520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r>
              <a:rPr lang="en-US" dirty="0"/>
              <a:t>&gt;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dirty="0"/>
              <a:t> </a:t>
            </a:r>
            <a:endParaRPr lang="he-IL" dirty="0"/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40B66288-7A3E-432E-A559-66DB58DA9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1" y="2348560"/>
            <a:ext cx="7139708" cy="3988279"/>
          </a:xfrm>
          <a:prstGeom prst="rect">
            <a:avLst/>
          </a:prstGeom>
        </p:spPr>
      </p:pic>
      <p:graphicFrame>
        <p:nvGraphicFramePr>
          <p:cNvPr id="32" name="טבלה 31">
            <a:extLst>
              <a:ext uri="{FF2B5EF4-FFF2-40B4-BE49-F238E27FC236}">
                <a16:creationId xmlns:a16="http://schemas.microsoft.com/office/drawing/2014/main" id="{FEFF037A-5221-4481-A164-45788B5EA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88390"/>
              </p:ext>
            </p:extLst>
          </p:nvPr>
        </p:nvGraphicFramePr>
        <p:xfrm>
          <a:off x="5010964" y="6417310"/>
          <a:ext cx="3962400" cy="35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58304141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632447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03930998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50586438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8334533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8159820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PD5117bs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PD5117bm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PD5117bc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PD5117af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PD5117cl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PD5117z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501434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11:14:01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08:12:01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17:07:01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11:14:01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>
                          <a:effectLst/>
                        </a:rPr>
                        <a:t>00:19:01</a:t>
                      </a:r>
                      <a:endParaRPr lang="he-I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100" u="none" strike="noStrike" dirty="0">
                          <a:effectLst/>
                        </a:rPr>
                        <a:t>11:07:01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674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72D389-D320-41B5-AAEE-3D354D56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38D5815-B7FE-471C-8D84-6F4552F8F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19" y="0"/>
            <a:ext cx="11429999" cy="685800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5DA60365-4D02-4D63-AAF0-6511EEEF3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672" y="200037"/>
            <a:ext cx="1359820" cy="450849"/>
          </a:xfrm>
          <a:prstGeom prst="rect">
            <a:avLst/>
          </a:prstGeom>
        </p:spPr>
      </p:pic>
      <p:sp>
        <p:nvSpPr>
          <p:cNvPr id="25" name="אליפסה 24">
            <a:extLst>
              <a:ext uri="{FF2B5EF4-FFF2-40B4-BE49-F238E27FC236}">
                <a16:creationId xmlns:a16="http://schemas.microsoft.com/office/drawing/2014/main" id="{3A6B7AE2-86ED-43DB-BC40-4B397726A879}"/>
              </a:ext>
            </a:extLst>
          </p:cNvPr>
          <p:cNvSpPr/>
          <p:nvPr/>
        </p:nvSpPr>
        <p:spPr>
          <a:xfrm>
            <a:off x="4978400" y="200037"/>
            <a:ext cx="193040" cy="165088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F46D2E8E-9759-4615-9C23-41A555517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36" y="1027906"/>
            <a:ext cx="8518337" cy="224361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6" name="סוגר מסולסל שמאלי 5">
            <a:extLst>
              <a:ext uri="{FF2B5EF4-FFF2-40B4-BE49-F238E27FC236}">
                <a16:creationId xmlns:a16="http://schemas.microsoft.com/office/drawing/2014/main" id="{DE947449-C26F-44D3-89D5-855FC7CC0CB9}"/>
              </a:ext>
            </a:extLst>
          </p:cNvPr>
          <p:cNvSpPr/>
          <p:nvPr/>
        </p:nvSpPr>
        <p:spPr>
          <a:xfrm>
            <a:off x="6842589" y="1027906"/>
            <a:ext cx="123290" cy="369870"/>
          </a:xfrm>
          <a:prstGeom prst="leftBrac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5881373-44CB-4583-B75E-F39BD00F8206}"/>
              </a:ext>
            </a:extLst>
          </p:cNvPr>
          <p:cNvSpPr/>
          <p:nvPr/>
        </p:nvSpPr>
        <p:spPr>
          <a:xfrm>
            <a:off x="538019" y="1209445"/>
            <a:ext cx="188078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r>
              <a:rPr lang="he-IL" dirty="0" err="1"/>
              <a:t>Total</a:t>
            </a:r>
            <a:r>
              <a:rPr lang="he-IL" dirty="0"/>
              <a:t> </a:t>
            </a:r>
            <a:r>
              <a:rPr lang="he-IL" dirty="0" err="1"/>
              <a:t>mutations</a:t>
            </a:r>
            <a:r>
              <a:rPr lang="he-IL" dirty="0"/>
              <a:t> </a:t>
            </a:r>
            <a:r>
              <a:rPr lang="he-IL" dirty="0" err="1"/>
              <a:t>to</a:t>
            </a:r>
            <a:r>
              <a:rPr lang="he-IL" dirty="0"/>
              <a:t> </a:t>
            </a:r>
            <a:r>
              <a:rPr lang="en-US" dirty="0" err="1"/>
              <a:t>mut</a:t>
            </a:r>
            <a:r>
              <a:rPr lang="en-US" dirty="0"/>
              <a:t> </a:t>
            </a:r>
            <a:r>
              <a:rPr lang="he-IL" dirty="0"/>
              <a:t>0.43783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EA9C5CDF-5D56-480A-A950-E09B0B6F0A47}"/>
              </a:ext>
            </a:extLst>
          </p:cNvPr>
          <p:cNvSpPr/>
          <p:nvPr/>
        </p:nvSpPr>
        <p:spPr>
          <a:xfrm>
            <a:off x="538019" y="1927106"/>
            <a:ext cx="188078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r>
              <a:rPr lang="he-IL" dirty="0"/>
              <a:t>81:774 =9.5</a:t>
            </a: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854C1AB9-0535-4F37-BA6A-04AE121B0597}"/>
              </a:ext>
            </a:extLst>
          </p:cNvPr>
          <p:cNvSpPr/>
          <p:nvPr/>
        </p:nvSpPr>
        <p:spPr>
          <a:xfrm>
            <a:off x="538019" y="2304126"/>
            <a:ext cx="188078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/>
            <a:r>
              <a:rPr lang="he-IL" dirty="0"/>
              <a:t>16 יום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382617E-951F-5485-D064-8FF34F5F6A6B}"/>
              </a:ext>
            </a:extLst>
          </p:cNvPr>
          <p:cNvSpPr/>
          <p:nvPr/>
        </p:nvSpPr>
        <p:spPr>
          <a:xfrm>
            <a:off x="2484784" y="6488761"/>
            <a:ext cx="18035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47:88= 0.53</a:t>
            </a:r>
            <a:endParaRPr lang="he-IL" dirty="0"/>
          </a:p>
        </p:txBody>
      </p:sp>
      <p:sp>
        <p:nvSpPr>
          <p:cNvPr id="8" name="סוגר מסולסל שמאלי 7">
            <a:extLst>
              <a:ext uri="{FF2B5EF4-FFF2-40B4-BE49-F238E27FC236}">
                <a16:creationId xmlns:a16="http://schemas.microsoft.com/office/drawing/2014/main" id="{BE98C551-9C8E-06F0-23B9-4F7F0D7EC941}"/>
              </a:ext>
            </a:extLst>
          </p:cNvPr>
          <p:cNvSpPr/>
          <p:nvPr/>
        </p:nvSpPr>
        <p:spPr>
          <a:xfrm rot="16200000">
            <a:off x="3111513" y="3628572"/>
            <a:ext cx="369331" cy="55163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39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5E5B76-33FF-F286-3B24-1A04BFD1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he-IL" sz="5400" dirty="0">
                <a:latin typeface="Gisha" panose="020B0502040204020203" pitchFamily="34" charset="-79"/>
                <a:cs typeface="Gisha" panose="020B0502040204020203" pitchFamily="34" charset="-79"/>
              </a:rPr>
              <a:t>מסקנות</a:t>
            </a:r>
            <a:endParaRPr lang="LID4096" sz="5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13709-18EB-59AC-4A95-4C5612EDD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מוטציות דרייבר מתחילות להופיע גם בשלבים מוקדמים של החיים – ולכן ניתן יהיה לתת אבחון מוקדם לסרטן.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בניית העץ הפילוגנטי + התאמת האורכים, בשיתוף האלגוריתם לזיהוי מוטציות הדרייבר –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bitwise &amp; parsimony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– יכולה לעזור באיתור מוטציות דרייבר לסרטן (אולי לא מוכרות עדיין).</a:t>
            </a: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650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5627614-0421-44C9-BA45-98C62DB30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5CF63B-42D2-437D-AF2A-6C97E4CA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D988CC-1BCA-4015-B859-258C2B79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25892BF-5101-4CFA-8FAB-58AAD0E0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E86198-1477-49B5-A9F7-533281581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457065A-C148-06D4-4975-0572E857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“The real treasure is the friends we made along the way” –Ada </a:t>
            </a:r>
            <a:r>
              <a:rPr lang="en-US" sz="2800" dirty="0" err="1">
                <a:solidFill>
                  <a:srgbClr val="FFFFFF"/>
                </a:solidFill>
              </a:rPr>
              <a:t>Yonat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תמונה 4" descr="תמונה שמכילה אדם, לבוש, בתוך מבנה, הנעלה&#10;&#10;התיאור נוצר באופן אוטומטי">
            <a:extLst>
              <a:ext uri="{FF2B5EF4-FFF2-40B4-BE49-F238E27FC236}">
                <a16:creationId xmlns:a16="http://schemas.microsoft.com/office/drawing/2014/main" id="{BEF36FEB-2B57-2554-869A-AC0DCEE5E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7" r="2" b="2"/>
          <a:stretch/>
        </p:blipFill>
        <p:spPr>
          <a:xfrm>
            <a:off x="634276" y="640080"/>
            <a:ext cx="2606936" cy="3931920"/>
          </a:xfrm>
          <a:prstGeom prst="rect">
            <a:avLst/>
          </a:prstGeom>
        </p:spPr>
      </p:pic>
      <p:pic>
        <p:nvPicPr>
          <p:cNvPr id="9" name="תמונה 8" descr="תמונה שמכילה לבוש, אדם, איש, קיר&#10;&#10;התיאור נוצר באופן אוטומטי">
            <a:extLst>
              <a:ext uri="{FF2B5EF4-FFF2-40B4-BE49-F238E27FC236}">
                <a16:creationId xmlns:a16="http://schemas.microsoft.com/office/drawing/2014/main" id="{A8736A0D-0791-8B55-4CBC-505B8DD0A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23" b="3"/>
          <a:stretch/>
        </p:blipFill>
        <p:spPr>
          <a:xfrm>
            <a:off x="3394779" y="640080"/>
            <a:ext cx="2621535" cy="3928299"/>
          </a:xfrm>
          <a:prstGeom prst="rect">
            <a:avLst/>
          </a:prstGeom>
        </p:spPr>
      </p:pic>
      <p:pic>
        <p:nvPicPr>
          <p:cNvPr id="11" name="תמונה 10" descr="תמונה שמכילה אדם, בתוך מבנה, לבוש, מחשב&#10;&#10;התיאור נוצר באופן אוטומטי">
            <a:extLst>
              <a:ext uri="{FF2B5EF4-FFF2-40B4-BE49-F238E27FC236}">
                <a16:creationId xmlns:a16="http://schemas.microsoft.com/office/drawing/2014/main" id="{5723948E-DBA8-51FD-3089-53A7EC831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6" r="1" b="8683"/>
          <a:stretch/>
        </p:blipFill>
        <p:spPr>
          <a:xfrm>
            <a:off x="6169881" y="640080"/>
            <a:ext cx="2614236" cy="393192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CFA8D2C-EA3C-439E-A10F-700CCD17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pic>
        <p:nvPicPr>
          <p:cNvPr id="14" name="תמונה 13" descr="תמונה שמכילה אדם, לבוש, בתוך מבנה, הנעלה&#10;&#10;התיאור נוצר באופן אוטומטי">
            <a:extLst>
              <a:ext uri="{FF2B5EF4-FFF2-40B4-BE49-F238E27FC236}">
                <a16:creationId xmlns:a16="http://schemas.microsoft.com/office/drawing/2014/main" id="{EEA4AA2A-8E74-9E29-FD73-9772B83D6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7" r="2" b="2"/>
          <a:stretch/>
        </p:blipFill>
        <p:spPr>
          <a:xfrm>
            <a:off x="560395" y="630364"/>
            <a:ext cx="2606936" cy="3931920"/>
          </a:xfrm>
          <a:prstGeom prst="rect">
            <a:avLst/>
          </a:prstGeom>
        </p:spPr>
      </p:pic>
      <p:pic>
        <p:nvPicPr>
          <p:cNvPr id="15" name="תמונה 14" descr="תמונה שמכילה לבוש, אדם, איש, קיר&#10;&#10;התיאור נוצר באופן אוטומטי">
            <a:extLst>
              <a:ext uri="{FF2B5EF4-FFF2-40B4-BE49-F238E27FC236}">
                <a16:creationId xmlns:a16="http://schemas.microsoft.com/office/drawing/2014/main" id="{6C8E0F13-167B-2023-FEEA-65366DB68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23" b="3"/>
          <a:stretch/>
        </p:blipFill>
        <p:spPr>
          <a:xfrm>
            <a:off x="3320898" y="630364"/>
            <a:ext cx="2621535" cy="3928299"/>
          </a:xfrm>
          <a:prstGeom prst="rect">
            <a:avLst/>
          </a:prstGeom>
        </p:spPr>
      </p:pic>
      <p:pic>
        <p:nvPicPr>
          <p:cNvPr id="17" name="תמונה 16" descr="תמונה שמכילה אדם, בתוך מבנה, לבוש, מחשב&#10;&#10;התיאור נוצר באופן אוטומטי">
            <a:extLst>
              <a:ext uri="{FF2B5EF4-FFF2-40B4-BE49-F238E27FC236}">
                <a16:creationId xmlns:a16="http://schemas.microsoft.com/office/drawing/2014/main" id="{E5D422F0-045D-A391-FA2C-FAD7EDC7F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6" r="1" b="8683"/>
          <a:stretch/>
        </p:blipFill>
        <p:spPr>
          <a:xfrm>
            <a:off x="6096000" y="630364"/>
            <a:ext cx="2614236" cy="3931920"/>
          </a:xfrm>
          <a:prstGeom prst="rect">
            <a:avLst/>
          </a:prstGeom>
        </p:spPr>
      </p:pic>
      <p:pic>
        <p:nvPicPr>
          <p:cNvPr id="25" name="תמונה 24" descr="תמונה שמכילה לבוש, בתוך מבנה, קיר, אדם&#10;&#10;התיאור נוצר באופן אוטומטי">
            <a:extLst>
              <a:ext uri="{FF2B5EF4-FFF2-40B4-BE49-F238E27FC236}">
                <a16:creationId xmlns:a16="http://schemas.microsoft.com/office/drawing/2014/main" id="{57516EA7-002C-9548-8E6F-FB1D87AB7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8" r="22006"/>
          <a:stretch/>
        </p:blipFill>
        <p:spPr>
          <a:xfrm>
            <a:off x="9166751" y="558069"/>
            <a:ext cx="2494852" cy="40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5789-6687-4E44-C586-DEE20CC5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>
                <a:latin typeface="Gisha" panose="020B0502040204020203" pitchFamily="34" charset="-79"/>
                <a:cs typeface="Gisha" panose="020B0502040204020203" pitchFamily="34" charset="-79"/>
              </a:rPr>
              <a:t>רקע</a:t>
            </a:r>
            <a:endParaRPr lang="LID4096" sz="5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62DB-A5B4-D732-DA43-C54C52C95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מחלות </a:t>
            </a:r>
            <a:r>
              <a:rPr lang="he-IL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מיילפרוליפרטיביות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הן סוג של סרטן דם כרוני הנגרם ממוטציות גנטיות בתאי גזע. </a:t>
            </a:r>
          </a:p>
          <a:p>
            <a:pPr marL="0" indent="0" algn="r" rtl="1">
              <a:buNone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בשנים האחרונות, התפתחה גישה חדשה לחקר המוטציות המובילות לסרטן ואיתור תזמונן באמצעות בניית עץ פילוגנטי של הרקמה הנגועה. 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פרטים חדשים, כמו מבנה העץ והקודקודים הפנימיים, יכולים לסייע לנו בהבנת התפתחות המחלה. 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המחקר מצביע על כך שחלק מהמוטציות המובילות מתרחשות בשלבים מוקדמים בחיים, דבר המאפשר התערבות מוקדמת וטיפול במחלה. </a:t>
            </a: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D37F029-CDD6-9730-B55D-0181A572B1F0}"/>
              </a:ext>
            </a:extLst>
          </p:cNvPr>
          <p:cNvSpPr txBox="1"/>
          <p:nvPr/>
        </p:nvSpPr>
        <p:spPr>
          <a:xfrm>
            <a:off x="429792" y="4478632"/>
            <a:ext cx="115956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528F0BC-7A6B-3099-A714-9A24E575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18" y="-19950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Williams, N., Lee, J., Mitchell, E., Moore, L., Baxter, E. J., Hewinson, J., Dawson, K. J., Menzies, A., Godfrey, A. L., Green, A. R., Campbell, P. J., &amp; Nangalia, J. (2022). Life histories of myeloproliferative neoplasms inferred from phylogenies. </a:t>
            </a:r>
            <a:r>
              <a:rPr kumimoji="0" lang="he-IL" altLang="he-IL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kumimoji="0" lang="he-IL" altLang="he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he-IL" altLang="he-IL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602</a:t>
            </a:r>
            <a:r>
              <a:rPr kumimoji="0" lang="he-IL" altLang="he-IL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(7895), 162–168. https://doi.org/10.1038/s41586-021-04312-6</a:t>
            </a: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C8E592E5-BC98-8BD2-6A35-04CF2F9BC3F7}"/>
              </a:ext>
            </a:extLst>
          </p:cNvPr>
          <p:cNvSpPr txBox="1"/>
          <p:nvPr/>
        </p:nvSpPr>
        <p:spPr>
          <a:xfrm>
            <a:off x="-436418" y="12455236"/>
            <a:ext cx="5652655" cy="4017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501BFBC-CE45-899D-5B31-97F4FBABE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47" y="6460959"/>
            <a:ext cx="190984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Williams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Lee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Mitchell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E.,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Moore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Baxter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J.,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Hewinson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Dawson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 J.,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Menzies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Godfrey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L.,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 R.,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Campbell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 J., &amp;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Nangalia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(2022</a:t>
            </a:r>
            <a:r>
              <a:rPr kumimoji="0" lang="en-US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histories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myeloproliferative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neoplasms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inferred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phylogenies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he-IL" altLang="he-IL" sz="1200" b="1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he-IL" altLang="he-IL" sz="12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602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(7895), 162–168. https://doi.org/10.1038/s41586-021-04312-6</a:t>
            </a:r>
            <a:endParaRPr kumimoji="0" lang="he-IL" altLang="he-IL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55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F6F5A-3664-F69D-F3B7-01307915C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8A15-AB76-B257-35CD-6E4A1213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>
                <a:latin typeface="Gisha" panose="020B0502040204020203" pitchFamily="34" charset="-79"/>
                <a:cs typeface="Gisha" panose="020B0502040204020203" pitchFamily="34" charset="-79"/>
              </a:rPr>
              <a:t>שאלות המחקר</a:t>
            </a:r>
            <a:endParaRPr lang="LID4096" sz="5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366F-8CD4-802D-5BB3-231400E9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כיצד מוטציות דרייבר גנטיות מוקדמות משפיעות על קצב התרחבות המוטציות בתאים סרטניים?</a:t>
            </a:r>
          </a:p>
          <a:p>
            <a:pPr algn="r" rtl="1">
              <a:buFont typeface="Wingdings" panose="05000000000000000000" pitchFamily="2" charset="2"/>
              <a:buChar char="v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באיזה שלב בחיים חולי סרטן רוכשים את מוטציית הדרייבר, שגורמת   לסרטן בשלבים מאוחרים יותר?</a:t>
            </a: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9949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89DD2-F172-535C-810B-A176904B8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245A-9A8B-5CA8-EF18-798766151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>
                <a:latin typeface="Gisha" panose="020B0502040204020203" pitchFamily="34" charset="-79"/>
                <a:cs typeface="Gisha" panose="020B0502040204020203" pitchFamily="34" charset="-79"/>
              </a:rPr>
              <a:t>היפותזה</a:t>
            </a:r>
            <a:endParaRPr lang="LID4096" sz="5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9F1D-1ADB-3A62-66FE-751D1D5A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מוטציות מובילות שנרכשות בשלבים מוקדמים משפיעות על התרחבות ותדירות מוטציות דרייבר נוספות. </a:t>
            </a: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5" name="תמונה 4" descr="תמונה שמכילה טקסט, בתוך מבנה, לבוש, מחשב נייד&#10;&#10;התיאור נוצר באופן אוטומטי">
            <a:extLst>
              <a:ext uri="{FF2B5EF4-FFF2-40B4-BE49-F238E27FC236}">
                <a16:creationId xmlns:a16="http://schemas.microsoft.com/office/drawing/2014/main" id="{C50ED05D-9314-6B94-D60B-3B71DF915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89" y="3379650"/>
            <a:ext cx="3658984" cy="2744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תמונה 6" descr="תמונה שמכילה לבוש, אדם, בתוך מבנה, קיר&#10;&#10;התיאור נוצר באופן אוטומטי">
            <a:extLst>
              <a:ext uri="{FF2B5EF4-FFF2-40B4-BE49-F238E27FC236}">
                <a16:creationId xmlns:a16="http://schemas.microsoft.com/office/drawing/2014/main" id="{AE2FEDBA-B6F1-3946-AA1E-8A14015A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15" y="3379650"/>
            <a:ext cx="3658985" cy="2744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137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F8F74-543C-75A4-6DF0-75560EE5A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BF1D-3F9E-97DF-6631-D4376DB9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54" y="94447"/>
            <a:ext cx="10058400" cy="1450757"/>
          </a:xfrm>
        </p:spPr>
        <p:txBody>
          <a:bodyPr>
            <a:normAutofit/>
          </a:bodyPr>
          <a:lstStyle/>
          <a:p>
            <a:pPr algn="r"/>
            <a:r>
              <a:rPr lang="he-IL" sz="5400" dirty="0">
                <a:latin typeface="Gisha" panose="020B0502040204020203" pitchFamily="34" charset="-79"/>
                <a:cs typeface="Gisha" panose="020B0502040204020203" pitchFamily="34" charset="-79"/>
              </a:rPr>
              <a:t>דאטה </a:t>
            </a:r>
            <a:endParaRPr lang="LID4096" sz="5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E1A0A-F2FD-B81C-C836-154831E0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3" y="2210169"/>
            <a:ext cx="10058400" cy="4023360"/>
          </a:xfrm>
        </p:spPr>
        <p:txBody>
          <a:bodyPr>
            <a:normAutofit/>
          </a:bodyPr>
          <a:lstStyle/>
          <a:p>
            <a:pPr algn="just" rtl="1">
              <a:buFont typeface="Wingdings" panose="05000000000000000000" pitchFamily="2" charset="2"/>
              <a:buChar char="Ø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הדאטה הגולמי היה אוסף קבצי </a:t>
            </a:r>
            <a:r>
              <a:rPr lang="en-US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vcf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. </a:t>
            </a:r>
          </a:p>
          <a:p>
            <a:pPr algn="just" rtl="1">
              <a:buFont typeface="Wingdings" panose="05000000000000000000" pitchFamily="2" charset="2"/>
              <a:buChar char="Ø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קבצים המתארים קיום של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SNV’s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במיקומים ספציפיים לאורך הגנום, באופן בינארי.</a:t>
            </a:r>
          </a:p>
          <a:p>
            <a:pPr algn="just" rtl="1">
              <a:buFont typeface="Wingdings" panose="05000000000000000000" pitchFamily="2" charset="2"/>
              <a:buChar char="Ø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דאטה נוסף עבור המוטציה, כמו מיקום הגן והשפעה על החלבון המתורגם. </a:t>
            </a:r>
          </a:p>
          <a:p>
            <a:pPr algn="just" rtl="1">
              <a:buFont typeface="Wingdings" panose="05000000000000000000" pitchFamily="2" charset="2"/>
              <a:buChar char="Ø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מתוך הקבצים הגולמיים, נוכל לייצר מטריצת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presence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– מטריצה בינארית המייצגת את נוכחות המוטציה ביחס לגנום </a:t>
            </a:r>
            <a:r>
              <a:rPr lang="he-IL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הרפרנס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. </a:t>
            </a: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2050" name="Picture 2" descr="VCF format">
            <a:extLst>
              <a:ext uri="{FF2B5EF4-FFF2-40B4-BE49-F238E27FC236}">
                <a16:creationId xmlns:a16="http://schemas.microsoft.com/office/drawing/2014/main" id="{74B15436-41C0-8358-CEF0-8B558709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8" y="145336"/>
            <a:ext cx="4863065" cy="2001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98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31F4C-A22A-BE78-019B-2043DC7ED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3E58-A4AF-8C3F-6D74-EE0DEF42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>
                <a:latin typeface="Gisha" panose="020B0502040204020203" pitchFamily="34" charset="-79"/>
                <a:cs typeface="Gisha" panose="020B0502040204020203" pitchFamily="34" charset="-79"/>
              </a:rPr>
              <a:t>מודל תיאורטי</a:t>
            </a:r>
            <a:endParaRPr lang="LID4096" sz="5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596CF-CF3A-F911-ABDC-A5E3391A5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ייצור עץ פילוגנטי עבור כל חולה.</a:t>
            </a:r>
          </a:p>
          <a:p>
            <a:pPr marL="0" indent="0" algn="r" rtl="1">
              <a:buNone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0" indent="0" algn="r" rtl="1">
              <a:buNone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שתי הנחות בסיס:</a:t>
            </a:r>
          </a:p>
          <a:p>
            <a:pPr marL="514350" indent="-514350" algn="r" rtl="1">
              <a:buAutoNum type="arabicPeriod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אין מוטציות </a:t>
            </a:r>
            <a:r>
              <a:rPr lang="he-IL" sz="2800" dirty="0" err="1">
                <a:latin typeface="Gisha" panose="020B0502040204020203" pitchFamily="34" charset="-79"/>
                <a:cs typeface="Gisha" panose="020B0502040204020203" pitchFamily="34" charset="-79"/>
              </a:rPr>
              <a:t>חוזרניות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</a:p>
          <a:p>
            <a:pPr marL="514350" indent="-514350" algn="r" rtl="1">
              <a:buAutoNum type="arabicPeriod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קצב צבירת המוטציות הוא ליניארי.</a:t>
            </a:r>
          </a:p>
        </p:txBody>
      </p:sp>
      <p:pic>
        <p:nvPicPr>
          <p:cNvPr id="3074" name="Picture 2" descr="Photo &amp; Art Print Phylogenetic tree, phylogeny or evolutionary  classification outline diagram, transparent background, VectorMine">
            <a:extLst>
              <a:ext uri="{FF2B5EF4-FFF2-40B4-BE49-F238E27FC236}">
                <a16:creationId xmlns:a16="http://schemas.microsoft.com/office/drawing/2014/main" id="{25E2A14E-B6D4-0BD4-A34A-A2F06DA16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86" y="2098441"/>
            <a:ext cx="4138471" cy="351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02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6D0F0-B44C-1745-6F09-C3594DF1A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8284C-7F3F-C717-7A74-D928A245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he-IL" sz="3600" dirty="0">
                <a:solidFill>
                  <a:srgbClr val="FFFFFF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שיטות חישוביות</a:t>
            </a:r>
            <a:endParaRPr lang="LID4096" sz="3600" dirty="0">
              <a:solidFill>
                <a:srgbClr val="FFFFFF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B0C8FDF-7E74-B3BC-E944-CD7AA19A8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26646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34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E5683-FD4A-85A4-E39D-D74BDFCB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8132-70A1-C562-6F84-922D50C6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>
                <a:latin typeface="Gisha" panose="020B0502040204020203" pitchFamily="34" charset="-79"/>
                <a:cs typeface="Gisha" panose="020B0502040204020203" pitchFamily="34" charset="-79"/>
              </a:rPr>
              <a:t>שיטת העבודה – חלק א'</a:t>
            </a:r>
            <a:endParaRPr lang="LID4096" sz="5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D6F83231-98B8-E009-D218-13CB163A77DC}"/>
              </a:ext>
            </a:extLst>
          </p:cNvPr>
          <p:cNvSpPr/>
          <p:nvPr/>
        </p:nvSpPr>
        <p:spPr>
          <a:xfrm>
            <a:off x="8686800" y="2113722"/>
            <a:ext cx="2339009" cy="1146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5F170ED-AAEE-FBF2-1B45-CB67DBB06773}"/>
              </a:ext>
            </a:extLst>
          </p:cNvPr>
          <p:cNvSpPr txBox="1"/>
          <p:nvPr/>
        </p:nvSpPr>
        <p:spPr>
          <a:xfrm>
            <a:off x="8949357" y="2347662"/>
            <a:ext cx="181389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בניית מטריצת קיום בינארית</a:t>
            </a:r>
            <a:endParaRPr lang="en-US" b="1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4D1A2EAE-1177-F2C1-AA9D-895A5C450349}"/>
              </a:ext>
            </a:extLst>
          </p:cNvPr>
          <p:cNvSpPr/>
          <p:nvPr/>
        </p:nvSpPr>
        <p:spPr>
          <a:xfrm>
            <a:off x="4913244" y="2113722"/>
            <a:ext cx="2339009" cy="1146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D25230D-367C-DDD9-2B9E-51C90E2C0EF8}"/>
              </a:ext>
            </a:extLst>
          </p:cNvPr>
          <p:cNvSpPr txBox="1"/>
          <p:nvPr/>
        </p:nvSpPr>
        <p:spPr>
          <a:xfrm>
            <a:off x="5289273" y="2347662"/>
            <a:ext cx="15869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בניית מטריצת מרחקים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AACF747-4A47-6DC4-798F-C0E402BE9DB5}"/>
              </a:ext>
            </a:extLst>
          </p:cNvPr>
          <p:cNvSpPr/>
          <p:nvPr/>
        </p:nvSpPr>
        <p:spPr>
          <a:xfrm>
            <a:off x="1216716" y="2113722"/>
            <a:ext cx="2339009" cy="1146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7019406-B40E-6A38-726C-BFC129FB15FB}"/>
              </a:ext>
            </a:extLst>
          </p:cNvPr>
          <p:cNvSpPr txBox="1"/>
          <p:nvPr/>
        </p:nvSpPr>
        <p:spPr>
          <a:xfrm>
            <a:off x="1592745" y="2257460"/>
            <a:ext cx="158694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בניית מבנה ראשוני של העץ</a:t>
            </a:r>
          </a:p>
        </p:txBody>
      </p:sp>
      <p:sp>
        <p:nvSpPr>
          <p:cNvPr id="12" name="חץ: שמאלה 11">
            <a:extLst>
              <a:ext uri="{FF2B5EF4-FFF2-40B4-BE49-F238E27FC236}">
                <a16:creationId xmlns:a16="http://schemas.microsoft.com/office/drawing/2014/main" id="{11F6AFCC-B42A-3C02-0ACB-C81379C1C94C}"/>
              </a:ext>
            </a:extLst>
          </p:cNvPr>
          <p:cNvSpPr/>
          <p:nvPr/>
        </p:nvSpPr>
        <p:spPr>
          <a:xfrm>
            <a:off x="7459317" y="2581892"/>
            <a:ext cx="1015449" cy="27446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שמאלה 12">
            <a:extLst>
              <a:ext uri="{FF2B5EF4-FFF2-40B4-BE49-F238E27FC236}">
                <a16:creationId xmlns:a16="http://schemas.microsoft.com/office/drawing/2014/main" id="{BF9B440D-E20D-35F4-F023-122C81A8D9C4}"/>
              </a:ext>
            </a:extLst>
          </p:cNvPr>
          <p:cNvSpPr/>
          <p:nvPr/>
        </p:nvSpPr>
        <p:spPr>
          <a:xfrm>
            <a:off x="3726760" y="2581892"/>
            <a:ext cx="1015449" cy="27446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880685B5-26BE-834A-63D1-75718C89302C}"/>
              </a:ext>
            </a:extLst>
          </p:cNvPr>
          <p:cNvSpPr/>
          <p:nvPr/>
        </p:nvSpPr>
        <p:spPr>
          <a:xfrm>
            <a:off x="8686800" y="4547484"/>
            <a:ext cx="2339009" cy="1146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9109B9A-B31C-02EA-17E4-6860C95381D4}"/>
              </a:ext>
            </a:extLst>
          </p:cNvPr>
          <p:cNvSpPr txBox="1"/>
          <p:nvPr/>
        </p:nvSpPr>
        <p:spPr>
          <a:xfrm>
            <a:off x="9115837" y="4749936"/>
            <a:ext cx="158694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מבנה ראשוני של העץ</a:t>
            </a: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AF6A2DB6-A717-8289-1DC4-3C7500E381F5}"/>
              </a:ext>
            </a:extLst>
          </p:cNvPr>
          <p:cNvSpPr/>
          <p:nvPr/>
        </p:nvSpPr>
        <p:spPr>
          <a:xfrm>
            <a:off x="4525618" y="4547484"/>
            <a:ext cx="2726636" cy="1146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057AE48B-CD93-7BDC-2FFF-684B125A4EBE}"/>
              </a:ext>
            </a:extLst>
          </p:cNvPr>
          <p:cNvSpPr txBox="1"/>
          <p:nvPr/>
        </p:nvSpPr>
        <p:spPr>
          <a:xfrm>
            <a:off x="4750903" y="4625010"/>
            <a:ext cx="21253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התאמת אורכי הענפים בעץ לפי מספר המוטציות</a:t>
            </a:r>
          </a:p>
        </p:txBody>
      </p:sp>
      <p:sp>
        <p:nvSpPr>
          <p:cNvPr id="18" name="חץ: שמאלה 17">
            <a:extLst>
              <a:ext uri="{FF2B5EF4-FFF2-40B4-BE49-F238E27FC236}">
                <a16:creationId xmlns:a16="http://schemas.microsoft.com/office/drawing/2014/main" id="{4095D15E-9437-E3E0-9E24-E3D1B200E517}"/>
              </a:ext>
            </a:extLst>
          </p:cNvPr>
          <p:cNvSpPr/>
          <p:nvPr/>
        </p:nvSpPr>
        <p:spPr>
          <a:xfrm>
            <a:off x="7459316" y="4983406"/>
            <a:ext cx="1015449" cy="27446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תרשים זרימה: מחבר 5">
            <a:extLst>
              <a:ext uri="{FF2B5EF4-FFF2-40B4-BE49-F238E27FC236}">
                <a16:creationId xmlns:a16="http://schemas.microsoft.com/office/drawing/2014/main" id="{2B93F2A4-670A-23A6-F49D-011E6D99FC60}"/>
              </a:ext>
            </a:extLst>
          </p:cNvPr>
          <p:cNvSpPr/>
          <p:nvPr/>
        </p:nvSpPr>
        <p:spPr>
          <a:xfrm>
            <a:off x="11288366" y="2347662"/>
            <a:ext cx="677350" cy="609965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E125983-75C6-9455-71A5-9A888A2E9594}"/>
              </a:ext>
            </a:extLst>
          </p:cNvPr>
          <p:cNvSpPr txBox="1"/>
          <p:nvPr/>
        </p:nvSpPr>
        <p:spPr>
          <a:xfrm>
            <a:off x="11341526" y="2435573"/>
            <a:ext cx="46184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b="1" dirty="0"/>
              <a:t>1</a:t>
            </a:r>
          </a:p>
        </p:txBody>
      </p:sp>
      <p:sp>
        <p:nvSpPr>
          <p:cNvPr id="7" name="תרשים זרימה: מחבר 6">
            <a:extLst>
              <a:ext uri="{FF2B5EF4-FFF2-40B4-BE49-F238E27FC236}">
                <a16:creationId xmlns:a16="http://schemas.microsoft.com/office/drawing/2014/main" id="{CB4BF625-B61A-D10F-88E1-96C7BBFA813B}"/>
              </a:ext>
            </a:extLst>
          </p:cNvPr>
          <p:cNvSpPr/>
          <p:nvPr/>
        </p:nvSpPr>
        <p:spPr>
          <a:xfrm>
            <a:off x="11288366" y="4817790"/>
            <a:ext cx="677350" cy="609965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B763D1BD-21B5-37F9-A6EC-27577E862BD3}"/>
              </a:ext>
            </a:extLst>
          </p:cNvPr>
          <p:cNvSpPr txBox="1"/>
          <p:nvPr/>
        </p:nvSpPr>
        <p:spPr>
          <a:xfrm>
            <a:off x="11341526" y="4905701"/>
            <a:ext cx="46184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b="1" dirty="0"/>
              <a:t>2</a:t>
            </a:r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A5AFF968-D395-A9D3-02FA-E6215B18D445}"/>
              </a:ext>
            </a:extLst>
          </p:cNvPr>
          <p:cNvSpPr/>
          <p:nvPr/>
        </p:nvSpPr>
        <p:spPr>
          <a:xfrm>
            <a:off x="8376116" y="3282264"/>
            <a:ext cx="3250925" cy="516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r>
              <a:rPr lang="ro-MD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romVCFtoPresenceMatrix.py</a:t>
            </a:r>
            <a:endParaRPr lang="he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C78F9A2C-72BC-C8F0-E52F-10990CB44288}"/>
              </a:ext>
            </a:extLst>
          </p:cNvPr>
          <p:cNvSpPr/>
          <p:nvPr/>
        </p:nvSpPr>
        <p:spPr>
          <a:xfrm>
            <a:off x="4388373" y="3282264"/>
            <a:ext cx="3649070" cy="5489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ro-MD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FromPresenceMatrixtoDistanceMatrix.py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54A95E4C-2D1B-8B60-91C9-286712DC16A2}"/>
              </a:ext>
            </a:extLst>
          </p:cNvPr>
          <p:cNvSpPr/>
          <p:nvPr/>
        </p:nvSpPr>
        <p:spPr>
          <a:xfrm>
            <a:off x="618089" y="3298314"/>
            <a:ext cx="3600947" cy="516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FromDistanceMatrixtoNewickFormat.py</a:t>
            </a:r>
            <a:endParaRPr lang="he-IL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581E6BA-A4C2-DA2A-E6B0-2DC3DC54A43F}"/>
              </a:ext>
            </a:extLst>
          </p:cNvPr>
          <p:cNvSpPr/>
          <p:nvPr/>
        </p:nvSpPr>
        <p:spPr>
          <a:xfrm>
            <a:off x="6171741" y="5786925"/>
            <a:ext cx="3590597" cy="516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newick_format_to_node_tree_1.py</a:t>
            </a:r>
            <a:endParaRPr lang="he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560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85E22-9BB1-1232-4F2A-3944FF7D4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852D-93BF-E6E9-B0F0-47C0A23D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>
                <a:latin typeface="Gisha" panose="020B0502040204020203" pitchFamily="34" charset="-79"/>
                <a:cs typeface="Gisha" panose="020B0502040204020203" pitchFamily="34" charset="-79"/>
              </a:rPr>
              <a:t>שיטת העבודה – חלק ב'</a:t>
            </a:r>
            <a:endParaRPr lang="LID4096" sz="54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6D7569DE-C9AE-0CEA-1B0A-64A32CC9D9DA}"/>
              </a:ext>
            </a:extLst>
          </p:cNvPr>
          <p:cNvSpPr/>
          <p:nvPr/>
        </p:nvSpPr>
        <p:spPr>
          <a:xfrm>
            <a:off x="8666922" y="2199869"/>
            <a:ext cx="2339009" cy="1146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3DCE8DE-BEC6-5990-C6B3-0DB5845EA248}"/>
              </a:ext>
            </a:extLst>
          </p:cNvPr>
          <p:cNvSpPr txBox="1"/>
          <p:nvPr/>
        </p:nvSpPr>
        <p:spPr>
          <a:xfrm>
            <a:off x="8929480" y="2311360"/>
            <a:ext cx="181389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עץ פילוגנטי מתואם של האדם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D470235A-C4CF-E979-F0E4-B21F8297978F}"/>
              </a:ext>
            </a:extLst>
          </p:cNvPr>
          <p:cNvSpPr/>
          <p:nvPr/>
        </p:nvSpPr>
        <p:spPr>
          <a:xfrm>
            <a:off x="4893366" y="2199869"/>
            <a:ext cx="2339009" cy="1146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00D28D9-C40A-0496-81A0-165B9494A053}"/>
              </a:ext>
            </a:extLst>
          </p:cNvPr>
          <p:cNvSpPr txBox="1"/>
          <p:nvPr/>
        </p:nvSpPr>
        <p:spPr>
          <a:xfrm>
            <a:off x="5038309" y="2449859"/>
            <a:ext cx="19629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אומדן הקודקודים הפנימיים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61242969-B8AD-054E-DDC4-743AF20CB246}"/>
              </a:ext>
            </a:extLst>
          </p:cNvPr>
          <p:cNvSpPr/>
          <p:nvPr/>
        </p:nvSpPr>
        <p:spPr>
          <a:xfrm>
            <a:off x="1196838" y="2199869"/>
            <a:ext cx="2339009" cy="1146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0F7F102-C4BF-C8C3-F9A4-930A3A0CEA58}"/>
              </a:ext>
            </a:extLst>
          </p:cNvPr>
          <p:cNvSpPr txBox="1"/>
          <p:nvPr/>
        </p:nvSpPr>
        <p:spPr>
          <a:xfrm>
            <a:off x="1325134" y="2429386"/>
            <a:ext cx="208241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b="1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מציאת מוטציות הדרייבר</a:t>
            </a:r>
          </a:p>
        </p:txBody>
      </p:sp>
      <p:sp>
        <p:nvSpPr>
          <p:cNvPr id="12" name="חץ: שמאלה 11">
            <a:extLst>
              <a:ext uri="{FF2B5EF4-FFF2-40B4-BE49-F238E27FC236}">
                <a16:creationId xmlns:a16="http://schemas.microsoft.com/office/drawing/2014/main" id="{43CE3825-ACE4-5409-F3BE-7B0FEFFE79B2}"/>
              </a:ext>
            </a:extLst>
          </p:cNvPr>
          <p:cNvSpPr/>
          <p:nvPr/>
        </p:nvSpPr>
        <p:spPr>
          <a:xfrm>
            <a:off x="7439439" y="2668039"/>
            <a:ext cx="1015449" cy="27446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חץ: שמאלה 12">
            <a:extLst>
              <a:ext uri="{FF2B5EF4-FFF2-40B4-BE49-F238E27FC236}">
                <a16:creationId xmlns:a16="http://schemas.microsoft.com/office/drawing/2014/main" id="{62FAFCC1-6E64-7265-63B7-FF00719F852D}"/>
              </a:ext>
            </a:extLst>
          </p:cNvPr>
          <p:cNvSpPr/>
          <p:nvPr/>
        </p:nvSpPr>
        <p:spPr>
          <a:xfrm>
            <a:off x="3706882" y="2668039"/>
            <a:ext cx="1015449" cy="27446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תרשים זרימה: מחבר 5">
            <a:extLst>
              <a:ext uri="{FF2B5EF4-FFF2-40B4-BE49-F238E27FC236}">
                <a16:creationId xmlns:a16="http://schemas.microsoft.com/office/drawing/2014/main" id="{592F047D-E2C8-B278-36F7-DB7094352163}"/>
              </a:ext>
            </a:extLst>
          </p:cNvPr>
          <p:cNvSpPr/>
          <p:nvPr/>
        </p:nvSpPr>
        <p:spPr>
          <a:xfrm>
            <a:off x="11268488" y="2473573"/>
            <a:ext cx="677350" cy="609965"/>
          </a:xfrm>
          <a:prstGeom prst="flowChartConnecto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6247F87-BE2E-C26E-049C-D9994F2558F3}"/>
              </a:ext>
            </a:extLst>
          </p:cNvPr>
          <p:cNvSpPr txBox="1"/>
          <p:nvPr/>
        </p:nvSpPr>
        <p:spPr>
          <a:xfrm>
            <a:off x="11321648" y="2521720"/>
            <a:ext cx="46184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b="1" dirty="0"/>
              <a:t>3</a:t>
            </a: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3402D1AA-4864-091B-C36B-BE5A26CD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850" y="3596688"/>
            <a:ext cx="6221896" cy="2503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2179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3148</TotalTime>
  <Words>643</Words>
  <Application>Microsoft Office PowerPoint</Application>
  <PresentationFormat>מסך רחב</PresentationFormat>
  <Paragraphs>82</Paragraphs>
  <Slides>15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Gisha</vt:lpstr>
      <vt:lpstr>Times New Roman</vt:lpstr>
      <vt:lpstr>Wingdings</vt:lpstr>
      <vt:lpstr>Retrospect</vt:lpstr>
      <vt:lpstr>שימוש בעץ פילוגנטי לאיתור מוטציות מחוללות סרטן</vt:lpstr>
      <vt:lpstr>רקע</vt:lpstr>
      <vt:lpstr>שאלות המחקר</vt:lpstr>
      <vt:lpstr>היפותזה</vt:lpstr>
      <vt:lpstr>דאטה </vt:lpstr>
      <vt:lpstr>מודל תיאורטי</vt:lpstr>
      <vt:lpstr>שיטות חישוביות</vt:lpstr>
      <vt:lpstr>שיטת העבודה – חלק א'</vt:lpstr>
      <vt:lpstr>שיטת העבודה – חלק ב'</vt:lpstr>
      <vt:lpstr>טיוב אורכי הענפים – דוגמה</vt:lpstr>
      <vt:lpstr>טיוב אורכי הענפים</vt:lpstr>
      <vt:lpstr>מצגת של PowerPoint‏</vt:lpstr>
      <vt:lpstr>מצגת של PowerPoint‏</vt:lpstr>
      <vt:lpstr>מסקנות</vt:lpstr>
      <vt:lpstr>“The real treasure is the friends we made along the way” –Ada Yonat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Structure Prediction</dc:title>
  <dc:creator>Adi Yefroimsky</dc:creator>
  <cp:lastModifiedBy>Adi Yefroimsky</cp:lastModifiedBy>
  <cp:revision>63</cp:revision>
  <dcterms:created xsi:type="dcterms:W3CDTF">2024-05-27T11:49:51Z</dcterms:created>
  <dcterms:modified xsi:type="dcterms:W3CDTF">2025-01-27T15:16:43Z</dcterms:modified>
</cp:coreProperties>
</file>