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73" r:id="rId1"/>
  </p:sldMasterIdLst>
  <p:sldIdLst>
    <p:sldId id="256" r:id="rId2"/>
    <p:sldId id="257" r:id="rId3"/>
    <p:sldId id="258" r:id="rId4"/>
    <p:sldId id="259" r:id="rId5"/>
    <p:sldId id="260" r:id="rId6"/>
    <p:sldId id="262" r:id="rId7"/>
    <p:sldId id="263" r:id="rId8"/>
    <p:sldId id="264" r:id="rId9"/>
    <p:sldId id="266" r:id="rId10"/>
    <p:sldId id="265" r:id="rId11"/>
    <p:sldId id="267"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14FD052-6553-4645-9244-F69069E3940C}" type="datetimeFigureOut">
              <a:rPr lang="he-IL" smtClean="0"/>
              <a:t>כ"ט/ניסן/תשפ"ג</a:t>
            </a:fld>
            <a:endParaRPr lang="he-IL"/>
          </a:p>
        </p:txBody>
      </p:sp>
      <p:sp>
        <p:nvSpPr>
          <p:cNvPr id="5" name="Footer Placeholder 4"/>
          <p:cNvSpPr>
            <a:spLocks noGrp="1"/>
          </p:cNvSpPr>
          <p:nvPr>
            <p:ph type="ftr" sz="quarter" idx="11"/>
          </p:nvPr>
        </p:nvSpPr>
        <p:spPr>
          <a:xfrm>
            <a:off x="1876424" y="5410201"/>
            <a:ext cx="5124886" cy="365125"/>
          </a:xfrm>
        </p:spPr>
        <p:txBody>
          <a:bodyPr/>
          <a:lstStyle/>
          <a:p>
            <a:endParaRPr lang="he-IL"/>
          </a:p>
        </p:txBody>
      </p:sp>
      <p:sp>
        <p:nvSpPr>
          <p:cNvPr id="6" name="Slide Number Placeholder 5"/>
          <p:cNvSpPr>
            <a:spLocks noGrp="1"/>
          </p:cNvSpPr>
          <p:nvPr>
            <p:ph type="sldNum" sz="quarter" idx="12"/>
          </p:nvPr>
        </p:nvSpPr>
        <p:spPr>
          <a:xfrm>
            <a:off x="9896911" y="5410199"/>
            <a:ext cx="771089" cy="365125"/>
          </a:xfrm>
        </p:spPr>
        <p:txBody>
          <a:bodyPr/>
          <a:lstStyle/>
          <a:p>
            <a:fld id="{945555AF-4DC1-4270-AF58-4CB6BF5B3ECA}" type="slidenum">
              <a:rPr lang="he-IL" smtClean="0"/>
              <a:t>‹#›</a:t>
            </a:fld>
            <a:endParaRPr lang="he-IL"/>
          </a:p>
        </p:txBody>
      </p:sp>
    </p:spTree>
    <p:extLst>
      <p:ext uri="{BB962C8B-B14F-4D97-AF65-F5344CB8AC3E}">
        <p14:creationId xmlns:p14="http://schemas.microsoft.com/office/powerpoint/2010/main" val="1423682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he-IL"/>
              <a:t>לחץ על הסמל כדי להוסיף תמונה</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014FD052-6553-4645-9244-F69069E3940C}" type="datetimeFigureOut">
              <a:rPr lang="he-IL" smtClean="0"/>
              <a:t>כ"ט/ניסן/תשפ"ג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45555AF-4DC1-4270-AF58-4CB6BF5B3ECA}" type="slidenum">
              <a:rPr lang="he-IL" smtClean="0"/>
              <a:t>‹#›</a:t>
            </a:fld>
            <a:endParaRPr lang="he-IL"/>
          </a:p>
        </p:txBody>
      </p:sp>
    </p:spTree>
    <p:extLst>
      <p:ext uri="{BB962C8B-B14F-4D97-AF65-F5344CB8AC3E}">
        <p14:creationId xmlns:p14="http://schemas.microsoft.com/office/powerpoint/2010/main" val="996790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014FD052-6553-4645-9244-F69069E3940C}" type="datetimeFigureOut">
              <a:rPr lang="he-IL" smtClean="0"/>
              <a:t>כ"ט/ניסן/תשפ"ג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45555AF-4DC1-4270-AF58-4CB6BF5B3ECA}" type="slidenum">
              <a:rPr lang="he-IL" smtClean="0"/>
              <a:t>‹#›</a:t>
            </a:fld>
            <a:endParaRPr lang="he-IL"/>
          </a:p>
        </p:txBody>
      </p:sp>
    </p:spTree>
    <p:extLst>
      <p:ext uri="{BB962C8B-B14F-4D97-AF65-F5344CB8AC3E}">
        <p14:creationId xmlns:p14="http://schemas.microsoft.com/office/powerpoint/2010/main" val="4276624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014FD052-6553-4645-9244-F69069E3940C}" type="datetimeFigureOut">
              <a:rPr lang="he-IL" smtClean="0"/>
              <a:t>כ"ט/ניסן/תשפ"ג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45555AF-4DC1-4270-AF58-4CB6BF5B3ECA}" type="slidenum">
              <a:rPr lang="he-IL" smtClean="0"/>
              <a:t>‹#›</a:t>
            </a:fld>
            <a:endParaRPr lang="he-IL"/>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73122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014FD052-6553-4645-9244-F69069E3940C}" type="datetimeFigureOut">
              <a:rPr lang="he-IL" smtClean="0"/>
              <a:t>כ"ט/ניסן/תשפ"ג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45555AF-4DC1-4270-AF58-4CB6BF5B3ECA}" type="slidenum">
              <a:rPr lang="he-IL" smtClean="0"/>
              <a:t>‹#›</a:t>
            </a:fld>
            <a:endParaRPr lang="he-IL"/>
          </a:p>
        </p:txBody>
      </p:sp>
    </p:spTree>
    <p:extLst>
      <p:ext uri="{BB962C8B-B14F-4D97-AF65-F5344CB8AC3E}">
        <p14:creationId xmlns:p14="http://schemas.microsoft.com/office/powerpoint/2010/main" val="598977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014FD052-6553-4645-9244-F69069E3940C}" type="datetimeFigureOut">
              <a:rPr lang="he-IL" smtClean="0"/>
              <a:t>כ"ט/ניסן/תשפ"ג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945555AF-4DC1-4270-AF58-4CB6BF5B3ECA}" type="slidenum">
              <a:rPr lang="he-IL" smtClean="0"/>
              <a:t>‹#›</a:t>
            </a:fld>
            <a:endParaRPr lang="he-IL"/>
          </a:p>
        </p:txBody>
      </p:sp>
    </p:spTree>
    <p:extLst>
      <p:ext uri="{BB962C8B-B14F-4D97-AF65-F5344CB8AC3E}">
        <p14:creationId xmlns:p14="http://schemas.microsoft.com/office/powerpoint/2010/main" val="16582070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he-IL"/>
              <a:t>לחץ על הסמל כדי להוסיף תמונה</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014FD052-6553-4645-9244-F69069E3940C}" type="datetimeFigureOut">
              <a:rPr lang="he-IL" smtClean="0"/>
              <a:t>כ"ט/ניסן/תשפ"ג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945555AF-4DC1-4270-AF58-4CB6BF5B3ECA}" type="slidenum">
              <a:rPr lang="he-IL" smtClean="0"/>
              <a:t>‹#›</a:t>
            </a:fld>
            <a:endParaRPr lang="he-IL"/>
          </a:p>
        </p:txBody>
      </p:sp>
    </p:spTree>
    <p:extLst>
      <p:ext uri="{BB962C8B-B14F-4D97-AF65-F5344CB8AC3E}">
        <p14:creationId xmlns:p14="http://schemas.microsoft.com/office/powerpoint/2010/main" val="13141830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14FD052-6553-4645-9244-F69069E3940C}" type="datetimeFigureOut">
              <a:rPr lang="he-IL" smtClean="0"/>
              <a:t>כ"ט/ניסן/תשפ"ג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45555AF-4DC1-4270-AF58-4CB6BF5B3ECA}" type="slidenum">
              <a:rPr lang="he-IL" smtClean="0"/>
              <a:t>‹#›</a:t>
            </a:fld>
            <a:endParaRPr lang="he-IL"/>
          </a:p>
        </p:txBody>
      </p:sp>
    </p:spTree>
    <p:extLst>
      <p:ext uri="{BB962C8B-B14F-4D97-AF65-F5344CB8AC3E}">
        <p14:creationId xmlns:p14="http://schemas.microsoft.com/office/powerpoint/2010/main" val="31790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14FD052-6553-4645-9244-F69069E3940C}" type="datetimeFigureOut">
              <a:rPr lang="he-IL" smtClean="0"/>
              <a:t>כ"ט/ניסן/תשפ"ג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45555AF-4DC1-4270-AF58-4CB6BF5B3ECA}" type="slidenum">
              <a:rPr lang="he-IL" smtClean="0"/>
              <a:t>‹#›</a:t>
            </a:fld>
            <a:endParaRPr lang="he-IL"/>
          </a:p>
        </p:txBody>
      </p:sp>
    </p:spTree>
    <p:extLst>
      <p:ext uri="{BB962C8B-B14F-4D97-AF65-F5344CB8AC3E}">
        <p14:creationId xmlns:p14="http://schemas.microsoft.com/office/powerpoint/2010/main" val="1256133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14FD052-6553-4645-9244-F69069E3940C}" type="datetimeFigureOut">
              <a:rPr lang="he-IL" smtClean="0"/>
              <a:t>כ"ט/ניסן/תשפ"ג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45555AF-4DC1-4270-AF58-4CB6BF5B3ECA}" type="slidenum">
              <a:rPr lang="he-IL" smtClean="0"/>
              <a:t>‹#›</a:t>
            </a:fld>
            <a:endParaRPr lang="he-IL"/>
          </a:p>
        </p:txBody>
      </p:sp>
    </p:spTree>
    <p:extLst>
      <p:ext uri="{BB962C8B-B14F-4D97-AF65-F5344CB8AC3E}">
        <p14:creationId xmlns:p14="http://schemas.microsoft.com/office/powerpoint/2010/main" val="157882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014FD052-6553-4645-9244-F69069E3940C}" type="datetimeFigureOut">
              <a:rPr lang="he-IL" smtClean="0"/>
              <a:t>כ"ט/ניסן/תשפ"ג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945555AF-4DC1-4270-AF58-4CB6BF5B3ECA}" type="slidenum">
              <a:rPr lang="he-IL" smtClean="0"/>
              <a:t>‹#›</a:t>
            </a:fld>
            <a:endParaRPr lang="he-IL"/>
          </a:p>
        </p:txBody>
      </p:sp>
    </p:spTree>
    <p:extLst>
      <p:ext uri="{BB962C8B-B14F-4D97-AF65-F5344CB8AC3E}">
        <p14:creationId xmlns:p14="http://schemas.microsoft.com/office/powerpoint/2010/main" val="839157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014FD052-6553-4645-9244-F69069E3940C}" type="datetimeFigureOut">
              <a:rPr lang="he-IL" smtClean="0"/>
              <a:t>כ"ט/ניסן/תשפ"ג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45555AF-4DC1-4270-AF58-4CB6BF5B3ECA}" type="slidenum">
              <a:rPr lang="he-IL" smtClean="0"/>
              <a:t>‹#›</a:t>
            </a:fld>
            <a:endParaRPr lang="he-IL"/>
          </a:p>
        </p:txBody>
      </p:sp>
    </p:spTree>
    <p:extLst>
      <p:ext uri="{BB962C8B-B14F-4D97-AF65-F5344CB8AC3E}">
        <p14:creationId xmlns:p14="http://schemas.microsoft.com/office/powerpoint/2010/main" val="3928133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41410" y="3073397"/>
            <a:ext cx="4878391" cy="271780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3073397"/>
            <a:ext cx="4875210" cy="271780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014FD052-6553-4645-9244-F69069E3940C}" type="datetimeFigureOut">
              <a:rPr lang="he-IL" smtClean="0"/>
              <a:t>כ"ט/ניסן/תשפ"ג</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945555AF-4DC1-4270-AF58-4CB6BF5B3ECA}" type="slidenum">
              <a:rPr lang="he-IL" smtClean="0"/>
              <a:t>‹#›</a:t>
            </a:fld>
            <a:endParaRPr lang="he-IL"/>
          </a:p>
        </p:txBody>
      </p:sp>
    </p:spTree>
    <p:extLst>
      <p:ext uri="{BB962C8B-B14F-4D97-AF65-F5344CB8AC3E}">
        <p14:creationId xmlns:p14="http://schemas.microsoft.com/office/powerpoint/2010/main" val="423484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014FD052-6553-4645-9244-F69069E3940C}" type="datetimeFigureOut">
              <a:rPr lang="he-IL" smtClean="0"/>
              <a:t>כ"ט/ניסן/תשפ"ג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945555AF-4DC1-4270-AF58-4CB6BF5B3ECA}" type="slidenum">
              <a:rPr lang="he-IL" smtClean="0"/>
              <a:t>‹#›</a:t>
            </a:fld>
            <a:endParaRPr lang="he-IL"/>
          </a:p>
        </p:txBody>
      </p:sp>
    </p:spTree>
    <p:extLst>
      <p:ext uri="{BB962C8B-B14F-4D97-AF65-F5344CB8AC3E}">
        <p14:creationId xmlns:p14="http://schemas.microsoft.com/office/powerpoint/2010/main" val="3736045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4FD052-6553-4645-9244-F69069E3940C}" type="datetimeFigureOut">
              <a:rPr lang="he-IL" smtClean="0"/>
              <a:t>כ"ט/ניסן/תשפ"ג</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945555AF-4DC1-4270-AF58-4CB6BF5B3ECA}" type="slidenum">
              <a:rPr lang="he-IL" smtClean="0"/>
              <a:t>‹#›</a:t>
            </a:fld>
            <a:endParaRPr lang="he-IL"/>
          </a:p>
        </p:txBody>
      </p:sp>
    </p:spTree>
    <p:extLst>
      <p:ext uri="{BB962C8B-B14F-4D97-AF65-F5344CB8AC3E}">
        <p14:creationId xmlns:p14="http://schemas.microsoft.com/office/powerpoint/2010/main" val="571824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014FD052-6553-4645-9244-F69069E3940C}" type="datetimeFigureOut">
              <a:rPr lang="he-IL" smtClean="0"/>
              <a:t>כ"ט/ניסן/תשפ"ג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45555AF-4DC1-4270-AF58-4CB6BF5B3ECA}" type="slidenum">
              <a:rPr lang="he-IL" smtClean="0"/>
              <a:t>‹#›</a:t>
            </a:fld>
            <a:endParaRPr lang="he-IL"/>
          </a:p>
        </p:txBody>
      </p:sp>
    </p:spTree>
    <p:extLst>
      <p:ext uri="{BB962C8B-B14F-4D97-AF65-F5344CB8AC3E}">
        <p14:creationId xmlns:p14="http://schemas.microsoft.com/office/powerpoint/2010/main" val="2092978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014FD052-6553-4645-9244-F69069E3940C}" type="datetimeFigureOut">
              <a:rPr lang="he-IL" smtClean="0"/>
              <a:t>כ"ט/ניסן/תשפ"ג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945555AF-4DC1-4270-AF58-4CB6BF5B3ECA}" type="slidenum">
              <a:rPr lang="he-IL" smtClean="0"/>
              <a:t>‹#›</a:t>
            </a:fld>
            <a:endParaRPr lang="he-IL"/>
          </a:p>
        </p:txBody>
      </p:sp>
    </p:spTree>
    <p:extLst>
      <p:ext uri="{BB962C8B-B14F-4D97-AF65-F5344CB8AC3E}">
        <p14:creationId xmlns:p14="http://schemas.microsoft.com/office/powerpoint/2010/main" val="759424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14FD052-6553-4645-9244-F69069E3940C}" type="datetimeFigureOut">
              <a:rPr lang="he-IL" smtClean="0"/>
              <a:t>כ"ט/ניסן/תשפ"ג</a:t>
            </a:fld>
            <a:endParaRPr lang="he-IL"/>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45555AF-4DC1-4270-AF58-4CB6BF5B3ECA}" type="slidenum">
              <a:rPr lang="he-IL" smtClean="0"/>
              <a:t>‹#›</a:t>
            </a:fld>
            <a:endParaRPr lang="he-IL"/>
          </a:p>
        </p:txBody>
      </p:sp>
    </p:spTree>
    <p:extLst>
      <p:ext uri="{BB962C8B-B14F-4D97-AF65-F5344CB8AC3E}">
        <p14:creationId xmlns:p14="http://schemas.microsoft.com/office/powerpoint/2010/main" val="1900380890"/>
      </p:ext>
    </p:extLst>
  </p:cSld>
  <p:clrMap bg1="dk1" tx1="lt1" bg2="dk2" tx2="lt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txStyles>
    <p:titleStyle>
      <a:lvl1pPr algn="l" defTabSz="914400" rtl="1"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r" defTabSz="914400" rtl="1"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B043AE1-77F1-87AB-E334-3CD90939FA88}"/>
              </a:ext>
            </a:extLst>
          </p:cNvPr>
          <p:cNvSpPr/>
          <p:nvPr/>
        </p:nvSpPr>
        <p:spPr>
          <a:xfrm>
            <a:off x="3354273" y="1490008"/>
            <a:ext cx="5483450" cy="1938992"/>
          </a:xfrm>
          <a:prstGeom prst="rect">
            <a:avLst/>
          </a:prstGeom>
          <a:noFill/>
        </p:spPr>
        <p:txBody>
          <a:bodyPr wrap="square" lIns="91440" tIns="45720" rIns="91440" bIns="45720">
            <a:spAutoFit/>
          </a:bodyPr>
          <a:lstStyle/>
          <a:p>
            <a:pPr algn="ctr"/>
            <a:r>
              <a:rPr lang="he-IL" sz="8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פרויקט סוף</a:t>
            </a:r>
          </a:p>
          <a:p>
            <a:pPr algn="ctr"/>
            <a:r>
              <a:rPr lang="en-US"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C# WPF</a:t>
            </a:r>
            <a:endParaRPr lang="he-IL" sz="3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 name="מלבן 4">
            <a:extLst>
              <a:ext uri="{FF2B5EF4-FFF2-40B4-BE49-F238E27FC236}">
                <a16:creationId xmlns:a16="http://schemas.microsoft.com/office/drawing/2014/main" id="{A96DF145-4CF6-6EFC-D76F-962FD07DC04D}"/>
              </a:ext>
            </a:extLst>
          </p:cNvPr>
          <p:cNvSpPr/>
          <p:nvPr/>
        </p:nvSpPr>
        <p:spPr>
          <a:xfrm>
            <a:off x="4890380" y="4107182"/>
            <a:ext cx="2411237" cy="1015663"/>
          </a:xfrm>
          <a:prstGeom prst="rect">
            <a:avLst/>
          </a:prstGeom>
          <a:noFill/>
        </p:spPr>
        <p:txBody>
          <a:bodyPr wrap="none" lIns="91440" tIns="45720" rIns="91440" bIns="45720">
            <a:spAutoFit/>
          </a:bodyPr>
          <a:lstStyle/>
          <a:p>
            <a:pPr algn="ctr"/>
            <a:r>
              <a:rPr lang="he-IL"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מגישות:</a:t>
            </a:r>
          </a:p>
          <a:p>
            <a:pPr algn="ctr"/>
            <a:r>
              <a:rPr lang="he-IL"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גל כהן</a:t>
            </a:r>
            <a:r>
              <a:rPr lang="he-IL"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209249564</a:t>
            </a:r>
          </a:p>
          <a:p>
            <a:pPr algn="ctr"/>
            <a:r>
              <a:rPr lang="he-IL"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עדן יוסף 319153755</a:t>
            </a:r>
          </a:p>
        </p:txBody>
      </p:sp>
    </p:spTree>
    <p:extLst>
      <p:ext uri="{BB962C8B-B14F-4D97-AF65-F5344CB8AC3E}">
        <p14:creationId xmlns:p14="http://schemas.microsoft.com/office/powerpoint/2010/main" val="3049675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244D6E61-0B3F-9ADE-B08C-708A8B471FB5}"/>
              </a:ext>
            </a:extLst>
          </p:cNvPr>
          <p:cNvSpPr/>
          <p:nvPr/>
        </p:nvSpPr>
        <p:spPr>
          <a:xfrm>
            <a:off x="8347016" y="955609"/>
            <a:ext cx="2353529" cy="523220"/>
          </a:xfrm>
          <a:prstGeom prst="rect">
            <a:avLst/>
          </a:prstGeom>
          <a:noFill/>
        </p:spPr>
        <p:txBody>
          <a:bodyPr wrap="none" lIns="91440" tIns="45720" rIns="91440" bIns="45720">
            <a:spAutoFit/>
          </a:bodyPr>
          <a:lstStyle/>
          <a:p>
            <a:pPr algn="ctr"/>
            <a:r>
              <a:rPr lang="he-IL"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רשימת מסכים:</a:t>
            </a:r>
            <a:endParaRPr lang="he-IL" sz="2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 name="מלבן 1">
            <a:extLst>
              <a:ext uri="{FF2B5EF4-FFF2-40B4-BE49-F238E27FC236}">
                <a16:creationId xmlns:a16="http://schemas.microsoft.com/office/drawing/2014/main" id="{843BB983-73E2-DA64-C505-C0A78D74D1D8}"/>
              </a:ext>
            </a:extLst>
          </p:cNvPr>
          <p:cNvSpPr/>
          <p:nvPr/>
        </p:nvSpPr>
        <p:spPr>
          <a:xfrm>
            <a:off x="9768879" y="1478829"/>
            <a:ext cx="931666" cy="461665"/>
          </a:xfrm>
          <a:prstGeom prst="rect">
            <a:avLst/>
          </a:prstGeom>
          <a:noFill/>
        </p:spPr>
        <p:txBody>
          <a:bodyPr wrap="none" lIns="91440" tIns="45720" rIns="91440" bIns="45720">
            <a:spAutoFit/>
          </a:bodyPr>
          <a:lstStyle/>
          <a:p>
            <a:pPr algn="ctr"/>
            <a:r>
              <a:rPr lang="he-IL"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מבחן:</a:t>
            </a:r>
            <a:endParaRPr lang="he-IL"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5" name="תמונה 4">
            <a:extLst>
              <a:ext uri="{FF2B5EF4-FFF2-40B4-BE49-F238E27FC236}">
                <a16:creationId xmlns:a16="http://schemas.microsoft.com/office/drawing/2014/main" id="{47931C99-BDE4-9AB5-AB62-71A65330DE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125" y="1627414"/>
            <a:ext cx="8282655" cy="4400161"/>
          </a:xfrm>
          <a:prstGeom prst="rect">
            <a:avLst/>
          </a:prstGeom>
        </p:spPr>
      </p:pic>
    </p:spTree>
    <p:extLst>
      <p:ext uri="{BB962C8B-B14F-4D97-AF65-F5344CB8AC3E}">
        <p14:creationId xmlns:p14="http://schemas.microsoft.com/office/powerpoint/2010/main" val="2258723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244D6E61-0B3F-9ADE-B08C-708A8B471FB5}"/>
              </a:ext>
            </a:extLst>
          </p:cNvPr>
          <p:cNvSpPr/>
          <p:nvPr/>
        </p:nvSpPr>
        <p:spPr>
          <a:xfrm>
            <a:off x="8347016" y="955609"/>
            <a:ext cx="2353529" cy="523220"/>
          </a:xfrm>
          <a:prstGeom prst="rect">
            <a:avLst/>
          </a:prstGeom>
          <a:noFill/>
        </p:spPr>
        <p:txBody>
          <a:bodyPr wrap="none" lIns="91440" tIns="45720" rIns="91440" bIns="45720">
            <a:spAutoFit/>
          </a:bodyPr>
          <a:lstStyle/>
          <a:p>
            <a:pPr algn="ctr"/>
            <a:r>
              <a:rPr lang="he-IL"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רשימת מסכים:</a:t>
            </a:r>
            <a:endParaRPr lang="he-IL" sz="2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 name="מלבן 1">
            <a:extLst>
              <a:ext uri="{FF2B5EF4-FFF2-40B4-BE49-F238E27FC236}">
                <a16:creationId xmlns:a16="http://schemas.microsoft.com/office/drawing/2014/main" id="{843BB983-73E2-DA64-C505-C0A78D74D1D8}"/>
              </a:ext>
            </a:extLst>
          </p:cNvPr>
          <p:cNvSpPr/>
          <p:nvPr/>
        </p:nvSpPr>
        <p:spPr>
          <a:xfrm>
            <a:off x="9140503" y="1628119"/>
            <a:ext cx="1560042" cy="461665"/>
          </a:xfrm>
          <a:prstGeom prst="rect">
            <a:avLst/>
          </a:prstGeom>
          <a:noFill/>
        </p:spPr>
        <p:txBody>
          <a:bodyPr wrap="none" lIns="91440" tIns="45720" rIns="91440" bIns="45720">
            <a:spAutoFit/>
          </a:bodyPr>
          <a:lstStyle/>
          <a:p>
            <a:pPr algn="ctr"/>
            <a:r>
              <a:rPr lang="he-IL"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סיום מבחן:</a:t>
            </a:r>
            <a:endParaRPr lang="he-IL"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6" name="תמונה 5">
            <a:extLst>
              <a:ext uri="{FF2B5EF4-FFF2-40B4-BE49-F238E27FC236}">
                <a16:creationId xmlns:a16="http://schemas.microsoft.com/office/drawing/2014/main" id="{25255096-7E4A-3375-46C5-BA8C7504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0892" y="2089784"/>
            <a:ext cx="5629351" cy="3207690"/>
          </a:xfrm>
          <a:prstGeom prst="rect">
            <a:avLst/>
          </a:prstGeom>
        </p:spPr>
      </p:pic>
    </p:spTree>
    <p:extLst>
      <p:ext uri="{BB962C8B-B14F-4D97-AF65-F5344CB8AC3E}">
        <p14:creationId xmlns:p14="http://schemas.microsoft.com/office/powerpoint/2010/main" val="22520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244D6E61-0B3F-9ADE-B08C-708A8B471FB5}"/>
              </a:ext>
            </a:extLst>
          </p:cNvPr>
          <p:cNvSpPr/>
          <p:nvPr/>
        </p:nvSpPr>
        <p:spPr>
          <a:xfrm>
            <a:off x="5519989" y="1044386"/>
            <a:ext cx="5396029" cy="523220"/>
          </a:xfrm>
          <a:prstGeom prst="rect">
            <a:avLst/>
          </a:prstGeom>
          <a:noFill/>
        </p:spPr>
        <p:txBody>
          <a:bodyPr wrap="none" lIns="91440" tIns="45720" rIns="91440" bIns="45720">
            <a:spAutoFit/>
          </a:bodyPr>
          <a:lstStyle/>
          <a:p>
            <a:pPr algn="ctr"/>
            <a:r>
              <a:rPr lang="he-IL"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לגישה לשרת:</a:t>
            </a:r>
            <a:r>
              <a:rPr lang="en-US" sz="2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API</a:t>
            </a:r>
            <a:r>
              <a:rPr lang="he-IL"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רשימת פונקציות </a:t>
            </a:r>
            <a:endParaRPr lang="he-IL" sz="2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 name="תיבת טקסט 1">
            <a:extLst>
              <a:ext uri="{FF2B5EF4-FFF2-40B4-BE49-F238E27FC236}">
                <a16:creationId xmlns:a16="http://schemas.microsoft.com/office/drawing/2014/main" id="{C4F95E8F-F993-8BDE-7C9E-89CC446B2E67}"/>
              </a:ext>
            </a:extLst>
          </p:cNvPr>
          <p:cNvSpPr txBox="1"/>
          <p:nvPr/>
        </p:nvSpPr>
        <p:spPr>
          <a:xfrm>
            <a:off x="8145868" y="1918378"/>
            <a:ext cx="2601158" cy="369332"/>
          </a:xfrm>
          <a:prstGeom prst="rect">
            <a:avLst/>
          </a:prstGeom>
          <a:noFill/>
        </p:spPr>
        <p:txBody>
          <a:bodyPr wrap="square" rtlCol="1">
            <a:spAutoFit/>
          </a:bodyPr>
          <a:lstStyle/>
          <a:p>
            <a:pPr algn="r"/>
            <a:r>
              <a:rPr lang="en-US" dirty="0" err="1"/>
              <a:t>GetUser</a:t>
            </a:r>
            <a:r>
              <a:rPr lang="en-US" dirty="0"/>
              <a:t>()</a:t>
            </a:r>
            <a:endParaRPr lang="he-IL" dirty="0"/>
          </a:p>
        </p:txBody>
      </p:sp>
      <p:sp>
        <p:nvSpPr>
          <p:cNvPr id="3" name="מלבן 2">
            <a:extLst>
              <a:ext uri="{FF2B5EF4-FFF2-40B4-BE49-F238E27FC236}">
                <a16:creationId xmlns:a16="http://schemas.microsoft.com/office/drawing/2014/main" id="{9F5D47C6-348F-6AF6-2028-0F15D839CC4E}"/>
              </a:ext>
            </a:extLst>
          </p:cNvPr>
          <p:cNvSpPr/>
          <p:nvPr/>
        </p:nvSpPr>
        <p:spPr>
          <a:xfrm>
            <a:off x="5375719" y="2504412"/>
            <a:ext cx="5540299" cy="523220"/>
          </a:xfrm>
          <a:prstGeom prst="rect">
            <a:avLst/>
          </a:prstGeom>
          <a:noFill/>
        </p:spPr>
        <p:txBody>
          <a:bodyPr wrap="none" lIns="91440" tIns="45720" rIns="91440" bIns="45720">
            <a:spAutoFit/>
          </a:bodyPr>
          <a:lstStyle/>
          <a:p>
            <a:pPr algn="ctr"/>
            <a:r>
              <a:rPr lang="he-IL"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וקבצים:</a:t>
            </a:r>
            <a:r>
              <a:rPr lang="en-US" sz="2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DB</a:t>
            </a:r>
            <a:r>
              <a:rPr lang="he-IL"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רשימת שימוש בטבלאות </a:t>
            </a:r>
            <a:endParaRPr lang="he-IL" sz="2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6" name="תיבת טקסט 5">
            <a:extLst>
              <a:ext uri="{FF2B5EF4-FFF2-40B4-BE49-F238E27FC236}">
                <a16:creationId xmlns:a16="http://schemas.microsoft.com/office/drawing/2014/main" id="{73CBF3B7-E7D8-B2FA-0B48-5833255F757C}"/>
              </a:ext>
            </a:extLst>
          </p:cNvPr>
          <p:cNvSpPr txBox="1"/>
          <p:nvPr/>
        </p:nvSpPr>
        <p:spPr>
          <a:xfrm>
            <a:off x="9667783" y="3244334"/>
            <a:ext cx="1855433" cy="369332"/>
          </a:xfrm>
          <a:prstGeom prst="rect">
            <a:avLst/>
          </a:prstGeom>
          <a:noFill/>
        </p:spPr>
        <p:txBody>
          <a:bodyPr wrap="square" rtlCol="1">
            <a:spAutoFit/>
          </a:bodyPr>
          <a:lstStyle/>
          <a:p>
            <a:r>
              <a:rPr lang="en-US" dirty="0" err="1"/>
              <a:t>Exam.json</a:t>
            </a:r>
            <a:endParaRPr lang="he-IL" dirty="0"/>
          </a:p>
        </p:txBody>
      </p:sp>
      <p:sp>
        <p:nvSpPr>
          <p:cNvPr id="7" name="תיבת טקסט 6">
            <a:extLst>
              <a:ext uri="{FF2B5EF4-FFF2-40B4-BE49-F238E27FC236}">
                <a16:creationId xmlns:a16="http://schemas.microsoft.com/office/drawing/2014/main" id="{FC30C8D3-69B0-36A9-7555-18B8418B06F9}"/>
              </a:ext>
            </a:extLst>
          </p:cNvPr>
          <p:cNvSpPr txBox="1"/>
          <p:nvPr/>
        </p:nvSpPr>
        <p:spPr>
          <a:xfrm>
            <a:off x="9667783" y="3739264"/>
            <a:ext cx="1491449" cy="369332"/>
          </a:xfrm>
          <a:prstGeom prst="rect">
            <a:avLst/>
          </a:prstGeom>
          <a:noFill/>
        </p:spPr>
        <p:txBody>
          <a:bodyPr wrap="square" rtlCol="1">
            <a:spAutoFit/>
          </a:bodyPr>
          <a:lstStyle/>
          <a:p>
            <a:r>
              <a:rPr lang="en-US" dirty="0" err="1"/>
              <a:t>dbo.Users</a:t>
            </a:r>
            <a:endParaRPr lang="he-IL" dirty="0"/>
          </a:p>
        </p:txBody>
      </p:sp>
    </p:spTree>
    <p:extLst>
      <p:ext uri="{BB962C8B-B14F-4D97-AF65-F5344CB8AC3E}">
        <p14:creationId xmlns:p14="http://schemas.microsoft.com/office/powerpoint/2010/main" val="1805772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a:extLst>
              <a:ext uri="{FF2B5EF4-FFF2-40B4-BE49-F238E27FC236}">
                <a16:creationId xmlns:a16="http://schemas.microsoft.com/office/drawing/2014/main" id="{88A58ADA-A7C6-8779-57FF-8CE06F5B91F4}"/>
              </a:ext>
            </a:extLst>
          </p:cNvPr>
          <p:cNvSpPr/>
          <p:nvPr/>
        </p:nvSpPr>
        <p:spPr>
          <a:xfrm>
            <a:off x="6674326" y="920098"/>
            <a:ext cx="4083169" cy="523220"/>
          </a:xfrm>
          <a:prstGeom prst="rect">
            <a:avLst/>
          </a:prstGeom>
          <a:noFill/>
        </p:spPr>
        <p:txBody>
          <a:bodyPr wrap="none" lIns="91440" tIns="45720" rIns="91440" bIns="45720">
            <a:spAutoFit/>
          </a:bodyPr>
          <a:lstStyle/>
          <a:p>
            <a:pPr algn="ctr"/>
            <a:r>
              <a:rPr lang="he-IL"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מבנה כללי של האפליקציה:</a:t>
            </a:r>
            <a:endParaRPr lang="he-IL" sz="2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7" name="מלבן 6">
            <a:extLst>
              <a:ext uri="{FF2B5EF4-FFF2-40B4-BE49-F238E27FC236}">
                <a16:creationId xmlns:a16="http://schemas.microsoft.com/office/drawing/2014/main" id="{AC8361AD-1A0A-C709-B336-88772E1430DD}"/>
              </a:ext>
            </a:extLst>
          </p:cNvPr>
          <p:cNvSpPr/>
          <p:nvPr/>
        </p:nvSpPr>
        <p:spPr>
          <a:xfrm>
            <a:off x="9605558" y="1515153"/>
            <a:ext cx="1151937" cy="523220"/>
          </a:xfrm>
          <a:prstGeom prst="rect">
            <a:avLst/>
          </a:prstGeom>
          <a:noFill/>
        </p:spPr>
        <p:txBody>
          <a:bodyPr wrap="square" lIns="91440" tIns="45720" rIns="91440" bIns="45720">
            <a:spAutoFit/>
          </a:bodyPr>
          <a:lstStyle/>
          <a:p>
            <a:pPr algn="ctr"/>
            <a:r>
              <a:rPr lang="en-US" sz="2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Client:</a:t>
            </a:r>
            <a:endParaRPr lang="he-IL" sz="2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9" name="תיבת טקסט 8">
            <a:extLst>
              <a:ext uri="{FF2B5EF4-FFF2-40B4-BE49-F238E27FC236}">
                <a16:creationId xmlns:a16="http://schemas.microsoft.com/office/drawing/2014/main" id="{FB659150-380A-9D1A-25E3-1AB6EA9804AE}"/>
              </a:ext>
            </a:extLst>
          </p:cNvPr>
          <p:cNvSpPr txBox="1"/>
          <p:nvPr/>
        </p:nvSpPr>
        <p:spPr>
          <a:xfrm>
            <a:off x="807868" y="2038373"/>
            <a:ext cx="9949627" cy="4524315"/>
          </a:xfrm>
          <a:prstGeom prst="rect">
            <a:avLst/>
          </a:prstGeom>
          <a:noFill/>
        </p:spPr>
        <p:txBody>
          <a:bodyPr wrap="square" rtlCol="1">
            <a:spAutoFit/>
          </a:bodyPr>
          <a:lstStyle/>
          <a:p>
            <a:pPr algn="r" rtl="1"/>
            <a:r>
              <a:rPr lang="he-IL" dirty="0"/>
              <a:t>בצד ה</a:t>
            </a:r>
            <a:r>
              <a:rPr lang="en-US" dirty="0"/>
              <a:t>Client </a:t>
            </a:r>
            <a:r>
              <a:rPr lang="he-IL" dirty="0"/>
              <a:t> אנו יצרנו מסך </a:t>
            </a:r>
            <a:r>
              <a:rPr lang="en-US" dirty="0"/>
              <a:t>Login</a:t>
            </a:r>
            <a:r>
              <a:rPr lang="he-IL" dirty="0"/>
              <a:t> להתחברות הסטודנטים והמרצים.</a:t>
            </a:r>
          </a:p>
          <a:p>
            <a:pPr algn="r" rtl="1"/>
            <a:endParaRPr lang="he-IL" dirty="0"/>
          </a:p>
          <a:p>
            <a:pPr algn="r" rtl="1"/>
            <a:r>
              <a:rPr lang="he-IL" dirty="0"/>
              <a:t>לאחר התחברות של סטודנט יופנה הסטודנט למסך שבו יופיעו המבחנים הרלוונטיים לו עם כל הפרטים שלהם ושורת חיפוש. כמובן שלאחר סיום בחינה מסוימת, בחינה זו לא תופיע ברשימת בחינות שלו. </a:t>
            </a:r>
          </a:p>
          <a:p>
            <a:pPr algn="r" rtl="1"/>
            <a:r>
              <a:rPr lang="he-IL" dirty="0"/>
              <a:t>בעת בחירת מבחן מהרשימה יופיעו פרטי המבחן: </a:t>
            </a:r>
            <a:r>
              <a:rPr lang="en-US" dirty="0"/>
              <a:t>Name exam, Name teacher, Time total, Beginning time, Date</a:t>
            </a:r>
            <a:r>
              <a:rPr lang="he-IL" dirty="0"/>
              <a:t>. הסטודנט יוכל לבחור בחינה וללחוץ על כפתור </a:t>
            </a:r>
            <a:r>
              <a:rPr lang="en-US" dirty="0"/>
              <a:t>“Start Exam”</a:t>
            </a:r>
            <a:r>
              <a:rPr lang="he-IL" dirty="0"/>
              <a:t>, על מנת להתחילה.</a:t>
            </a:r>
            <a:r>
              <a:rPr lang="en-US" dirty="0"/>
              <a:t> </a:t>
            </a:r>
            <a:endParaRPr lang="he-IL" dirty="0"/>
          </a:p>
          <a:p>
            <a:pPr algn="r" rtl="1"/>
            <a:r>
              <a:rPr lang="he-IL" dirty="0"/>
              <a:t>לאחר לחיצה על הכפתור יעבור למסך שבו מופיעות כל שאלות הבחינה שהמרצה הכניס ותשובות אמריקאיות, הסטודנט יוכל לדפדף ביניהן ולפתור אותן. בנוסף, יש כפתור של סיום בחינה שלאחר לחיצתו יועבר למסך שבו יופיע הציון שלו.</a:t>
            </a:r>
          </a:p>
          <a:p>
            <a:pPr algn="r" rtl="1"/>
            <a:endParaRPr lang="he-IL" dirty="0"/>
          </a:p>
          <a:p>
            <a:pPr algn="r" rtl="1"/>
            <a:r>
              <a:rPr lang="he-IL" dirty="0"/>
              <a:t>לאחר התחברות של מרצה במסך ה</a:t>
            </a:r>
            <a:r>
              <a:rPr lang="en-US" dirty="0"/>
              <a:t>Login</a:t>
            </a:r>
            <a:r>
              <a:rPr lang="he-IL" dirty="0"/>
              <a:t> המרצה יועבר למסך שבו יופיעו לו כל רשימת המבחנים שיצר ושורת חיפוש. לכל מבחן המרצה יוכל לראות את הפרטים שלו: </a:t>
            </a:r>
            <a:r>
              <a:rPr lang="en-US" dirty="0"/>
              <a:t>ID, Name exam, Name teacher, Time total, Beginning time, Date</a:t>
            </a:r>
            <a:r>
              <a:rPr lang="he-IL" dirty="0"/>
              <a:t>.</a:t>
            </a:r>
          </a:p>
          <a:p>
            <a:pPr algn="r" rtl="1"/>
            <a:r>
              <a:rPr lang="he-IL" dirty="0"/>
              <a:t>בנוסף, יוצגו כל השאלות שהכניס עם רשימת התשובות שהוכנסו וסטטיסטיקת הבחינה. המרצה יוכל לשנות ולעדכן את הבחינות וכמובן להוסיף בחינה חדשה.</a:t>
            </a:r>
          </a:p>
          <a:p>
            <a:pPr algn="r" rtl="1"/>
            <a:endParaRPr lang="he-IL" dirty="0"/>
          </a:p>
        </p:txBody>
      </p:sp>
    </p:spTree>
    <p:extLst>
      <p:ext uri="{BB962C8B-B14F-4D97-AF65-F5344CB8AC3E}">
        <p14:creationId xmlns:p14="http://schemas.microsoft.com/office/powerpoint/2010/main" val="2303813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a:extLst>
              <a:ext uri="{FF2B5EF4-FFF2-40B4-BE49-F238E27FC236}">
                <a16:creationId xmlns:a16="http://schemas.microsoft.com/office/drawing/2014/main" id="{88A58ADA-A7C6-8779-57FF-8CE06F5B91F4}"/>
              </a:ext>
            </a:extLst>
          </p:cNvPr>
          <p:cNvSpPr/>
          <p:nvPr/>
        </p:nvSpPr>
        <p:spPr>
          <a:xfrm>
            <a:off x="6674326" y="920098"/>
            <a:ext cx="4083169" cy="523220"/>
          </a:xfrm>
          <a:prstGeom prst="rect">
            <a:avLst/>
          </a:prstGeom>
          <a:noFill/>
        </p:spPr>
        <p:txBody>
          <a:bodyPr wrap="none" lIns="91440" tIns="45720" rIns="91440" bIns="45720">
            <a:spAutoFit/>
          </a:bodyPr>
          <a:lstStyle/>
          <a:p>
            <a:pPr algn="ctr"/>
            <a:r>
              <a:rPr lang="he-IL"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מבנה כללי של האפליקציה:</a:t>
            </a:r>
            <a:endParaRPr lang="he-IL" sz="2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9" name="תיבת טקסט 8">
            <a:extLst>
              <a:ext uri="{FF2B5EF4-FFF2-40B4-BE49-F238E27FC236}">
                <a16:creationId xmlns:a16="http://schemas.microsoft.com/office/drawing/2014/main" id="{FB659150-380A-9D1A-25E3-1AB6EA9804AE}"/>
              </a:ext>
            </a:extLst>
          </p:cNvPr>
          <p:cNvSpPr txBox="1"/>
          <p:nvPr/>
        </p:nvSpPr>
        <p:spPr>
          <a:xfrm>
            <a:off x="807868" y="2038373"/>
            <a:ext cx="9949627" cy="2585323"/>
          </a:xfrm>
          <a:prstGeom prst="rect">
            <a:avLst/>
          </a:prstGeom>
          <a:noFill/>
        </p:spPr>
        <p:txBody>
          <a:bodyPr wrap="square" rtlCol="1">
            <a:spAutoFit/>
          </a:bodyPr>
          <a:lstStyle/>
          <a:p>
            <a:pPr algn="r" rtl="1"/>
            <a:r>
              <a:rPr lang="he-IL" dirty="0"/>
              <a:t>בצד ה</a:t>
            </a:r>
            <a:r>
              <a:rPr lang="en-US" dirty="0"/>
              <a:t>Server </a:t>
            </a:r>
            <a:r>
              <a:rPr lang="he-IL" dirty="0"/>
              <a:t> אנו יצרנו </a:t>
            </a:r>
            <a:r>
              <a:rPr lang="en-US" dirty="0"/>
              <a:t>repo</a:t>
            </a:r>
            <a:r>
              <a:rPr lang="he-IL" dirty="0"/>
              <a:t> שבו יופיעו כל המבחנים עם פרטיהם, שאלותיהם ותשובותיהם. בנוסף, תישמר לכל בחינה רשימה של ציונים ו-</a:t>
            </a:r>
            <a:r>
              <a:rPr lang="en-US" dirty="0"/>
              <a:t>id</a:t>
            </a:r>
            <a:r>
              <a:rPr lang="he-IL" dirty="0"/>
              <a:t> של הסטודנטים שביצעו אותה. כל המידע שלהלן שמרנו בקובץ </a:t>
            </a:r>
            <a:r>
              <a:rPr lang="en-US" dirty="0" err="1"/>
              <a:t>Json</a:t>
            </a:r>
            <a:r>
              <a:rPr lang="he-IL" dirty="0"/>
              <a:t> כפי שנלמד בכיתה.</a:t>
            </a:r>
          </a:p>
          <a:p>
            <a:pPr algn="r" rtl="1"/>
            <a:endParaRPr lang="he-IL" dirty="0"/>
          </a:p>
          <a:p>
            <a:pPr algn="r" rtl="1"/>
            <a:r>
              <a:rPr lang="he-IL" dirty="0"/>
              <a:t>כל שינוי במבחנים יעודכן בקובץ ה-</a:t>
            </a:r>
            <a:r>
              <a:rPr lang="en-US" dirty="0" err="1"/>
              <a:t>Json</a:t>
            </a:r>
            <a:r>
              <a:rPr lang="he-IL" dirty="0"/>
              <a:t> בהתאמה.</a:t>
            </a:r>
          </a:p>
          <a:p>
            <a:pPr algn="r" rtl="1"/>
            <a:endParaRPr lang="he-IL" dirty="0"/>
          </a:p>
          <a:p>
            <a:pPr algn="r" rtl="1"/>
            <a:r>
              <a:rPr lang="he-IL" dirty="0"/>
              <a:t>את המשתמשים, המרצים והסטודנטים שמרנו ב</a:t>
            </a:r>
            <a:r>
              <a:rPr lang="en-US" dirty="0"/>
              <a:t>DB</a:t>
            </a:r>
            <a:r>
              <a:rPr lang="he-IL" dirty="0"/>
              <a:t> בכדי שכאשר משתמש ייכנס יוצג לו המסך המתאים והמבחנים הרלוונטיים אליו. כמובן שבעת הזנת </a:t>
            </a:r>
            <a:r>
              <a:rPr lang="en-US" dirty="0"/>
              <a:t>ID</a:t>
            </a:r>
            <a:r>
              <a:rPr lang="he-IL" dirty="0"/>
              <a:t> וסיסמה בדקנו כי אכן מדובר במשתמש קיים וכי פרטיו נכונים. </a:t>
            </a:r>
          </a:p>
          <a:p>
            <a:pPr algn="r" rtl="1"/>
            <a:endParaRPr lang="he-IL" dirty="0"/>
          </a:p>
        </p:txBody>
      </p:sp>
      <p:sp>
        <p:nvSpPr>
          <p:cNvPr id="2" name="מלבן 1">
            <a:extLst>
              <a:ext uri="{FF2B5EF4-FFF2-40B4-BE49-F238E27FC236}">
                <a16:creationId xmlns:a16="http://schemas.microsoft.com/office/drawing/2014/main" id="{14DEE394-C594-5C9C-570A-31C7956AD723}"/>
              </a:ext>
            </a:extLst>
          </p:cNvPr>
          <p:cNvSpPr/>
          <p:nvPr/>
        </p:nvSpPr>
        <p:spPr>
          <a:xfrm>
            <a:off x="9542932" y="1479235"/>
            <a:ext cx="1214563" cy="523220"/>
          </a:xfrm>
          <a:prstGeom prst="rect">
            <a:avLst/>
          </a:prstGeom>
          <a:noFill/>
        </p:spPr>
        <p:txBody>
          <a:bodyPr wrap="none" lIns="91440" tIns="45720" rIns="91440" bIns="45720">
            <a:spAutoFit/>
          </a:bodyPr>
          <a:lstStyle/>
          <a:p>
            <a:pPr algn="ctr"/>
            <a:r>
              <a:rPr lang="en-US" sz="2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Server:</a:t>
            </a:r>
            <a:endParaRPr lang="he-IL" sz="2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728262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a:extLst>
              <a:ext uri="{FF2B5EF4-FFF2-40B4-BE49-F238E27FC236}">
                <a16:creationId xmlns:a16="http://schemas.microsoft.com/office/drawing/2014/main" id="{88A58ADA-A7C6-8779-57FF-8CE06F5B91F4}"/>
              </a:ext>
            </a:extLst>
          </p:cNvPr>
          <p:cNvSpPr/>
          <p:nvPr/>
        </p:nvSpPr>
        <p:spPr>
          <a:xfrm>
            <a:off x="6824337" y="920098"/>
            <a:ext cx="3783152" cy="523220"/>
          </a:xfrm>
          <a:prstGeom prst="rect">
            <a:avLst/>
          </a:prstGeom>
          <a:noFill/>
        </p:spPr>
        <p:txBody>
          <a:bodyPr wrap="none" lIns="91440" tIns="45720" rIns="91440" bIns="45720">
            <a:spAutoFit/>
          </a:bodyPr>
          <a:lstStyle/>
          <a:p>
            <a:pPr algn="ctr"/>
            <a:r>
              <a:rPr 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:FRAMEWORKS, NUGET</a:t>
            </a:r>
            <a:endParaRPr lang="he-IL" sz="2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9" name="תיבת טקסט 8">
            <a:extLst>
              <a:ext uri="{FF2B5EF4-FFF2-40B4-BE49-F238E27FC236}">
                <a16:creationId xmlns:a16="http://schemas.microsoft.com/office/drawing/2014/main" id="{FB659150-380A-9D1A-25E3-1AB6EA9804AE}"/>
              </a:ext>
            </a:extLst>
          </p:cNvPr>
          <p:cNvSpPr txBox="1"/>
          <p:nvPr/>
        </p:nvSpPr>
        <p:spPr>
          <a:xfrm>
            <a:off x="834501" y="1860819"/>
            <a:ext cx="9949627" cy="1200329"/>
          </a:xfrm>
          <a:prstGeom prst="rect">
            <a:avLst/>
          </a:prstGeom>
          <a:noFill/>
        </p:spPr>
        <p:txBody>
          <a:bodyPr wrap="square" rtlCol="1">
            <a:spAutoFit/>
          </a:bodyPr>
          <a:lstStyle/>
          <a:p>
            <a:pPr rtl="1"/>
            <a:r>
              <a:rPr lang="en-US" dirty="0"/>
              <a:t> - </a:t>
            </a:r>
            <a:r>
              <a:rPr lang="en-US" dirty="0" err="1"/>
              <a:t>Microsoft.EntityFrameworkCore</a:t>
            </a:r>
            <a:endParaRPr lang="en-US" dirty="0"/>
          </a:p>
          <a:p>
            <a:pPr rtl="1"/>
            <a:r>
              <a:rPr lang="en-US" dirty="0"/>
              <a:t>  - </a:t>
            </a:r>
            <a:r>
              <a:rPr lang="en-US" dirty="0" err="1"/>
              <a:t>Microsoft.EntityFrameworkCore.Tools</a:t>
            </a:r>
            <a:endParaRPr lang="en-US" dirty="0"/>
          </a:p>
          <a:p>
            <a:pPr rtl="1"/>
            <a:r>
              <a:rPr lang="en-US" dirty="0"/>
              <a:t>  - </a:t>
            </a:r>
            <a:r>
              <a:rPr lang="en-US" dirty="0" err="1"/>
              <a:t>Microsoft.EntityFrameworkCore.Design</a:t>
            </a:r>
            <a:endParaRPr lang="en-US" dirty="0"/>
          </a:p>
          <a:p>
            <a:pPr rtl="1"/>
            <a:r>
              <a:rPr lang="en-US" dirty="0"/>
              <a:t>  - </a:t>
            </a:r>
            <a:r>
              <a:rPr lang="en-US" dirty="0" err="1"/>
              <a:t>Microsoft.EntityFrameworkCore.SqlServer</a:t>
            </a:r>
            <a:endParaRPr lang="he-IL" dirty="0"/>
          </a:p>
        </p:txBody>
      </p:sp>
    </p:spTree>
    <p:extLst>
      <p:ext uri="{BB962C8B-B14F-4D97-AF65-F5344CB8AC3E}">
        <p14:creationId xmlns:p14="http://schemas.microsoft.com/office/powerpoint/2010/main" val="1491631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244D6E61-0B3F-9ADE-B08C-708A8B471FB5}"/>
              </a:ext>
            </a:extLst>
          </p:cNvPr>
          <p:cNvSpPr/>
          <p:nvPr/>
        </p:nvSpPr>
        <p:spPr>
          <a:xfrm>
            <a:off x="8347016" y="955609"/>
            <a:ext cx="2353529" cy="523220"/>
          </a:xfrm>
          <a:prstGeom prst="rect">
            <a:avLst/>
          </a:prstGeom>
          <a:noFill/>
        </p:spPr>
        <p:txBody>
          <a:bodyPr wrap="none" lIns="91440" tIns="45720" rIns="91440" bIns="45720">
            <a:spAutoFit/>
          </a:bodyPr>
          <a:lstStyle/>
          <a:p>
            <a:pPr algn="ctr"/>
            <a:r>
              <a:rPr lang="he-IL"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רשימת מסכים:</a:t>
            </a:r>
            <a:endParaRPr lang="he-IL" sz="2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 name="תיבת טקסט 4">
            <a:extLst>
              <a:ext uri="{FF2B5EF4-FFF2-40B4-BE49-F238E27FC236}">
                <a16:creationId xmlns:a16="http://schemas.microsoft.com/office/drawing/2014/main" id="{851406A3-97F4-7BFB-1AB2-FC463C3A4D3A}"/>
              </a:ext>
            </a:extLst>
          </p:cNvPr>
          <p:cNvSpPr txBox="1"/>
          <p:nvPr/>
        </p:nvSpPr>
        <p:spPr>
          <a:xfrm>
            <a:off x="4358936" y="1811045"/>
            <a:ext cx="6241002" cy="1477328"/>
          </a:xfrm>
          <a:prstGeom prst="rect">
            <a:avLst/>
          </a:prstGeom>
          <a:noFill/>
        </p:spPr>
        <p:txBody>
          <a:bodyPr wrap="square" rtlCol="1">
            <a:spAutoFit/>
          </a:bodyPr>
          <a:lstStyle/>
          <a:p>
            <a:pPr algn="r"/>
            <a:r>
              <a:rPr lang="en-US" dirty="0"/>
              <a:t> -Login </a:t>
            </a:r>
            <a:r>
              <a:rPr lang="he-IL" dirty="0"/>
              <a:t>– מסך</a:t>
            </a:r>
          </a:p>
          <a:p>
            <a:pPr marL="285750" indent="-285750" algn="r">
              <a:buFontTx/>
              <a:buChar char="-"/>
            </a:pPr>
            <a:r>
              <a:rPr lang="he-IL" dirty="0"/>
              <a:t>-מסך מרצה ליצירה ועדכון מבחנים. </a:t>
            </a:r>
          </a:p>
          <a:p>
            <a:pPr marL="285750" indent="-285750" algn="r">
              <a:buFontTx/>
              <a:buChar char="-"/>
            </a:pPr>
            <a:r>
              <a:rPr lang="he-IL" dirty="0"/>
              <a:t>- מסך סטודנט לבחירת מבחן מרשימת מבחנים. </a:t>
            </a:r>
          </a:p>
          <a:p>
            <a:pPr marL="285750" indent="-285750" algn="r">
              <a:buFontTx/>
              <a:buChar char="-"/>
            </a:pPr>
            <a:r>
              <a:rPr lang="he-IL" dirty="0"/>
              <a:t>-מסך סטודנט לביצוע מבחן מסוים.</a:t>
            </a:r>
          </a:p>
          <a:p>
            <a:pPr marL="285750" indent="-285750" algn="r">
              <a:buFontTx/>
              <a:buChar char="-"/>
            </a:pPr>
            <a:r>
              <a:rPr lang="he-IL" dirty="0"/>
              <a:t>- מסך סטודנט שבו יופיע הציון שלו לאחר סיום הבחינה.</a:t>
            </a:r>
          </a:p>
        </p:txBody>
      </p:sp>
    </p:spTree>
    <p:extLst>
      <p:ext uri="{BB962C8B-B14F-4D97-AF65-F5344CB8AC3E}">
        <p14:creationId xmlns:p14="http://schemas.microsoft.com/office/powerpoint/2010/main" val="2764151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244D6E61-0B3F-9ADE-B08C-708A8B471FB5}"/>
              </a:ext>
            </a:extLst>
          </p:cNvPr>
          <p:cNvSpPr/>
          <p:nvPr/>
        </p:nvSpPr>
        <p:spPr>
          <a:xfrm>
            <a:off x="8347016" y="955609"/>
            <a:ext cx="2353529" cy="523220"/>
          </a:xfrm>
          <a:prstGeom prst="rect">
            <a:avLst/>
          </a:prstGeom>
          <a:noFill/>
        </p:spPr>
        <p:txBody>
          <a:bodyPr wrap="none" lIns="91440" tIns="45720" rIns="91440" bIns="45720">
            <a:spAutoFit/>
          </a:bodyPr>
          <a:lstStyle/>
          <a:p>
            <a:pPr algn="ctr"/>
            <a:r>
              <a:rPr lang="he-IL"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רשימת מסכים:</a:t>
            </a:r>
            <a:endParaRPr lang="he-IL" sz="2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 name="מלבן 1">
            <a:extLst>
              <a:ext uri="{FF2B5EF4-FFF2-40B4-BE49-F238E27FC236}">
                <a16:creationId xmlns:a16="http://schemas.microsoft.com/office/drawing/2014/main" id="{843BB983-73E2-DA64-C505-C0A78D74D1D8}"/>
              </a:ext>
            </a:extLst>
          </p:cNvPr>
          <p:cNvSpPr/>
          <p:nvPr/>
        </p:nvSpPr>
        <p:spPr>
          <a:xfrm>
            <a:off x="1311960" y="1686507"/>
            <a:ext cx="1308051" cy="523220"/>
          </a:xfrm>
          <a:prstGeom prst="rect">
            <a:avLst/>
          </a:prstGeom>
          <a:noFill/>
        </p:spPr>
        <p:txBody>
          <a:bodyPr wrap="none" lIns="91440" tIns="45720" rIns="91440" bIns="45720">
            <a:spAutoFit/>
          </a:bodyPr>
          <a:lstStyle/>
          <a:p>
            <a:pPr algn="ctr"/>
            <a:r>
              <a:rPr 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LOGIN</a:t>
            </a:r>
            <a:r>
              <a:rPr lang="he-IL"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endParaRPr lang="he-IL" sz="2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7" name="תמונה 6">
            <a:extLst>
              <a:ext uri="{FF2B5EF4-FFF2-40B4-BE49-F238E27FC236}">
                <a16:creationId xmlns:a16="http://schemas.microsoft.com/office/drawing/2014/main" id="{4F99189C-AE34-937B-0411-436607B846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3078" y="1686507"/>
            <a:ext cx="6826898" cy="3635323"/>
          </a:xfrm>
          <a:prstGeom prst="rect">
            <a:avLst/>
          </a:prstGeom>
        </p:spPr>
      </p:pic>
    </p:spTree>
    <p:extLst>
      <p:ext uri="{BB962C8B-B14F-4D97-AF65-F5344CB8AC3E}">
        <p14:creationId xmlns:p14="http://schemas.microsoft.com/office/powerpoint/2010/main" val="92635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244D6E61-0B3F-9ADE-B08C-708A8B471FB5}"/>
              </a:ext>
            </a:extLst>
          </p:cNvPr>
          <p:cNvSpPr/>
          <p:nvPr/>
        </p:nvSpPr>
        <p:spPr>
          <a:xfrm>
            <a:off x="8347016" y="955609"/>
            <a:ext cx="2353529" cy="523220"/>
          </a:xfrm>
          <a:prstGeom prst="rect">
            <a:avLst/>
          </a:prstGeom>
          <a:noFill/>
        </p:spPr>
        <p:txBody>
          <a:bodyPr wrap="none" lIns="91440" tIns="45720" rIns="91440" bIns="45720">
            <a:spAutoFit/>
          </a:bodyPr>
          <a:lstStyle/>
          <a:p>
            <a:pPr algn="ctr"/>
            <a:r>
              <a:rPr lang="he-IL"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רשימת מסכים:</a:t>
            </a:r>
            <a:endParaRPr lang="he-IL" sz="2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 name="מלבן 1">
            <a:extLst>
              <a:ext uri="{FF2B5EF4-FFF2-40B4-BE49-F238E27FC236}">
                <a16:creationId xmlns:a16="http://schemas.microsoft.com/office/drawing/2014/main" id="{843BB983-73E2-DA64-C505-C0A78D74D1D8}"/>
              </a:ext>
            </a:extLst>
          </p:cNvPr>
          <p:cNvSpPr/>
          <p:nvPr/>
        </p:nvSpPr>
        <p:spPr>
          <a:xfrm>
            <a:off x="8633954" y="1478829"/>
            <a:ext cx="2066591" cy="461665"/>
          </a:xfrm>
          <a:prstGeom prst="rect">
            <a:avLst/>
          </a:prstGeom>
          <a:noFill/>
        </p:spPr>
        <p:txBody>
          <a:bodyPr wrap="none" lIns="91440" tIns="45720" rIns="91440" bIns="45720">
            <a:spAutoFit/>
          </a:bodyPr>
          <a:lstStyle/>
          <a:p>
            <a:pPr algn="ctr"/>
            <a:r>
              <a:rPr lang="he-IL"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כניסת סטודנט:</a:t>
            </a:r>
            <a:endParaRPr lang="he-IL"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5" name="תמונה 4">
            <a:extLst>
              <a:ext uri="{FF2B5EF4-FFF2-40B4-BE49-F238E27FC236}">
                <a16:creationId xmlns:a16="http://schemas.microsoft.com/office/drawing/2014/main" id="{C3BE704D-0D14-0179-5EC0-B43DD8379F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3393" y="1940494"/>
            <a:ext cx="8405214" cy="4412737"/>
          </a:xfrm>
          <a:prstGeom prst="rect">
            <a:avLst/>
          </a:prstGeom>
        </p:spPr>
      </p:pic>
    </p:spTree>
    <p:extLst>
      <p:ext uri="{BB962C8B-B14F-4D97-AF65-F5344CB8AC3E}">
        <p14:creationId xmlns:p14="http://schemas.microsoft.com/office/powerpoint/2010/main" val="2704431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244D6E61-0B3F-9ADE-B08C-708A8B471FB5}"/>
              </a:ext>
            </a:extLst>
          </p:cNvPr>
          <p:cNvSpPr/>
          <p:nvPr/>
        </p:nvSpPr>
        <p:spPr>
          <a:xfrm>
            <a:off x="8347016" y="955609"/>
            <a:ext cx="2353529" cy="523220"/>
          </a:xfrm>
          <a:prstGeom prst="rect">
            <a:avLst/>
          </a:prstGeom>
          <a:noFill/>
        </p:spPr>
        <p:txBody>
          <a:bodyPr wrap="none" lIns="91440" tIns="45720" rIns="91440" bIns="45720">
            <a:spAutoFit/>
          </a:bodyPr>
          <a:lstStyle/>
          <a:p>
            <a:pPr algn="ctr"/>
            <a:r>
              <a:rPr lang="he-IL"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רשימת מסכים:</a:t>
            </a:r>
            <a:endParaRPr lang="he-IL" sz="2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 name="מלבן 1">
            <a:extLst>
              <a:ext uri="{FF2B5EF4-FFF2-40B4-BE49-F238E27FC236}">
                <a16:creationId xmlns:a16="http://schemas.microsoft.com/office/drawing/2014/main" id="{843BB983-73E2-DA64-C505-C0A78D74D1D8}"/>
              </a:ext>
            </a:extLst>
          </p:cNvPr>
          <p:cNvSpPr/>
          <p:nvPr/>
        </p:nvSpPr>
        <p:spPr>
          <a:xfrm>
            <a:off x="8756583" y="1478829"/>
            <a:ext cx="1821332" cy="461665"/>
          </a:xfrm>
          <a:prstGeom prst="rect">
            <a:avLst/>
          </a:prstGeom>
          <a:noFill/>
        </p:spPr>
        <p:txBody>
          <a:bodyPr wrap="none" lIns="91440" tIns="45720" rIns="91440" bIns="45720">
            <a:spAutoFit/>
          </a:bodyPr>
          <a:lstStyle/>
          <a:p>
            <a:pPr algn="ctr"/>
            <a:r>
              <a:rPr lang="he-IL"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כניסת מרצה:</a:t>
            </a:r>
            <a:endParaRPr lang="he-IL"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8" name="תמונה 7">
            <a:extLst>
              <a:ext uri="{FF2B5EF4-FFF2-40B4-BE49-F238E27FC236}">
                <a16:creationId xmlns:a16="http://schemas.microsoft.com/office/drawing/2014/main" id="{C2497884-9B65-DC99-DCE0-251EB1144D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751" y="2132434"/>
            <a:ext cx="8042988" cy="4197434"/>
          </a:xfrm>
          <a:prstGeom prst="rect">
            <a:avLst/>
          </a:prstGeom>
        </p:spPr>
      </p:pic>
    </p:spTree>
    <p:extLst>
      <p:ext uri="{BB962C8B-B14F-4D97-AF65-F5344CB8AC3E}">
        <p14:creationId xmlns:p14="http://schemas.microsoft.com/office/powerpoint/2010/main" val="716032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244D6E61-0B3F-9ADE-B08C-708A8B471FB5}"/>
              </a:ext>
            </a:extLst>
          </p:cNvPr>
          <p:cNvSpPr/>
          <p:nvPr/>
        </p:nvSpPr>
        <p:spPr>
          <a:xfrm>
            <a:off x="8347016" y="955609"/>
            <a:ext cx="2353529" cy="523220"/>
          </a:xfrm>
          <a:prstGeom prst="rect">
            <a:avLst/>
          </a:prstGeom>
          <a:noFill/>
        </p:spPr>
        <p:txBody>
          <a:bodyPr wrap="none" lIns="91440" tIns="45720" rIns="91440" bIns="45720">
            <a:spAutoFit/>
          </a:bodyPr>
          <a:lstStyle/>
          <a:p>
            <a:pPr algn="ctr"/>
            <a:r>
              <a:rPr lang="he-IL"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רשימת מסכים:</a:t>
            </a:r>
            <a:endParaRPr lang="he-IL" sz="2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 name="מלבן 1">
            <a:extLst>
              <a:ext uri="{FF2B5EF4-FFF2-40B4-BE49-F238E27FC236}">
                <a16:creationId xmlns:a16="http://schemas.microsoft.com/office/drawing/2014/main" id="{843BB983-73E2-DA64-C505-C0A78D74D1D8}"/>
              </a:ext>
            </a:extLst>
          </p:cNvPr>
          <p:cNvSpPr/>
          <p:nvPr/>
        </p:nvSpPr>
        <p:spPr>
          <a:xfrm>
            <a:off x="9768879" y="1478829"/>
            <a:ext cx="931666" cy="461665"/>
          </a:xfrm>
          <a:prstGeom prst="rect">
            <a:avLst/>
          </a:prstGeom>
          <a:noFill/>
        </p:spPr>
        <p:txBody>
          <a:bodyPr wrap="none" lIns="91440" tIns="45720" rIns="91440" bIns="45720">
            <a:spAutoFit/>
          </a:bodyPr>
          <a:lstStyle/>
          <a:p>
            <a:pPr algn="ctr"/>
            <a:r>
              <a:rPr lang="he-IL"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מבחן:</a:t>
            </a:r>
            <a:endParaRPr lang="he-IL"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5" name="תמונה 4">
            <a:extLst>
              <a:ext uri="{FF2B5EF4-FFF2-40B4-BE49-F238E27FC236}">
                <a16:creationId xmlns:a16="http://schemas.microsoft.com/office/drawing/2014/main" id="{18A08DA7-3D1A-C61F-D2DA-7E6D2C4377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955" y="1749024"/>
            <a:ext cx="7873682" cy="4153367"/>
          </a:xfrm>
          <a:prstGeom prst="rect">
            <a:avLst/>
          </a:prstGeom>
        </p:spPr>
      </p:pic>
    </p:spTree>
    <p:extLst>
      <p:ext uri="{BB962C8B-B14F-4D97-AF65-F5344CB8AC3E}">
        <p14:creationId xmlns:p14="http://schemas.microsoft.com/office/powerpoint/2010/main" val="3308490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מעגל">
  <a:themeElements>
    <a:clrScheme name="מעגל">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מעגל">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עגל">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TM04033919[[fn=מעגל]]</Template>
  <TotalTime>78</TotalTime>
  <Words>428</Words>
  <Application>Microsoft Office PowerPoint</Application>
  <PresentationFormat>מסך רחב</PresentationFormat>
  <Paragraphs>50</Paragraphs>
  <Slides>12</Slides>
  <Notes>0</Notes>
  <HiddenSlides>0</HiddenSlides>
  <MMClips>0</MMClips>
  <ScaleCrop>false</ScaleCrop>
  <HeadingPairs>
    <vt:vector size="6" baseType="variant">
      <vt:variant>
        <vt:lpstr>גופנים בשימוש</vt:lpstr>
      </vt:variant>
      <vt:variant>
        <vt:i4>2</vt:i4>
      </vt:variant>
      <vt:variant>
        <vt:lpstr>ערכת נושא</vt:lpstr>
      </vt:variant>
      <vt:variant>
        <vt:i4>1</vt:i4>
      </vt:variant>
      <vt:variant>
        <vt:lpstr>כותרות שקופיות</vt:lpstr>
      </vt:variant>
      <vt:variant>
        <vt:i4>12</vt:i4>
      </vt:variant>
    </vt:vector>
  </HeadingPairs>
  <TitlesOfParts>
    <vt:vector size="15" baseType="lpstr">
      <vt:lpstr>Arial</vt:lpstr>
      <vt:lpstr>Tw Cen MT</vt:lpstr>
      <vt:lpstr>מעגל</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97254</dc:creator>
  <cp:lastModifiedBy>97254</cp:lastModifiedBy>
  <cp:revision>3</cp:revision>
  <dcterms:created xsi:type="dcterms:W3CDTF">2023-04-20T11:48:59Z</dcterms:created>
  <dcterms:modified xsi:type="dcterms:W3CDTF">2023-04-20T13:11:37Z</dcterms:modified>
</cp:coreProperties>
</file>