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6" r:id="rId2"/>
  </p:sldMasterIdLst>
  <p:notesMasterIdLst>
    <p:notesMasterId r:id="rId86"/>
  </p:notesMasterIdLst>
  <p:handoutMasterIdLst>
    <p:handoutMasterId r:id="rId87"/>
  </p:handoutMasterIdLst>
  <p:sldIdLst>
    <p:sldId id="256" r:id="rId3"/>
    <p:sldId id="257" r:id="rId4"/>
    <p:sldId id="258" r:id="rId5"/>
    <p:sldId id="368" r:id="rId6"/>
    <p:sldId id="370" r:id="rId7"/>
    <p:sldId id="262" r:id="rId8"/>
    <p:sldId id="263" r:id="rId9"/>
    <p:sldId id="267" r:id="rId10"/>
    <p:sldId id="268" r:id="rId11"/>
    <p:sldId id="269" r:id="rId12"/>
    <p:sldId id="331" r:id="rId13"/>
    <p:sldId id="259" r:id="rId14"/>
    <p:sldId id="260" r:id="rId15"/>
    <p:sldId id="261" r:id="rId16"/>
    <p:sldId id="371" r:id="rId17"/>
    <p:sldId id="332" r:id="rId18"/>
    <p:sldId id="264" r:id="rId19"/>
    <p:sldId id="369" r:id="rId20"/>
    <p:sldId id="265" r:id="rId21"/>
    <p:sldId id="266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82" r:id="rId32"/>
    <p:sldId id="279" r:id="rId33"/>
    <p:sldId id="280" r:id="rId34"/>
    <p:sldId id="284" r:id="rId35"/>
    <p:sldId id="372" r:id="rId36"/>
    <p:sldId id="285" r:id="rId37"/>
    <p:sldId id="286" r:id="rId38"/>
    <p:sldId id="281" r:id="rId39"/>
    <p:sldId id="287" r:id="rId40"/>
    <p:sldId id="288" r:id="rId41"/>
    <p:sldId id="290" r:id="rId42"/>
    <p:sldId id="373" r:id="rId43"/>
    <p:sldId id="289" r:id="rId44"/>
    <p:sldId id="291" r:id="rId45"/>
    <p:sldId id="292" r:id="rId46"/>
    <p:sldId id="293" r:id="rId47"/>
    <p:sldId id="294" r:id="rId48"/>
    <p:sldId id="295" r:id="rId49"/>
    <p:sldId id="375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7" r:id="rId64"/>
    <p:sldId id="346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55" r:id="rId73"/>
    <p:sldId id="356" r:id="rId74"/>
    <p:sldId id="357" r:id="rId75"/>
    <p:sldId id="358" r:id="rId76"/>
    <p:sldId id="359" r:id="rId77"/>
    <p:sldId id="360" r:id="rId78"/>
    <p:sldId id="361" r:id="rId79"/>
    <p:sldId id="362" r:id="rId80"/>
    <p:sldId id="363" r:id="rId81"/>
    <p:sldId id="364" r:id="rId82"/>
    <p:sldId id="365" r:id="rId83"/>
    <p:sldId id="366" r:id="rId84"/>
    <p:sldId id="367" r:id="rId8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D4D4D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232CD-F23B-4905-A5D4-02D3972146B7}" v="190" dt="2019-10-08T20:06:46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63867" autoAdjust="0"/>
  </p:normalViewPr>
  <p:slideViewPr>
    <p:cSldViewPr>
      <p:cViewPr varScale="1">
        <p:scale>
          <a:sx n="69" d="100"/>
          <a:sy n="69" d="100"/>
        </p:scale>
        <p:origin x="17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506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dir Reges" userId="c30a7eb02fc6a2fd" providerId="LiveId" clId="{EE488A64-08FB-4244-A435-3896C957443F}"/>
    <pc:docChg chg="undo custSel addSld delSld modSld sldOrd">
      <pc:chgData name="Galdir Reges" userId="c30a7eb02fc6a2fd" providerId="LiveId" clId="{EE488A64-08FB-4244-A435-3896C957443F}" dt="2019-10-08T20:06:48.607" v="752" actId="2696"/>
      <pc:docMkLst>
        <pc:docMk/>
      </pc:docMkLst>
      <pc:sldChg chg="modSp">
        <pc:chgData name="Galdir Reges" userId="c30a7eb02fc6a2fd" providerId="LiveId" clId="{EE488A64-08FB-4244-A435-3896C957443F}" dt="2019-10-08T14:21:17.911" v="116" actId="113"/>
        <pc:sldMkLst>
          <pc:docMk/>
          <pc:sldMk cId="0" sldId="260"/>
        </pc:sldMkLst>
        <pc:spChg chg="mod">
          <ac:chgData name="Galdir Reges" userId="c30a7eb02fc6a2fd" providerId="LiveId" clId="{EE488A64-08FB-4244-A435-3896C957443F}" dt="2019-10-08T14:21:17.911" v="116" actId="113"/>
          <ac:spMkLst>
            <pc:docMk/>
            <pc:sldMk cId="0" sldId="260"/>
            <ac:spMk id="12291" creationId="{00000000-0000-0000-0000-000000000000}"/>
          </ac:spMkLst>
        </pc:spChg>
      </pc:sldChg>
      <pc:sldChg chg="modAnim">
        <pc:chgData name="Galdir Reges" userId="c30a7eb02fc6a2fd" providerId="LiveId" clId="{EE488A64-08FB-4244-A435-3896C957443F}" dt="2019-10-08T14:21:50.229" v="123"/>
        <pc:sldMkLst>
          <pc:docMk/>
          <pc:sldMk cId="0" sldId="261"/>
        </pc:sldMkLst>
      </pc:sldChg>
      <pc:sldChg chg="modAnim">
        <pc:chgData name="Galdir Reges" userId="c30a7eb02fc6a2fd" providerId="LiveId" clId="{EE488A64-08FB-4244-A435-3896C957443F}" dt="2019-10-08T14:24:19.709" v="132"/>
        <pc:sldMkLst>
          <pc:docMk/>
          <pc:sldMk cId="0" sldId="264"/>
        </pc:sldMkLst>
      </pc:sldChg>
      <pc:sldChg chg="addSp delSp modSp">
        <pc:chgData name="Galdir Reges" userId="c30a7eb02fc6a2fd" providerId="LiveId" clId="{EE488A64-08FB-4244-A435-3896C957443F}" dt="2019-10-07T20:29:52.242" v="45" actId="14100"/>
        <pc:sldMkLst>
          <pc:docMk/>
          <pc:sldMk cId="0" sldId="272"/>
        </pc:sldMkLst>
        <pc:spChg chg="add del">
          <ac:chgData name="Galdir Reges" userId="c30a7eb02fc6a2fd" providerId="LiveId" clId="{EE488A64-08FB-4244-A435-3896C957443F}" dt="2019-10-07T20:28:40.970" v="38"/>
          <ac:spMkLst>
            <pc:docMk/>
            <pc:sldMk cId="0" sldId="272"/>
            <ac:spMk id="2" creationId="{BD404DA9-F02C-40AD-9182-BF3581851682}"/>
          </ac:spMkLst>
        </pc:spChg>
        <pc:spChg chg="mod">
          <ac:chgData name="Galdir Reges" userId="c30a7eb02fc6a2fd" providerId="LiveId" clId="{EE488A64-08FB-4244-A435-3896C957443F}" dt="2019-10-07T20:28:07.553" v="35" actId="6549"/>
          <ac:spMkLst>
            <pc:docMk/>
            <pc:sldMk cId="0" sldId="272"/>
            <ac:spMk id="19462" creationId="{00000000-0000-0000-0000-000000000000}"/>
          </ac:spMkLst>
        </pc:spChg>
        <pc:picChg chg="add mod">
          <ac:chgData name="Galdir Reges" userId="c30a7eb02fc6a2fd" providerId="LiveId" clId="{EE488A64-08FB-4244-A435-3896C957443F}" dt="2019-10-07T20:29:52.242" v="45" actId="14100"/>
          <ac:picMkLst>
            <pc:docMk/>
            <pc:sldMk cId="0" sldId="272"/>
            <ac:picMk id="3" creationId="{9FF3B902-FB4E-4DB4-AD62-844A53BC105D}"/>
          </ac:picMkLst>
        </pc:picChg>
        <pc:picChg chg="del">
          <ac:chgData name="Galdir Reges" userId="c30a7eb02fc6a2fd" providerId="LiveId" clId="{EE488A64-08FB-4244-A435-3896C957443F}" dt="2019-10-07T20:28:39.112" v="36" actId="478"/>
          <ac:picMkLst>
            <pc:docMk/>
            <pc:sldMk cId="0" sldId="272"/>
            <ac:picMk id="19460" creationId="{00000000-0000-0000-0000-000000000000}"/>
          </ac:picMkLst>
        </pc:picChg>
      </pc:sldChg>
      <pc:sldChg chg="modSp modAnim modNotesTx">
        <pc:chgData name="Galdir Reges" userId="c30a7eb02fc6a2fd" providerId="LiveId" clId="{EE488A64-08FB-4244-A435-3896C957443F}" dt="2019-10-08T14:30:08.727" v="174"/>
        <pc:sldMkLst>
          <pc:docMk/>
          <pc:sldMk cId="0" sldId="274"/>
        </pc:sldMkLst>
        <pc:spChg chg="mod">
          <ac:chgData name="Galdir Reges" userId="c30a7eb02fc6a2fd" providerId="LiveId" clId="{EE488A64-08FB-4244-A435-3896C957443F}" dt="2019-10-08T14:30:03.462" v="171" actId="14100"/>
          <ac:spMkLst>
            <pc:docMk/>
            <pc:sldMk cId="0" sldId="274"/>
            <ac:spMk id="21508" creationId="{00000000-0000-0000-0000-000000000000}"/>
          </ac:spMkLst>
        </pc:spChg>
        <pc:picChg chg="mod">
          <ac:chgData name="Galdir Reges" userId="c30a7eb02fc6a2fd" providerId="LiveId" clId="{EE488A64-08FB-4244-A435-3896C957443F}" dt="2019-10-08T14:30:05.425" v="172" actId="14100"/>
          <ac:picMkLst>
            <pc:docMk/>
            <pc:sldMk cId="0" sldId="274"/>
            <ac:picMk id="21509" creationId="{00000000-0000-0000-0000-000000000000}"/>
          </ac:picMkLst>
        </pc:picChg>
      </pc:sldChg>
      <pc:sldChg chg="modSp">
        <pc:chgData name="Galdir Reges" userId="c30a7eb02fc6a2fd" providerId="LiveId" clId="{EE488A64-08FB-4244-A435-3896C957443F}" dt="2019-10-08T14:31:12.429" v="192" actId="20577"/>
        <pc:sldMkLst>
          <pc:docMk/>
          <pc:sldMk cId="0" sldId="275"/>
        </pc:sldMkLst>
        <pc:spChg chg="mod">
          <ac:chgData name="Galdir Reges" userId="c30a7eb02fc6a2fd" providerId="LiveId" clId="{EE488A64-08FB-4244-A435-3896C957443F}" dt="2019-10-08T14:31:12.429" v="192" actId="20577"/>
          <ac:spMkLst>
            <pc:docMk/>
            <pc:sldMk cId="0" sldId="275"/>
            <ac:spMk id="22531" creationId="{00000000-0000-0000-0000-000000000000}"/>
          </ac:spMkLst>
        </pc:spChg>
      </pc:sldChg>
      <pc:sldChg chg="modSp modAnim">
        <pc:chgData name="Galdir Reges" userId="c30a7eb02fc6a2fd" providerId="LiveId" clId="{EE488A64-08FB-4244-A435-3896C957443F}" dt="2019-10-08T18:15:45.947" v="197"/>
        <pc:sldMkLst>
          <pc:docMk/>
          <pc:sldMk cId="0" sldId="276"/>
        </pc:sldMkLst>
        <pc:spChg chg="mod">
          <ac:chgData name="Galdir Reges" userId="c30a7eb02fc6a2fd" providerId="LiveId" clId="{EE488A64-08FB-4244-A435-3896C957443F}" dt="2019-10-08T18:15:11.239" v="194" actId="113"/>
          <ac:spMkLst>
            <pc:docMk/>
            <pc:sldMk cId="0" sldId="276"/>
            <ac:spMk id="23556" creationId="{00000000-0000-0000-0000-000000000000}"/>
          </ac:spMkLst>
        </pc:spChg>
      </pc:sldChg>
      <pc:sldChg chg="modSp modAnim">
        <pc:chgData name="Galdir Reges" userId="c30a7eb02fc6a2fd" providerId="LiveId" clId="{EE488A64-08FB-4244-A435-3896C957443F}" dt="2019-10-08T18:16:24.583" v="200" actId="113"/>
        <pc:sldMkLst>
          <pc:docMk/>
          <pc:sldMk cId="0" sldId="277"/>
        </pc:sldMkLst>
        <pc:spChg chg="mod">
          <ac:chgData name="Galdir Reges" userId="c30a7eb02fc6a2fd" providerId="LiveId" clId="{EE488A64-08FB-4244-A435-3896C957443F}" dt="2019-10-08T18:16:24.583" v="200" actId="113"/>
          <ac:spMkLst>
            <pc:docMk/>
            <pc:sldMk cId="0" sldId="277"/>
            <ac:spMk id="24579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8:45:44.557" v="220" actId="20577"/>
        <pc:sldMkLst>
          <pc:docMk/>
          <pc:sldMk cId="0" sldId="279"/>
        </pc:sldMkLst>
        <pc:spChg chg="mod">
          <ac:chgData name="Galdir Reges" userId="c30a7eb02fc6a2fd" providerId="LiveId" clId="{EE488A64-08FB-4244-A435-3896C957443F}" dt="2019-10-08T18:45:44.557" v="220" actId="20577"/>
          <ac:spMkLst>
            <pc:docMk/>
            <pc:sldMk cId="0" sldId="279"/>
            <ac:spMk id="27651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8:48:04.758" v="242" actId="113"/>
        <pc:sldMkLst>
          <pc:docMk/>
          <pc:sldMk cId="0" sldId="280"/>
        </pc:sldMkLst>
        <pc:spChg chg="mod">
          <ac:chgData name="Galdir Reges" userId="c30a7eb02fc6a2fd" providerId="LiveId" clId="{EE488A64-08FB-4244-A435-3896C957443F}" dt="2019-10-08T18:48:04.758" v="242" actId="113"/>
          <ac:spMkLst>
            <pc:docMk/>
            <pc:sldMk cId="0" sldId="280"/>
            <ac:spMk id="28676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10:00.492" v="469" actId="113"/>
        <pc:sldMkLst>
          <pc:docMk/>
          <pc:sldMk cId="0" sldId="281"/>
        </pc:sldMkLst>
        <pc:spChg chg="mod">
          <ac:chgData name="Galdir Reges" userId="c30a7eb02fc6a2fd" providerId="LiveId" clId="{EE488A64-08FB-4244-A435-3896C957443F}" dt="2019-10-08T19:10:00.492" v="469" actId="113"/>
          <ac:spMkLst>
            <pc:docMk/>
            <pc:sldMk cId="0" sldId="281"/>
            <ac:spMk id="32772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8:45:57.293" v="240" actId="20577"/>
        <pc:sldMkLst>
          <pc:docMk/>
          <pc:sldMk cId="0" sldId="282"/>
        </pc:sldMkLst>
        <pc:spChg chg="mod">
          <ac:chgData name="Galdir Reges" userId="c30a7eb02fc6a2fd" providerId="LiveId" clId="{EE488A64-08FB-4244-A435-3896C957443F}" dt="2019-10-08T18:45:57.293" v="240" actId="20577"/>
          <ac:spMkLst>
            <pc:docMk/>
            <pc:sldMk cId="0" sldId="282"/>
            <ac:spMk id="26629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08:40.149" v="467" actId="20577"/>
        <pc:sldMkLst>
          <pc:docMk/>
          <pc:sldMk cId="0" sldId="284"/>
        </pc:sldMkLst>
        <pc:spChg chg="mod">
          <ac:chgData name="Galdir Reges" userId="c30a7eb02fc6a2fd" providerId="LiveId" clId="{EE488A64-08FB-4244-A435-3896C957443F}" dt="2019-10-08T18:59:22.796" v="310" actId="20577"/>
          <ac:spMkLst>
            <pc:docMk/>
            <pc:sldMk cId="0" sldId="284"/>
            <ac:spMk id="29699" creationId="{00000000-0000-0000-0000-000000000000}"/>
          </ac:spMkLst>
        </pc:spChg>
        <pc:spChg chg="mod">
          <ac:chgData name="Galdir Reges" userId="c30a7eb02fc6a2fd" providerId="LiveId" clId="{EE488A64-08FB-4244-A435-3896C957443F}" dt="2019-10-08T19:08:40.149" v="467" actId="20577"/>
          <ac:spMkLst>
            <pc:docMk/>
            <pc:sldMk cId="0" sldId="284"/>
            <ac:spMk id="29700" creationId="{00000000-0000-0000-0000-000000000000}"/>
          </ac:spMkLst>
        </pc:spChg>
      </pc:sldChg>
      <pc:sldChg chg="modSp modAnim">
        <pc:chgData name="Galdir Reges" userId="c30a7eb02fc6a2fd" providerId="LiveId" clId="{EE488A64-08FB-4244-A435-3896C957443F}" dt="2019-10-08T14:13:43.876" v="84" actId="14100"/>
        <pc:sldMkLst>
          <pc:docMk/>
          <pc:sldMk cId="0" sldId="288"/>
        </pc:sldMkLst>
        <pc:spChg chg="mod">
          <ac:chgData name="Galdir Reges" userId="c30a7eb02fc6a2fd" providerId="LiveId" clId="{EE488A64-08FB-4244-A435-3896C957443F}" dt="2019-10-08T14:13:41.176" v="83" actId="14100"/>
          <ac:spMkLst>
            <pc:docMk/>
            <pc:sldMk cId="0" sldId="288"/>
            <ac:spMk id="34819" creationId="{00000000-0000-0000-0000-000000000000}"/>
          </ac:spMkLst>
        </pc:spChg>
        <pc:spChg chg="mod">
          <ac:chgData name="Galdir Reges" userId="c30a7eb02fc6a2fd" providerId="LiveId" clId="{EE488A64-08FB-4244-A435-3896C957443F}" dt="2019-10-08T14:13:38.325" v="82" actId="14100"/>
          <ac:spMkLst>
            <pc:docMk/>
            <pc:sldMk cId="0" sldId="288"/>
            <ac:spMk id="34820" creationId="{00000000-0000-0000-0000-000000000000}"/>
          </ac:spMkLst>
        </pc:spChg>
        <pc:picChg chg="mod">
          <ac:chgData name="Galdir Reges" userId="c30a7eb02fc6a2fd" providerId="LiveId" clId="{EE488A64-08FB-4244-A435-3896C957443F}" dt="2019-10-08T14:13:43.876" v="84" actId="14100"/>
          <ac:picMkLst>
            <pc:docMk/>
            <pc:sldMk cId="0" sldId="288"/>
            <ac:picMk id="67586" creationId="{00000000-0000-0000-0000-000000000000}"/>
          </ac:picMkLst>
        </pc:picChg>
      </pc:sldChg>
      <pc:sldChg chg="modSp">
        <pc:chgData name="Galdir Reges" userId="c30a7eb02fc6a2fd" providerId="LiveId" clId="{EE488A64-08FB-4244-A435-3896C957443F}" dt="2019-10-08T19:19:42.908" v="476" actId="113"/>
        <pc:sldMkLst>
          <pc:docMk/>
          <pc:sldMk cId="0" sldId="289"/>
        </pc:sldMkLst>
        <pc:spChg chg="mod">
          <ac:chgData name="Galdir Reges" userId="c30a7eb02fc6a2fd" providerId="LiveId" clId="{EE488A64-08FB-4244-A435-3896C957443F}" dt="2019-10-08T19:19:42.908" v="476" actId="113"/>
          <ac:spMkLst>
            <pc:docMk/>
            <pc:sldMk cId="0" sldId="289"/>
            <ac:spMk id="36868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11:15.454" v="470" actId="113"/>
        <pc:sldMkLst>
          <pc:docMk/>
          <pc:sldMk cId="0" sldId="291"/>
        </pc:sldMkLst>
        <pc:spChg chg="mod">
          <ac:chgData name="Galdir Reges" userId="c30a7eb02fc6a2fd" providerId="LiveId" clId="{EE488A64-08FB-4244-A435-3896C957443F}" dt="2019-10-08T19:11:15.454" v="470" actId="113"/>
          <ac:spMkLst>
            <pc:docMk/>
            <pc:sldMk cId="0" sldId="291"/>
            <ac:spMk id="37891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19:17.260" v="474" actId="113"/>
        <pc:sldMkLst>
          <pc:docMk/>
          <pc:sldMk cId="0" sldId="292"/>
        </pc:sldMkLst>
        <pc:spChg chg="mod">
          <ac:chgData name="Galdir Reges" userId="c30a7eb02fc6a2fd" providerId="LiveId" clId="{EE488A64-08FB-4244-A435-3896C957443F}" dt="2019-10-08T19:19:17.260" v="474" actId="113"/>
          <ac:spMkLst>
            <pc:docMk/>
            <pc:sldMk cId="0" sldId="292"/>
            <ac:spMk id="38916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11:36.333" v="471" actId="113"/>
        <pc:sldMkLst>
          <pc:docMk/>
          <pc:sldMk cId="0" sldId="295"/>
        </pc:sldMkLst>
        <pc:spChg chg="mod">
          <ac:chgData name="Galdir Reges" userId="c30a7eb02fc6a2fd" providerId="LiveId" clId="{EE488A64-08FB-4244-A435-3896C957443F}" dt="2019-10-08T19:11:36.333" v="471" actId="113"/>
          <ac:spMkLst>
            <pc:docMk/>
            <pc:sldMk cId="0" sldId="295"/>
            <ac:spMk id="41988" creationId="{00000000-0000-0000-0000-000000000000}"/>
          </ac:spMkLst>
        </pc:spChg>
      </pc:sldChg>
      <pc:sldChg chg="addSp delSp modSp modAnim">
        <pc:chgData name="Galdir Reges" userId="c30a7eb02fc6a2fd" providerId="LiveId" clId="{EE488A64-08FB-4244-A435-3896C957443F}" dt="2019-10-08T14:19:18.077" v="113"/>
        <pc:sldMkLst>
          <pc:docMk/>
          <pc:sldMk cId="2531601793" sldId="331"/>
        </pc:sldMkLst>
        <pc:spChg chg="mod">
          <ac:chgData name="Galdir Reges" userId="c30a7eb02fc6a2fd" providerId="LiveId" clId="{EE488A64-08FB-4244-A435-3896C957443F}" dt="2019-10-08T14:17:37.505" v="92" actId="5793"/>
          <ac:spMkLst>
            <pc:docMk/>
            <pc:sldMk cId="2531601793" sldId="331"/>
            <ac:spMk id="7" creationId="{00000000-0000-0000-0000-000000000000}"/>
          </ac:spMkLst>
        </pc:spChg>
        <pc:picChg chg="del">
          <ac:chgData name="Galdir Reges" userId="c30a7eb02fc6a2fd" providerId="LiveId" clId="{EE488A64-08FB-4244-A435-3896C957443F}" dt="2019-10-08T14:17:27.744" v="87" actId="478"/>
          <ac:picMkLst>
            <pc:docMk/>
            <pc:sldMk cId="2531601793" sldId="331"/>
            <ac:picMk id="2" creationId="{00000000-0000-0000-0000-000000000000}"/>
          </ac:picMkLst>
        </pc:picChg>
        <pc:picChg chg="add mod">
          <ac:chgData name="Galdir Reges" userId="c30a7eb02fc6a2fd" providerId="LiveId" clId="{EE488A64-08FB-4244-A435-3896C957443F}" dt="2019-10-08T14:19:08.517" v="110" actId="1076"/>
          <ac:picMkLst>
            <pc:docMk/>
            <pc:sldMk cId="2531601793" sldId="331"/>
            <ac:picMk id="6" creationId="{251F2CA3-9E4D-4084-BB2F-C921DB6C6DF2}"/>
          </ac:picMkLst>
        </pc:picChg>
        <pc:picChg chg="add del mod">
          <ac:chgData name="Galdir Reges" userId="c30a7eb02fc6a2fd" providerId="LiveId" clId="{EE488A64-08FB-4244-A435-3896C957443F}" dt="2019-10-08T14:19:04.212" v="106" actId="478"/>
          <ac:picMkLst>
            <pc:docMk/>
            <pc:sldMk cId="2531601793" sldId="331"/>
            <ac:picMk id="88066" creationId="{F9371CA8-ACFF-489F-ADE2-36428E09A35B}"/>
          </ac:picMkLst>
        </pc:picChg>
      </pc:sldChg>
      <pc:sldChg chg="modSp">
        <pc:chgData name="Galdir Reges" userId="c30a7eb02fc6a2fd" providerId="LiveId" clId="{EE488A64-08FB-4244-A435-3896C957443F}" dt="2019-10-08T19:18:41.100" v="473" actId="113"/>
        <pc:sldMkLst>
          <pc:docMk/>
          <pc:sldMk cId="1044839278" sldId="333"/>
        </pc:sldMkLst>
        <pc:spChg chg="mod">
          <ac:chgData name="Galdir Reges" userId="c30a7eb02fc6a2fd" providerId="LiveId" clId="{EE488A64-08FB-4244-A435-3896C957443F}" dt="2019-10-08T19:18:41.100" v="473" actId="113"/>
          <ac:spMkLst>
            <pc:docMk/>
            <pc:sldMk cId="1044839278" sldId="333"/>
            <ac:spMk id="43012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21:53.711" v="478" actId="113"/>
        <pc:sldMkLst>
          <pc:docMk/>
          <pc:sldMk cId="3780113742" sldId="336"/>
        </pc:sldMkLst>
        <pc:spChg chg="mod">
          <ac:chgData name="Galdir Reges" userId="c30a7eb02fc6a2fd" providerId="LiveId" clId="{EE488A64-08FB-4244-A435-3896C957443F}" dt="2019-10-08T19:21:53.711" v="478" actId="113"/>
          <ac:spMkLst>
            <pc:docMk/>
            <pc:sldMk cId="3780113742" sldId="336"/>
            <ac:spMk id="46083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22:31.844" v="479" actId="113"/>
        <pc:sldMkLst>
          <pc:docMk/>
          <pc:sldMk cId="2452673918" sldId="338"/>
        </pc:sldMkLst>
        <pc:spChg chg="mod">
          <ac:chgData name="Galdir Reges" userId="c30a7eb02fc6a2fd" providerId="LiveId" clId="{EE488A64-08FB-4244-A435-3896C957443F}" dt="2019-10-08T19:22:31.844" v="479" actId="113"/>
          <ac:spMkLst>
            <pc:docMk/>
            <pc:sldMk cId="2452673918" sldId="338"/>
            <ac:spMk id="48132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22:52.452" v="480" actId="113"/>
        <pc:sldMkLst>
          <pc:docMk/>
          <pc:sldMk cId="3152244733" sldId="339"/>
        </pc:sldMkLst>
        <pc:spChg chg="mod">
          <ac:chgData name="Galdir Reges" userId="c30a7eb02fc6a2fd" providerId="LiveId" clId="{EE488A64-08FB-4244-A435-3896C957443F}" dt="2019-10-08T19:22:52.452" v="480" actId="113"/>
          <ac:spMkLst>
            <pc:docMk/>
            <pc:sldMk cId="3152244733" sldId="339"/>
            <ac:spMk id="49156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23:34.405" v="482" actId="113"/>
        <pc:sldMkLst>
          <pc:docMk/>
          <pc:sldMk cId="3704758421" sldId="340"/>
        </pc:sldMkLst>
        <pc:spChg chg="mod">
          <ac:chgData name="Galdir Reges" userId="c30a7eb02fc6a2fd" providerId="LiveId" clId="{EE488A64-08FB-4244-A435-3896C957443F}" dt="2019-10-08T19:23:34.405" v="482" actId="113"/>
          <ac:spMkLst>
            <pc:docMk/>
            <pc:sldMk cId="3704758421" sldId="340"/>
            <ac:spMk id="50180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23:53.653" v="483" actId="113"/>
        <pc:sldMkLst>
          <pc:docMk/>
          <pc:sldMk cId="3859859503" sldId="341"/>
        </pc:sldMkLst>
        <pc:spChg chg="mod">
          <ac:chgData name="Galdir Reges" userId="c30a7eb02fc6a2fd" providerId="LiveId" clId="{EE488A64-08FB-4244-A435-3896C957443F}" dt="2019-10-08T19:23:53.653" v="483" actId="113"/>
          <ac:spMkLst>
            <pc:docMk/>
            <pc:sldMk cId="3859859503" sldId="341"/>
            <ac:spMk id="51206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25:20.860" v="486" actId="113"/>
        <pc:sldMkLst>
          <pc:docMk/>
          <pc:sldMk cId="2930213542" sldId="342"/>
        </pc:sldMkLst>
        <pc:spChg chg="mod">
          <ac:chgData name="Galdir Reges" userId="c30a7eb02fc6a2fd" providerId="LiveId" clId="{EE488A64-08FB-4244-A435-3896C957443F}" dt="2019-10-08T19:25:20.860" v="486" actId="113"/>
          <ac:spMkLst>
            <pc:docMk/>
            <pc:sldMk cId="2930213542" sldId="342"/>
            <ac:spMk id="52228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27:45.343" v="491" actId="113"/>
        <pc:sldMkLst>
          <pc:docMk/>
          <pc:sldMk cId="1274342611" sldId="344"/>
        </pc:sldMkLst>
        <pc:spChg chg="mod">
          <ac:chgData name="Galdir Reges" userId="c30a7eb02fc6a2fd" providerId="LiveId" clId="{EE488A64-08FB-4244-A435-3896C957443F}" dt="2019-10-08T19:27:45.343" v="491" actId="113"/>
          <ac:spMkLst>
            <pc:docMk/>
            <pc:sldMk cId="1274342611" sldId="344"/>
            <ac:spMk id="54276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36:48.091" v="573" actId="113"/>
        <pc:sldMkLst>
          <pc:docMk/>
          <pc:sldMk cId="851007719" sldId="345"/>
        </pc:sldMkLst>
        <pc:spChg chg="mod">
          <ac:chgData name="Galdir Reges" userId="c30a7eb02fc6a2fd" providerId="LiveId" clId="{EE488A64-08FB-4244-A435-3896C957443F}" dt="2019-10-08T19:36:48.091" v="573" actId="113"/>
          <ac:spMkLst>
            <pc:docMk/>
            <pc:sldMk cId="851007719" sldId="345"/>
            <ac:spMk id="55300" creationId="{00000000-0000-0000-0000-000000000000}"/>
          </ac:spMkLst>
        </pc:spChg>
      </pc:sldChg>
      <pc:sldChg chg="modSp ord">
        <pc:chgData name="Galdir Reges" userId="c30a7eb02fc6a2fd" providerId="LiveId" clId="{EE488A64-08FB-4244-A435-3896C957443F}" dt="2019-10-08T19:36:51.909" v="574"/>
        <pc:sldMkLst>
          <pc:docMk/>
          <pc:sldMk cId="2362271181" sldId="347"/>
        </pc:sldMkLst>
        <pc:spChg chg="mod">
          <ac:chgData name="Galdir Reges" userId="c30a7eb02fc6a2fd" providerId="LiveId" clId="{EE488A64-08FB-4244-A435-3896C957443F}" dt="2019-10-08T19:36:07.451" v="570" actId="20577"/>
          <ac:spMkLst>
            <pc:docMk/>
            <pc:sldMk cId="2362271181" sldId="347"/>
            <ac:spMk id="57349" creationId="{00000000-0000-0000-0000-000000000000}"/>
          </ac:spMkLst>
        </pc:spChg>
        <pc:graphicFrameChg chg="mod">
          <ac:chgData name="Galdir Reges" userId="c30a7eb02fc6a2fd" providerId="LiveId" clId="{EE488A64-08FB-4244-A435-3896C957443F}" dt="2019-10-08T19:36:14.415" v="572" actId="1076"/>
          <ac:graphicFrameMkLst>
            <pc:docMk/>
            <pc:sldMk cId="2362271181" sldId="347"/>
            <ac:graphicFrameMk id="57348" creationId="{00000000-0000-0000-0000-000000000000}"/>
          </ac:graphicFrameMkLst>
        </pc:graphicFrameChg>
      </pc:sldChg>
      <pc:sldChg chg="modSp">
        <pc:chgData name="Galdir Reges" userId="c30a7eb02fc6a2fd" providerId="LiveId" clId="{EE488A64-08FB-4244-A435-3896C957443F}" dt="2019-10-08T19:38:01.798" v="575" actId="113"/>
        <pc:sldMkLst>
          <pc:docMk/>
          <pc:sldMk cId="3013767135" sldId="349"/>
        </pc:sldMkLst>
        <pc:spChg chg="mod">
          <ac:chgData name="Galdir Reges" userId="c30a7eb02fc6a2fd" providerId="LiveId" clId="{EE488A64-08FB-4244-A435-3896C957443F}" dt="2019-10-08T19:38:01.798" v="575" actId="113"/>
          <ac:spMkLst>
            <pc:docMk/>
            <pc:sldMk cId="3013767135" sldId="349"/>
            <ac:spMk id="59395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50:24.301" v="717"/>
        <pc:sldMkLst>
          <pc:docMk/>
          <pc:sldMk cId="952051624" sldId="351"/>
        </pc:sldMkLst>
        <pc:spChg chg="mod">
          <ac:chgData name="Galdir Reges" userId="c30a7eb02fc6a2fd" providerId="LiveId" clId="{EE488A64-08FB-4244-A435-3896C957443F}" dt="2019-10-08T19:50:24.301" v="717"/>
          <ac:spMkLst>
            <pc:docMk/>
            <pc:sldMk cId="952051624" sldId="351"/>
            <ac:spMk id="61443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50:45.979" v="720" actId="113"/>
        <pc:sldMkLst>
          <pc:docMk/>
          <pc:sldMk cId="1868378233" sldId="352"/>
        </pc:sldMkLst>
        <pc:spChg chg="mod">
          <ac:chgData name="Galdir Reges" userId="c30a7eb02fc6a2fd" providerId="LiveId" clId="{EE488A64-08FB-4244-A435-3896C957443F}" dt="2019-10-08T19:50:45.979" v="720" actId="113"/>
          <ac:spMkLst>
            <pc:docMk/>
            <pc:sldMk cId="1868378233" sldId="352"/>
            <ac:spMk id="62467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53:39.091" v="722" actId="113"/>
        <pc:sldMkLst>
          <pc:docMk/>
          <pc:sldMk cId="3592309248" sldId="353"/>
        </pc:sldMkLst>
        <pc:spChg chg="mod">
          <ac:chgData name="Galdir Reges" userId="c30a7eb02fc6a2fd" providerId="LiveId" clId="{EE488A64-08FB-4244-A435-3896C957443F}" dt="2019-10-08T19:53:39.091" v="722" actId="113"/>
          <ac:spMkLst>
            <pc:docMk/>
            <pc:sldMk cId="3592309248" sldId="353"/>
            <ac:spMk id="63493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54:00.835" v="723" actId="113"/>
        <pc:sldMkLst>
          <pc:docMk/>
          <pc:sldMk cId="315619466" sldId="354"/>
        </pc:sldMkLst>
        <pc:spChg chg="mod">
          <ac:chgData name="Galdir Reges" userId="c30a7eb02fc6a2fd" providerId="LiveId" clId="{EE488A64-08FB-4244-A435-3896C957443F}" dt="2019-10-08T19:54:00.835" v="723" actId="113"/>
          <ac:spMkLst>
            <pc:docMk/>
            <pc:sldMk cId="315619466" sldId="354"/>
            <ac:spMk id="64516" creationId="{00000000-0000-0000-0000-000000000000}"/>
          </ac:spMkLst>
        </pc:spChg>
      </pc:sldChg>
      <pc:sldChg chg="modSp modAnim">
        <pc:chgData name="Galdir Reges" userId="c30a7eb02fc6a2fd" providerId="LiveId" clId="{EE488A64-08FB-4244-A435-3896C957443F}" dt="2019-10-08T19:56:15.544" v="744"/>
        <pc:sldMkLst>
          <pc:docMk/>
          <pc:sldMk cId="2496469342" sldId="355"/>
        </pc:sldMkLst>
        <pc:spChg chg="mod">
          <ac:chgData name="Galdir Reges" userId="c30a7eb02fc6a2fd" providerId="LiveId" clId="{EE488A64-08FB-4244-A435-3896C957443F}" dt="2019-10-08T19:56:03.145" v="739" actId="14100"/>
          <ac:spMkLst>
            <pc:docMk/>
            <pc:sldMk cId="2496469342" sldId="355"/>
            <ac:spMk id="65540" creationId="{00000000-0000-0000-0000-000000000000}"/>
          </ac:spMkLst>
        </pc:spChg>
        <pc:graphicFrameChg chg="mod">
          <ac:chgData name="Galdir Reges" userId="c30a7eb02fc6a2fd" providerId="LiveId" clId="{EE488A64-08FB-4244-A435-3896C957443F}" dt="2019-10-08T19:56:08.618" v="742" actId="1076"/>
          <ac:graphicFrameMkLst>
            <pc:docMk/>
            <pc:sldMk cId="2496469342" sldId="355"/>
            <ac:graphicFrameMk id="65542" creationId="{00000000-0000-0000-0000-000000000000}"/>
          </ac:graphicFrameMkLst>
        </pc:graphicFrameChg>
      </pc:sldChg>
      <pc:sldChg chg="modSp">
        <pc:chgData name="Galdir Reges" userId="c30a7eb02fc6a2fd" providerId="LiveId" clId="{EE488A64-08FB-4244-A435-3896C957443F}" dt="2019-10-08T19:58:50.644" v="749" actId="113"/>
        <pc:sldMkLst>
          <pc:docMk/>
          <pc:sldMk cId="3923858513" sldId="356"/>
        </pc:sldMkLst>
        <pc:spChg chg="mod">
          <ac:chgData name="Galdir Reges" userId="c30a7eb02fc6a2fd" providerId="LiveId" clId="{EE488A64-08FB-4244-A435-3896C957443F}" dt="2019-10-08T19:58:50.644" v="749" actId="113"/>
          <ac:spMkLst>
            <pc:docMk/>
            <pc:sldMk cId="3923858513" sldId="356"/>
            <ac:spMk id="66563" creationId="{00000000-0000-0000-0000-000000000000}"/>
          </ac:spMkLst>
        </pc:spChg>
      </pc:sldChg>
      <pc:sldChg chg="modSp">
        <pc:chgData name="Galdir Reges" userId="c30a7eb02fc6a2fd" providerId="LiveId" clId="{EE488A64-08FB-4244-A435-3896C957443F}" dt="2019-10-08T19:55:03.222" v="731" actId="14100"/>
        <pc:sldMkLst>
          <pc:docMk/>
          <pc:sldMk cId="2026638735" sldId="357"/>
        </pc:sldMkLst>
        <pc:spChg chg="mod">
          <ac:chgData name="Galdir Reges" userId="c30a7eb02fc6a2fd" providerId="LiveId" clId="{EE488A64-08FB-4244-A435-3896C957443F}" dt="2019-10-08T19:55:00.248" v="729" actId="14100"/>
          <ac:spMkLst>
            <pc:docMk/>
            <pc:sldMk cId="2026638735" sldId="357"/>
            <ac:spMk id="67588" creationId="{00000000-0000-0000-0000-000000000000}"/>
          </ac:spMkLst>
        </pc:spChg>
        <pc:picChg chg="mod">
          <ac:chgData name="Galdir Reges" userId="c30a7eb02fc6a2fd" providerId="LiveId" clId="{EE488A64-08FB-4244-A435-3896C957443F}" dt="2019-10-08T19:55:03.222" v="731" actId="14100"/>
          <ac:picMkLst>
            <pc:docMk/>
            <pc:sldMk cId="2026638735" sldId="357"/>
            <ac:picMk id="67587" creationId="{00000000-0000-0000-0000-000000000000}"/>
          </ac:picMkLst>
        </pc:picChg>
      </pc:sldChg>
      <pc:sldChg chg="ord">
        <pc:chgData name="Galdir Reges" userId="c30a7eb02fc6a2fd" providerId="LiveId" clId="{EE488A64-08FB-4244-A435-3896C957443F}" dt="2019-10-08T14:11:25.548" v="46"/>
        <pc:sldMkLst>
          <pc:docMk/>
          <pc:sldMk cId="80887380" sldId="365"/>
        </pc:sldMkLst>
      </pc:sldChg>
      <pc:sldChg chg="modSp add">
        <pc:chgData name="Galdir Reges" userId="c30a7eb02fc6a2fd" providerId="LiveId" clId="{EE488A64-08FB-4244-A435-3896C957443F}" dt="2019-10-08T14:14:36.346" v="85" actId="20577"/>
        <pc:sldMkLst>
          <pc:docMk/>
          <pc:sldMk cId="4109825347" sldId="368"/>
        </pc:sldMkLst>
        <pc:spChg chg="mod">
          <ac:chgData name="Galdir Reges" userId="c30a7eb02fc6a2fd" providerId="LiveId" clId="{EE488A64-08FB-4244-A435-3896C957443F}" dt="2019-10-08T14:14:36.346" v="85" actId="20577"/>
          <ac:spMkLst>
            <pc:docMk/>
            <pc:sldMk cId="4109825347" sldId="368"/>
            <ac:spMk id="15363" creationId="{00000000-0000-0000-0000-000000000000}"/>
          </ac:spMkLst>
        </pc:spChg>
      </pc:sldChg>
      <pc:sldChg chg="addSp delSp modSp add modAnim">
        <pc:chgData name="Galdir Reges" userId="c30a7eb02fc6a2fd" providerId="LiveId" clId="{EE488A64-08FB-4244-A435-3896C957443F}" dt="2019-10-07T20:03:57.626" v="4"/>
        <pc:sldMkLst>
          <pc:docMk/>
          <pc:sldMk cId="3262470624" sldId="369"/>
        </pc:sldMkLst>
        <pc:spChg chg="del">
          <ac:chgData name="Galdir Reges" userId="c30a7eb02fc6a2fd" providerId="LiveId" clId="{EE488A64-08FB-4244-A435-3896C957443F}" dt="2019-10-07T20:03:34.284" v="2"/>
          <ac:spMkLst>
            <pc:docMk/>
            <pc:sldMk cId="3262470624" sldId="369"/>
            <ac:spMk id="2" creationId="{C02C51F4-2854-4B79-BC52-AE5586B2D5C6}"/>
          </ac:spMkLst>
        </pc:spChg>
        <pc:spChg chg="del">
          <ac:chgData name="Galdir Reges" userId="c30a7eb02fc6a2fd" providerId="LiveId" clId="{EE488A64-08FB-4244-A435-3896C957443F}" dt="2019-10-07T20:03:34.284" v="2"/>
          <ac:spMkLst>
            <pc:docMk/>
            <pc:sldMk cId="3262470624" sldId="369"/>
            <ac:spMk id="3" creationId="{3435C2C3-DFF3-4119-9200-9C8166587C74}"/>
          </ac:spMkLst>
        </pc:spChg>
        <pc:spChg chg="del">
          <ac:chgData name="Galdir Reges" userId="c30a7eb02fc6a2fd" providerId="LiveId" clId="{EE488A64-08FB-4244-A435-3896C957443F}" dt="2019-10-07T20:03:34.284" v="2"/>
          <ac:spMkLst>
            <pc:docMk/>
            <pc:sldMk cId="3262470624" sldId="369"/>
            <ac:spMk id="4" creationId="{AC74612B-E5DE-4855-843C-24E2160EDB8F}"/>
          </ac:spMkLst>
        </pc:spChg>
        <pc:spChg chg="del">
          <ac:chgData name="Galdir Reges" userId="c30a7eb02fc6a2fd" providerId="LiveId" clId="{EE488A64-08FB-4244-A435-3896C957443F}" dt="2019-10-07T20:03:34.284" v="2"/>
          <ac:spMkLst>
            <pc:docMk/>
            <pc:sldMk cId="3262470624" sldId="369"/>
            <ac:spMk id="5" creationId="{3EE9E4E4-DB52-46D1-80EB-BF0ED6C08C7A}"/>
          </ac:spMkLst>
        </pc:spChg>
        <pc:spChg chg="add mod">
          <ac:chgData name="Galdir Reges" userId="c30a7eb02fc6a2fd" providerId="LiveId" clId="{EE488A64-08FB-4244-A435-3896C957443F}" dt="2019-10-07T20:03:57.626" v="4"/>
          <ac:spMkLst>
            <pc:docMk/>
            <pc:sldMk cId="3262470624" sldId="369"/>
            <ac:spMk id="7" creationId="{456C4C77-C67F-4A7F-BA99-0CFC0C369882}"/>
          </ac:spMkLst>
        </pc:spChg>
        <pc:spChg chg="add del mod">
          <ac:chgData name="Galdir Reges" userId="c30a7eb02fc6a2fd" providerId="LiveId" clId="{EE488A64-08FB-4244-A435-3896C957443F}" dt="2019-10-07T20:03:47.405" v="3"/>
          <ac:spMkLst>
            <pc:docMk/>
            <pc:sldMk cId="3262470624" sldId="369"/>
            <ac:spMk id="8" creationId="{6C79B6B6-865B-495C-9CCB-3B520BC0AF88}"/>
          </ac:spMkLst>
        </pc:spChg>
        <pc:picChg chg="add mod">
          <ac:chgData name="Galdir Reges" userId="c30a7eb02fc6a2fd" providerId="LiveId" clId="{EE488A64-08FB-4244-A435-3896C957443F}" dt="2019-10-07T20:03:47.405" v="3"/>
          <ac:picMkLst>
            <pc:docMk/>
            <pc:sldMk cId="3262470624" sldId="369"/>
            <ac:picMk id="9" creationId="{2B5086F1-9C0C-4B09-8880-A49922097112}"/>
          </ac:picMkLst>
        </pc:picChg>
      </pc:sldChg>
      <pc:sldChg chg="add">
        <pc:chgData name="Galdir Reges" userId="c30a7eb02fc6a2fd" providerId="LiveId" clId="{EE488A64-08FB-4244-A435-3896C957443F}" dt="2019-10-08T14:14:50.858" v="86"/>
        <pc:sldMkLst>
          <pc:docMk/>
          <pc:sldMk cId="2278188673" sldId="370"/>
        </pc:sldMkLst>
      </pc:sldChg>
      <pc:sldChg chg="addSp delSp modSp add modAnim">
        <pc:chgData name="Galdir Reges" userId="c30a7eb02fc6a2fd" providerId="LiveId" clId="{EE488A64-08FB-4244-A435-3896C957443F}" dt="2019-10-08T14:18:55.814" v="105" actId="14100"/>
        <pc:sldMkLst>
          <pc:docMk/>
          <pc:sldMk cId="2253223071" sldId="371"/>
        </pc:sldMkLst>
        <pc:spChg chg="del">
          <ac:chgData name="Galdir Reges" userId="c30a7eb02fc6a2fd" providerId="LiveId" clId="{EE488A64-08FB-4244-A435-3896C957443F}" dt="2019-10-08T14:18:49.993" v="100"/>
          <ac:spMkLst>
            <pc:docMk/>
            <pc:sldMk cId="2253223071" sldId="371"/>
            <ac:spMk id="2" creationId="{149AB960-0A8E-4064-B0BA-68A6E1A169D2}"/>
          </ac:spMkLst>
        </pc:spChg>
        <pc:spChg chg="del">
          <ac:chgData name="Galdir Reges" userId="c30a7eb02fc6a2fd" providerId="LiveId" clId="{EE488A64-08FB-4244-A435-3896C957443F}" dt="2019-10-08T14:18:49.993" v="100"/>
          <ac:spMkLst>
            <pc:docMk/>
            <pc:sldMk cId="2253223071" sldId="371"/>
            <ac:spMk id="3" creationId="{964E4DEF-0AE3-4465-9CF9-4D7173FF2E1F}"/>
          </ac:spMkLst>
        </pc:spChg>
        <pc:spChg chg="del">
          <ac:chgData name="Galdir Reges" userId="c30a7eb02fc6a2fd" providerId="LiveId" clId="{EE488A64-08FB-4244-A435-3896C957443F}" dt="2019-10-08T14:18:49.993" v="100"/>
          <ac:spMkLst>
            <pc:docMk/>
            <pc:sldMk cId="2253223071" sldId="371"/>
            <ac:spMk id="4" creationId="{012BCF41-9738-42EB-8986-146A558D9D5D}"/>
          </ac:spMkLst>
        </pc:spChg>
        <pc:spChg chg="add mod">
          <ac:chgData name="Galdir Reges" userId="c30a7eb02fc6a2fd" providerId="LiveId" clId="{EE488A64-08FB-4244-A435-3896C957443F}" dt="2019-10-08T14:18:49.993" v="100"/>
          <ac:spMkLst>
            <pc:docMk/>
            <pc:sldMk cId="2253223071" sldId="371"/>
            <ac:spMk id="6" creationId="{08CA674C-FF90-454A-9F24-1B02F7FCE38F}"/>
          </ac:spMkLst>
        </pc:spChg>
        <pc:spChg chg="add del mod">
          <ac:chgData name="Galdir Reges" userId="c30a7eb02fc6a2fd" providerId="LiveId" clId="{EE488A64-08FB-4244-A435-3896C957443F}" dt="2019-10-08T14:18:50.851" v="101"/>
          <ac:spMkLst>
            <pc:docMk/>
            <pc:sldMk cId="2253223071" sldId="371"/>
            <ac:spMk id="7" creationId="{5BA7F55D-8B42-4DEE-9B6E-C551BAE4CBA7}"/>
          </ac:spMkLst>
        </pc:spChg>
        <pc:picChg chg="add mod">
          <ac:chgData name="Galdir Reges" userId="c30a7eb02fc6a2fd" providerId="LiveId" clId="{EE488A64-08FB-4244-A435-3896C957443F}" dt="2019-10-08T14:18:55.814" v="105" actId="14100"/>
          <ac:picMkLst>
            <pc:docMk/>
            <pc:sldMk cId="2253223071" sldId="371"/>
            <ac:picMk id="8" creationId="{27BE5804-7B36-48C9-887B-AEDD0E38B6AB}"/>
          </ac:picMkLst>
        </pc:picChg>
      </pc:sldChg>
      <pc:sldChg chg="add">
        <pc:chgData name="Galdir Reges" userId="c30a7eb02fc6a2fd" providerId="LiveId" clId="{EE488A64-08FB-4244-A435-3896C957443F}" dt="2019-10-08T18:59:03.776" v="243"/>
        <pc:sldMkLst>
          <pc:docMk/>
          <pc:sldMk cId="2193840812" sldId="372"/>
        </pc:sldMkLst>
      </pc:sldChg>
      <pc:sldChg chg="modSp add">
        <pc:chgData name="Galdir Reges" userId="c30a7eb02fc6a2fd" providerId="LiveId" clId="{EE488A64-08FB-4244-A435-3896C957443F}" dt="2019-10-08T19:44:07.099" v="714" actId="20577"/>
        <pc:sldMkLst>
          <pc:docMk/>
          <pc:sldMk cId="1873666839" sldId="373"/>
        </pc:sldMkLst>
        <pc:spChg chg="mod">
          <ac:chgData name="Galdir Reges" userId="c30a7eb02fc6a2fd" providerId="LiveId" clId="{EE488A64-08FB-4244-A435-3896C957443F}" dt="2019-10-08T19:39:21.091" v="585" actId="20577"/>
          <ac:spMkLst>
            <pc:docMk/>
            <pc:sldMk cId="1873666839" sldId="373"/>
            <ac:spMk id="2" creationId="{152BA8E8-6020-45D7-B1BC-204A07F85EF7}"/>
          </ac:spMkLst>
        </pc:spChg>
        <pc:spChg chg="mod">
          <ac:chgData name="Galdir Reges" userId="c30a7eb02fc6a2fd" providerId="LiveId" clId="{EE488A64-08FB-4244-A435-3896C957443F}" dt="2019-10-08T19:44:07.099" v="714" actId="20577"/>
          <ac:spMkLst>
            <pc:docMk/>
            <pc:sldMk cId="1873666839" sldId="373"/>
            <ac:spMk id="3" creationId="{74398FC9-253E-44CE-8A57-28C32F664954}"/>
          </ac:spMkLst>
        </pc:spChg>
      </pc:sldChg>
      <pc:sldChg chg="add del">
        <pc:chgData name="Galdir Reges" userId="c30a7eb02fc6a2fd" providerId="LiveId" clId="{EE488A64-08FB-4244-A435-3896C957443F}" dt="2019-10-08T20:06:48.607" v="752" actId="2696"/>
        <pc:sldMkLst>
          <pc:docMk/>
          <pc:sldMk cId="60173374" sldId="374"/>
        </pc:sldMkLst>
      </pc:sldChg>
      <pc:sldChg chg="add">
        <pc:chgData name="Galdir Reges" userId="c30a7eb02fc6a2fd" providerId="LiveId" clId="{EE488A64-08FB-4244-A435-3896C957443F}" dt="2019-10-08T20:06:46.447" v="751"/>
        <pc:sldMkLst>
          <pc:docMk/>
          <pc:sldMk cId="4283487594" sldId="37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564CDA7-4A4F-4605-B29E-F1DE30F404C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50210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noProof="0"/>
              <a:t>Click to edit Master text styles</a:t>
            </a:r>
          </a:p>
          <a:p>
            <a:pPr lvl="1"/>
            <a:r>
              <a:rPr lang="en-US" altLang="pt-BR" noProof="0"/>
              <a:t>Second level</a:t>
            </a:r>
          </a:p>
          <a:p>
            <a:pPr lvl="2"/>
            <a:r>
              <a:rPr lang="en-US" altLang="pt-BR" noProof="0"/>
              <a:t>Third level</a:t>
            </a:r>
          </a:p>
          <a:p>
            <a:pPr lvl="3"/>
            <a:r>
              <a:rPr lang="en-US" altLang="pt-BR" noProof="0"/>
              <a:t>Fourth level</a:t>
            </a:r>
          </a:p>
          <a:p>
            <a:pPr lvl="4"/>
            <a:r>
              <a:rPr lang="en-US" altLang="pt-BR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528C4F8-A076-42F0-9B2F-DC164A6D910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19814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ionarioinformal.com.br/orto/2049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1 - Porque precisamos </a:t>
            </a:r>
            <a:r>
              <a:rPr lang="pt-BR" altLang="pt-BR" sz="2000" b="1" dirty="0"/>
              <a:t>extrair características </a:t>
            </a:r>
            <a:r>
              <a:rPr lang="pt-BR" altLang="pt-BR" sz="2000" dirty="0"/>
              <a:t>que nos façam entender melhor uma determinada informação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 dirty="0"/>
              <a:t>As transformadas em essência se constituem numa </a:t>
            </a:r>
            <a:r>
              <a:rPr lang="pt-BR" altLang="pt-BR" sz="1800" b="1" dirty="0"/>
              <a:t>forma diferente de analisar uma informação</a:t>
            </a:r>
          </a:p>
          <a:p>
            <a:pPr lvl="1" eaLnBrk="1" hangingPunct="1">
              <a:lnSpc>
                <a:spcPct val="80000"/>
              </a:lnSpc>
            </a:pPr>
            <a:endParaRPr lang="pt-BR" altLang="pt-BR" sz="18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2 - Existe uma grande quantidade de transformadas, cada uma com vantagens e desvantagens em relação ao ramo de aplicação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 dirty="0"/>
              <a:t>Fourier, Hilbert, Wigner, Gabor, </a:t>
            </a:r>
            <a:r>
              <a:rPr lang="pt-BR" altLang="pt-BR" sz="1800" dirty="0" err="1"/>
              <a:t>Discrete</a:t>
            </a:r>
            <a:r>
              <a:rPr lang="pt-BR" altLang="pt-BR" sz="1800" dirty="0"/>
              <a:t> </a:t>
            </a:r>
            <a:r>
              <a:rPr lang="pt-BR" altLang="pt-BR" sz="1800" dirty="0" err="1"/>
              <a:t>Cosine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Radon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Wavelet</a:t>
            </a:r>
            <a:r>
              <a:rPr lang="pt-BR" altLang="pt-BR" sz="1800" dirty="0"/>
              <a:t>,...</a:t>
            </a:r>
          </a:p>
          <a:p>
            <a:pPr eaLnBrk="1" hangingPunct="1">
              <a:lnSpc>
                <a:spcPct val="80000"/>
              </a:lnSpc>
            </a:pPr>
            <a:endParaRPr lang="pt-BR" altLang="pt-BR" sz="20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3Distantemente pode</a:t>
            </a:r>
            <a:r>
              <a:rPr lang="pt-BR" altLang="pt-BR" sz="2000" baseline="0" dirty="0"/>
              <a:t> ser comparável com mudança de base de sistema numérico... </a:t>
            </a:r>
            <a:r>
              <a:rPr lang="pt-BR" altLang="pt-BR" sz="2000" b="1" baseline="0" dirty="0"/>
              <a:t>Que vantagens tem representar em decimal em relação a binário e hexadecimal?</a:t>
            </a:r>
            <a:endParaRPr lang="pt-BR" altLang="pt-BR" sz="2000" b="1" dirty="0"/>
          </a:p>
          <a:p>
            <a:pPr eaLnBrk="1" hangingPunct="1">
              <a:lnSpc>
                <a:spcPct val="80000"/>
              </a:lnSpc>
            </a:pPr>
            <a:endParaRPr lang="pt-BR" altLang="pt-BR" sz="20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Matematicamente falando, fazer uma transformação da informação significa representá-la numa base que nos permita ver características que não podemos ver na base em que a informação atualmente está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 b="1" dirty="0"/>
              <a:t>O processo de converter a informação da base original para outra base chama-se </a:t>
            </a:r>
            <a:r>
              <a:rPr lang="pt-BR" altLang="pt-BR" sz="1800" b="1" dirty="0">
                <a:solidFill>
                  <a:srgbClr val="FF3300"/>
                </a:solidFill>
              </a:rPr>
              <a:t>análise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 dirty="0"/>
              <a:t>Contrariamente, o processo de recompor a informação para sua base original a partir de sua representação em outra base se chama de </a:t>
            </a:r>
            <a:r>
              <a:rPr lang="pt-BR" altLang="pt-BR" sz="1800" dirty="0">
                <a:solidFill>
                  <a:srgbClr val="FF3300"/>
                </a:solidFill>
              </a:rPr>
              <a:t>síntese</a:t>
            </a:r>
          </a:p>
          <a:p>
            <a:pPr lvl="1" eaLnBrk="1" hangingPunct="1">
              <a:lnSpc>
                <a:spcPct val="80000"/>
              </a:lnSpc>
            </a:pPr>
            <a:endParaRPr lang="pt-BR" altLang="pt-BR" sz="1800" dirty="0">
              <a:solidFill>
                <a:srgbClr val="FF33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pt-BR" altLang="pt-BR" sz="1800" dirty="0">
              <a:solidFill>
                <a:srgbClr val="FF33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pt-BR" altLang="pt-BR" sz="1800" dirty="0">
              <a:solidFill>
                <a:srgbClr val="FF3300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87198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16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97739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Frequencia</a:t>
            </a:r>
            <a:r>
              <a:rPr lang="pt-BR" baseline="0" dirty="0"/>
              <a:t> angular</a:t>
            </a:r>
            <a:endParaRPr lang="pt-BR" dirty="0"/>
          </a:p>
          <a:p>
            <a:r>
              <a:rPr lang="pt-BR" dirty="0"/>
              <a:t>W=2pi/N</a:t>
            </a:r>
          </a:p>
          <a:p>
            <a:endParaRPr lang="pt-BR" dirty="0"/>
          </a:p>
          <a:p>
            <a:r>
              <a:rPr lang="pt-BR" dirty="0"/>
              <a:t>X[k]= quantidade</a:t>
            </a:r>
            <a:r>
              <a:rPr lang="pt-BR" baseline="0" dirty="0"/>
              <a:t> de períodos completos de cada </a:t>
            </a:r>
            <a:r>
              <a:rPr lang="pt-BR" baseline="0" dirty="0" err="1"/>
              <a:t>frequencia</a:t>
            </a:r>
            <a:endParaRPr lang="pt-BR" baseline="0" dirty="0"/>
          </a:p>
          <a:p>
            <a:endParaRPr lang="pt-BR" baseline="0" dirty="0"/>
          </a:p>
          <a:p>
            <a:r>
              <a:rPr lang="pt-BR" baseline="0" dirty="0"/>
              <a:t>X[k]/N= quantidade encontrada por amostra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17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61126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Experimentar</a:t>
            </a:r>
            <a:r>
              <a:rPr lang="pt-BR" baseline="0" dirty="0"/>
              <a:t> em taxas de amostragem diferentes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19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17695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X(k)=ciclos/coeficientes</a:t>
            </a:r>
            <a:r>
              <a:rPr lang="pt-BR" baseline="0" dirty="0"/>
              <a:t> de cada </a:t>
            </a:r>
            <a:r>
              <a:rPr lang="pt-BR" baseline="0" dirty="0" err="1"/>
              <a:t>frequencia</a:t>
            </a:r>
            <a:endParaRPr lang="pt-BR" baseline="0" dirty="0"/>
          </a:p>
          <a:p>
            <a:endParaRPr lang="pt-BR" dirty="0"/>
          </a:p>
          <a:p>
            <a:r>
              <a:rPr lang="pt-BR" dirty="0" err="1"/>
              <a:t>rms</a:t>
            </a:r>
            <a:endParaRPr lang="pt-BR" dirty="0"/>
          </a:p>
          <a:p>
            <a:r>
              <a:rPr lang="pt-BR" dirty="0"/>
              <a:t>watts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20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63287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dirty="0"/>
              <a:t>Analisando o resultado obtido pode-se perceber claramente que ainda existem quatro componentes principais centradas nas frequências de 20, 70, 120 e 200Hz. Porém, observa-se que agora há um certo espalhamento da energia ao longo de toda a faixa. Esse espalhamento é provocado pela </a:t>
            </a:r>
            <a:r>
              <a:rPr lang="pt-BR" altLang="pt-BR" dirty="0" err="1"/>
              <a:t>subta</a:t>
            </a:r>
            <a:r>
              <a:rPr lang="pt-BR" altLang="pt-BR" dirty="0"/>
              <a:t> mudança de uma frequência para outra no sinal original, o que causa uma descontinuidade nesses pontos. Essa descontinuidade provoca um espalhamento da energia ao longo do espectro de frequências, que aparece sob a forma de um "ruído" no gráfico.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23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54605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ENERGIA</a:t>
            </a:r>
            <a:r>
              <a:rPr lang="pt-BR" baseline="0" dirty="0"/>
              <a:t> SENDO DISTRIBUIDA DAS FREQUENCIAS  PRINCIPAIS PARA AS DEMAIS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24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2011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200" dirty="0"/>
              <a:t>Vide Exemplo 2 onde temos quatro porções e em cada uma o sinal apresenta caráter estacionário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25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84045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Janelas</a:t>
            </a:r>
            <a:r>
              <a:rPr lang="pt-BR" baseline="0" dirty="0"/>
              <a:t> compactas apresentam muito vazamento espectral, largas no </a:t>
            </a:r>
            <a:r>
              <a:rPr lang="pt-BR" baseline="0" dirty="0" err="1"/>
              <a:t>dominio</a:t>
            </a:r>
            <a:r>
              <a:rPr lang="pt-BR" baseline="0" dirty="0"/>
              <a:t> da </a:t>
            </a:r>
            <a:r>
              <a:rPr lang="pt-BR" baseline="0" dirty="0" err="1"/>
              <a:t>frequencia</a:t>
            </a:r>
            <a:r>
              <a:rPr lang="pt-BR" baseline="0" dirty="0"/>
              <a:t>, mas identificam bem a </a:t>
            </a:r>
            <a:r>
              <a:rPr lang="pt-BR" baseline="0" dirty="0" err="1"/>
              <a:t>localizacao</a:t>
            </a:r>
            <a:r>
              <a:rPr lang="pt-BR" baseline="0" dirty="0"/>
              <a:t> das </a:t>
            </a:r>
            <a:r>
              <a:rPr lang="pt-BR" baseline="0" dirty="0" err="1"/>
              <a:t>frequencias</a:t>
            </a:r>
            <a:r>
              <a:rPr lang="pt-BR" baseline="0" dirty="0"/>
              <a:t> no tempo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37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07007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800" dirty="0"/>
              <a:t>O Princípio da Incerteza foi originalmente desenvolvido por Heisenberg para justificar que não se pode saber simultaneamente o momento e a localização de uma partícula em movimento.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 dirty="0"/>
              <a:t>No estudo dos sinais, esse princípio declara que não se pode saber a exata representação tempo-frequência de um sinal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 dirty="0"/>
              <a:t>Ou seja, não se pode saber exatamente quais as componentes de frequência existem em um determinado instante de tempo.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 dirty="0">
                <a:solidFill>
                  <a:srgbClr val="FF3300"/>
                </a:solidFill>
              </a:rPr>
              <a:t>O que se pode saber são em quais intervalos de tempo certas bandas de frequências existem</a:t>
            </a:r>
            <a:r>
              <a:rPr lang="pt-BR" altLang="pt-BR" sz="2800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39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68555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ak</a:t>
            </a:r>
            <a:r>
              <a:rPr lang="pt-BR" baseline="0" dirty="0"/>
              <a:t> = </a:t>
            </a:r>
            <a:r>
              <a:rPr lang="pt-BR" baseline="0" dirty="0" err="1"/>
              <a:t>coefficientes</a:t>
            </a:r>
            <a:endParaRPr lang="pt-BR" baseline="0" dirty="0"/>
          </a:p>
          <a:p>
            <a:r>
              <a:rPr lang="pt-BR" baseline="0" dirty="0"/>
              <a:t>PSI=</a:t>
            </a:r>
            <a:r>
              <a:rPr lang="pt-BR" baseline="0" dirty="0" err="1"/>
              <a:t>Tritao</a:t>
            </a:r>
            <a:r>
              <a:rPr lang="pt-BR" baseline="0" dirty="0"/>
              <a:t> = base</a:t>
            </a:r>
          </a:p>
          <a:p>
            <a:endParaRPr lang="pt-BR" baseline="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44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5265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Experimentar</a:t>
            </a:r>
            <a:r>
              <a:rPr lang="pt-BR" baseline="0" dirty="0"/>
              <a:t> em taxas de amostragem diferentes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44969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Conjugado complexo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45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81267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Morlet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Chapeu</a:t>
            </a:r>
            <a:r>
              <a:rPr lang="pt-BR" baseline="0" dirty="0"/>
              <a:t> mexicano</a:t>
            </a:r>
          </a:p>
          <a:p>
            <a:endParaRPr lang="pt-BR" baseline="0" dirty="0"/>
          </a:p>
          <a:p>
            <a:r>
              <a:rPr lang="pt-BR" baseline="0" dirty="0" err="1"/>
              <a:t>Comparacao</a:t>
            </a:r>
            <a:r>
              <a:rPr lang="pt-BR" baseline="0" dirty="0"/>
              <a:t> com as bases seno e cosseno usadas na </a:t>
            </a:r>
            <a:r>
              <a:rPr lang="pt-BR" baseline="0" dirty="0" err="1"/>
              <a:t>fourier</a:t>
            </a:r>
            <a:r>
              <a:rPr lang="pt-BR" baseline="0" dirty="0"/>
              <a:t>, que são continuas</a:t>
            </a:r>
          </a:p>
          <a:p>
            <a:r>
              <a:rPr lang="pt-BR" baseline="0" dirty="0"/>
              <a:t>Atuação como filtro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47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69293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A Série </a:t>
            </a:r>
            <a:r>
              <a:rPr lang="pt-BR" altLang="pt-BR" sz="2000" dirty="0" err="1"/>
              <a:t>Wavelet</a:t>
            </a:r>
            <a:r>
              <a:rPr lang="pt-BR" altLang="pt-BR" sz="2000" dirty="0"/>
              <a:t> pode ser analisada como a filtragem do sinal original por um banco de filtros que decompõem a informação em um conjunto de partes elementares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 dirty="0"/>
              <a:t>Esse processo é conhecido como codificação </a:t>
            </a:r>
            <a:r>
              <a:rPr lang="pt-BR" altLang="pt-BR" sz="1800" dirty="0" err="1"/>
              <a:t>subbanda</a:t>
            </a:r>
            <a:endParaRPr lang="pt-BR" altLang="pt-BR" sz="18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Na codificação </a:t>
            </a:r>
            <a:r>
              <a:rPr lang="pt-BR" altLang="pt-BR" sz="2000" dirty="0" err="1"/>
              <a:t>sub-banda</a:t>
            </a:r>
            <a:r>
              <a:rPr lang="pt-BR" altLang="pt-BR" sz="2000" dirty="0"/>
              <a:t> o sinal é analisado em diferentes escalas por filtros com diferentes frequências de corte.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 dirty="0"/>
              <a:t>Para as pequenas escalas o sinal é tratado por filtros passa-alta e para grande escalas por filtros passa-baixa.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A quantidade de informação do sinal em cada escala é alterada pelas operações de filtragem e a escala é alterada por operações de sub amostragem ou </a:t>
            </a:r>
            <a:r>
              <a:rPr lang="pt-BR" altLang="pt-BR" sz="2000" dirty="0" err="1"/>
              <a:t>sobre-amostragem</a:t>
            </a:r>
            <a:r>
              <a:rPr lang="pt-BR" altLang="pt-BR" sz="20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 dirty="0"/>
              <a:t>A </a:t>
            </a:r>
            <a:r>
              <a:rPr lang="pt-BR" altLang="pt-BR" sz="1800" dirty="0" err="1"/>
              <a:t>sub-amostragem</a:t>
            </a:r>
            <a:r>
              <a:rPr lang="pt-BR" altLang="pt-BR" sz="1800" dirty="0"/>
              <a:t> corresponde à remoção de amostras do sinal, correspondendo a uma redução da taxa de amostragem.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 dirty="0"/>
              <a:t>A sobre amostragem corresponde à inserção de novas amostras ao sinal, geralmente iguais a zero ou a um valor interpolado, correspondendo a um aumento da taxa de amostragem.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61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90875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Sendo assim, podemos dobrar a escala em que estamos analisando o sinal sem que haja perda de informação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Na prática isso corresponde a descartar metade das amostras do sinal original sem que isso afete a quantidade de informação presente no mesmo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67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9230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Uma base são componentes elementares que permitem representar informações a partir de operações matemáticas e/ou algébricas</a:t>
            </a:r>
          </a:p>
          <a:p>
            <a:pPr eaLnBrk="1" hangingPunct="1">
              <a:lnSpc>
                <a:spcPct val="90000"/>
              </a:lnSpc>
            </a:pPr>
            <a:endParaRPr lang="pt-BR" altLang="pt-BR" sz="2400" dirty="0"/>
          </a:p>
          <a:p>
            <a:pPr eaLnBrk="1" hangingPunct="1">
              <a:lnSpc>
                <a:spcPct val="90000"/>
              </a:lnSpc>
            </a:pPr>
            <a:endParaRPr lang="pt-BR" altLang="pt-BR" sz="2400" dirty="0"/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Se em lugar de um vetor (</a:t>
            </a:r>
            <a:r>
              <a:rPr lang="pt-BR" altLang="pt-BR" sz="2400" dirty="0" err="1"/>
              <a:t>x,y</a:t>
            </a:r>
            <a:r>
              <a:rPr lang="pt-BR" altLang="pt-BR" sz="2400" dirty="0"/>
              <a:t>) temos uma função f(x) então buscaremos funções elementares que se comportem como uma base para representar f(x)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0642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1200" dirty="0"/>
              <a:t>Produto interno de vetores</a:t>
            </a:r>
          </a:p>
          <a:p>
            <a:pPr eaLnBrk="1" hangingPunct="1"/>
            <a:endParaRPr lang="pt-BR" altLang="pt-BR" sz="1200" dirty="0"/>
          </a:p>
          <a:p>
            <a:pPr eaLnBrk="1" hangingPunct="1"/>
            <a:r>
              <a:rPr kumimoji="1" lang="pt-B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a = [1,2,3];</a:t>
            </a:r>
            <a:br>
              <a:rPr lang="pt-BR" dirty="0"/>
            </a:br>
            <a:r>
              <a:rPr kumimoji="1" lang="pt-B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b = [4,5,6];</a:t>
            </a:r>
            <a:br>
              <a:rPr lang="pt-BR" dirty="0"/>
            </a:br>
            <a:br>
              <a:rPr lang="pt-BR" dirty="0"/>
            </a:br>
            <a:r>
              <a:rPr kumimoji="1" lang="pt-B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c = a.*b;</a:t>
            </a:r>
          </a:p>
          <a:p>
            <a:pPr eaLnBrk="1" hangingPunct="1"/>
            <a:endParaRPr kumimoji="1" lang="pt-BR" altLang="pt-BR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Arial" charset="0"/>
            </a:endParaRPr>
          </a:p>
          <a:p>
            <a:pPr eaLnBrk="1" hangingPunct="1"/>
            <a:br>
              <a:rPr lang="pt-BR" dirty="0"/>
            </a:br>
            <a:endParaRPr lang="pt-BR" altLang="pt-BR" sz="1200" dirty="0"/>
          </a:p>
          <a:p>
            <a:pPr eaLnBrk="1" hangingPunct="1"/>
            <a:endParaRPr lang="pt-BR" altLang="pt-BR" sz="1200" dirty="0"/>
          </a:p>
          <a:p>
            <a:pPr eaLnBrk="1" hangingPunct="1"/>
            <a:r>
              <a:rPr lang="pt-BR" altLang="pt-BR" sz="1200" dirty="0"/>
              <a:t>Um espaço de funções é um espaço linear vetorial onde os vetores são funções</a:t>
            </a:r>
          </a:p>
          <a:p>
            <a:pPr eaLnBrk="1" hangingPunct="1"/>
            <a:endParaRPr lang="pt-BR" altLang="pt-BR" sz="1200" dirty="0"/>
          </a:p>
          <a:p>
            <a:pPr eaLnBrk="1" hangingPunct="1"/>
            <a:endParaRPr lang="pt-BR" altLang="pt-BR" sz="1200" dirty="0"/>
          </a:p>
          <a:p>
            <a:pPr eaLnBrk="1" hangingPunct="1"/>
            <a:endParaRPr lang="pt-BR" altLang="pt-BR" sz="1200" dirty="0"/>
          </a:p>
          <a:p>
            <a:pPr eaLnBrk="1" hangingPunct="1"/>
            <a:r>
              <a:rPr lang="pt-BR" altLang="pt-BR" sz="1200" dirty="0"/>
              <a:t>*</a:t>
            </a:r>
            <a:r>
              <a:rPr lang="pt-BR" altLang="pt-BR" sz="1200" baseline="0" dirty="0"/>
              <a:t> é conjugado complexo para caso de conjunto complexo</a:t>
            </a:r>
          </a:p>
          <a:p>
            <a:pPr eaLnBrk="1" hangingPunct="1"/>
            <a:r>
              <a:rPr lang="pt-BR" altLang="pt-BR" sz="1200" baseline="0" dirty="0"/>
              <a:t>* é </a:t>
            </a:r>
            <a:r>
              <a:rPr lang="pt-BR" altLang="pt-BR" sz="1200" baseline="0" dirty="0" err="1"/>
              <a:t>multipliacao</a:t>
            </a:r>
            <a:r>
              <a:rPr lang="pt-BR" altLang="pt-BR" sz="1200" baseline="0" dirty="0"/>
              <a:t> do </a:t>
            </a:r>
            <a:r>
              <a:rPr lang="pt-BR" altLang="pt-BR" sz="1200" baseline="0" dirty="0" err="1"/>
              <a:t>matlab</a:t>
            </a:r>
            <a:endParaRPr lang="pt-BR" altLang="pt-BR" sz="1200" dirty="0"/>
          </a:p>
          <a:p>
            <a:pPr eaLnBrk="1" hangingPunct="1"/>
            <a:endParaRPr lang="pt-BR" altLang="pt-BR" sz="1200" dirty="0"/>
          </a:p>
          <a:p>
            <a:pPr eaLnBrk="1" hangingPunct="1"/>
            <a:r>
              <a:rPr lang="pt-BR" altLang="pt-BR" sz="1200" dirty="0"/>
              <a:t>O produto interno de duas vetores f(t) e g(t) é um escalar a obtido pela fórmula</a:t>
            </a:r>
          </a:p>
          <a:p>
            <a:pPr eaLnBrk="1" hangingPunct="1"/>
            <a:endParaRPr lang="pt-BR" altLang="pt-BR" sz="1200" dirty="0"/>
          </a:p>
          <a:p>
            <a:pPr eaLnBrk="1" hangingPunct="1"/>
            <a:endParaRPr lang="pt-BR" altLang="pt-BR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200" dirty="0"/>
              <a:t>E a norma de um vetor é definida como</a:t>
            </a:r>
          </a:p>
          <a:p>
            <a:pPr eaLnBrk="1" hangingPunct="1"/>
            <a:endParaRPr lang="pt-BR" altLang="pt-BR" sz="12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1322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sz="1200" dirty="0"/>
          </a:p>
          <a:p>
            <a:pPr eaLnBrk="1" hangingPunct="1"/>
            <a:endParaRPr lang="pt-BR" altLang="pt-BR" sz="1200" dirty="0"/>
          </a:p>
          <a:p>
            <a:pPr eaLnBrk="1" hangingPunct="1"/>
            <a:r>
              <a:rPr lang="pt-BR" altLang="pt-BR" sz="1200" dirty="0"/>
              <a:t>Um conjunto de funções </a:t>
            </a:r>
            <a:r>
              <a:rPr lang="pt-BR" altLang="pt-BR" sz="1200" i="1" dirty="0" err="1">
                <a:latin typeface="Times" pitchFamily="18" charset="0"/>
              </a:rPr>
              <a:t>f</a:t>
            </a:r>
            <a:r>
              <a:rPr lang="pt-BR" altLang="pt-BR" sz="1200" i="1" baseline="-25000" dirty="0" err="1">
                <a:latin typeface="Times" pitchFamily="18" charset="0"/>
              </a:rPr>
              <a:t>k</a:t>
            </a:r>
            <a:r>
              <a:rPr lang="pt-BR" altLang="pt-BR" sz="1200" dirty="0">
                <a:latin typeface="Times" pitchFamily="18" charset="0"/>
              </a:rPr>
              <a:t>(</a:t>
            </a:r>
            <a:r>
              <a:rPr lang="pt-BR" altLang="pt-BR" sz="1200" i="1" dirty="0">
                <a:latin typeface="Times" pitchFamily="18" charset="0"/>
              </a:rPr>
              <a:t>t</a:t>
            </a:r>
            <a:r>
              <a:rPr lang="pt-BR" altLang="pt-BR" sz="1200" dirty="0">
                <a:latin typeface="Times" pitchFamily="18" charset="0"/>
              </a:rPr>
              <a:t>)</a:t>
            </a:r>
            <a:r>
              <a:rPr lang="pt-BR" altLang="pt-BR" sz="1200" dirty="0"/>
              <a:t>, definimos </a:t>
            </a:r>
            <a:r>
              <a:rPr lang="pt-BR" altLang="pt-BR" sz="1200" dirty="0">
                <a:latin typeface="Lucida Calligraphy" pitchFamily="66" charset="0"/>
                <a:sym typeface="Symbol" pitchFamily="18" charset="2"/>
              </a:rPr>
              <a:t>F</a:t>
            </a:r>
            <a:r>
              <a:rPr lang="pt-BR" altLang="pt-BR" sz="1200" dirty="0"/>
              <a:t> como um espaço vetorial com todos os elementos do espaço na forma</a:t>
            </a:r>
          </a:p>
          <a:p>
            <a:pPr eaLnBrk="1" hangingPunct="1"/>
            <a:endParaRPr lang="pt-BR" altLang="pt-BR" sz="12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200" dirty="0">
                <a:sym typeface="Symbol" pitchFamily="18" charset="2"/>
              </a:rPr>
              <a:t>Z inteiros</a:t>
            </a:r>
            <a:r>
              <a:rPr lang="pt-BR" altLang="pt-BR" sz="1200" baseline="0" dirty="0">
                <a:sym typeface="Symbol" pitchFamily="18" charset="2"/>
              </a:rPr>
              <a:t> positivos e negativos</a:t>
            </a:r>
            <a:endParaRPr lang="pt-BR" altLang="pt-BR" sz="1200" dirty="0"/>
          </a:p>
          <a:p>
            <a:pPr eaLnBrk="1" hangingPunct="1"/>
            <a:endParaRPr lang="pt-BR" altLang="pt-BR" sz="1200" dirty="0"/>
          </a:p>
          <a:p>
            <a:pPr eaLnBrk="1" hangingPunct="1"/>
            <a:endParaRPr lang="pt-BR" altLang="pt-BR" sz="1200" dirty="0"/>
          </a:p>
          <a:p>
            <a:pPr eaLnBrk="1" hangingPunct="1"/>
            <a:r>
              <a:rPr lang="pt-BR" altLang="pt-BR" sz="1200" dirty="0"/>
              <a:t>g(t)</a:t>
            </a:r>
            <a:r>
              <a:rPr lang="pt-BR" altLang="pt-BR" sz="1200" baseline="0" dirty="0"/>
              <a:t> é uma vetor e/ou função dentro do espaço (discreto ou continuo)</a:t>
            </a:r>
            <a:endParaRPr lang="pt-BR" altLang="pt-BR" sz="1200" dirty="0"/>
          </a:p>
          <a:p>
            <a:pPr eaLnBrk="1" hangingPunct="1"/>
            <a:endParaRPr lang="pt-BR" altLang="pt-BR" sz="1200" dirty="0"/>
          </a:p>
          <a:p>
            <a:pPr eaLnBrk="1" hangingPunct="1"/>
            <a:r>
              <a:rPr lang="pt-BR" altLang="pt-BR" sz="1200" dirty="0"/>
              <a:t>Dizemos que o conjunto </a:t>
            </a:r>
            <a:r>
              <a:rPr lang="pt-BR" altLang="pt-BR" sz="1200" i="1" dirty="0" err="1">
                <a:latin typeface="Times" pitchFamily="18" charset="0"/>
              </a:rPr>
              <a:t>f</a:t>
            </a:r>
            <a:r>
              <a:rPr lang="pt-BR" altLang="pt-BR" sz="1200" i="1" baseline="-25000" dirty="0" err="1">
                <a:latin typeface="Times" pitchFamily="18" charset="0"/>
              </a:rPr>
              <a:t>k</a:t>
            </a:r>
            <a:r>
              <a:rPr lang="pt-BR" altLang="pt-BR" sz="1200" dirty="0">
                <a:latin typeface="Times" pitchFamily="18" charset="0"/>
              </a:rPr>
              <a:t>(</a:t>
            </a:r>
            <a:r>
              <a:rPr lang="pt-BR" altLang="pt-BR" sz="1200" i="1" dirty="0">
                <a:latin typeface="Times" pitchFamily="18" charset="0"/>
              </a:rPr>
              <a:t>t</a:t>
            </a:r>
            <a:r>
              <a:rPr lang="pt-BR" altLang="pt-BR" sz="1200" dirty="0">
                <a:latin typeface="Times" pitchFamily="18" charset="0"/>
              </a:rPr>
              <a:t>)</a:t>
            </a:r>
            <a:r>
              <a:rPr lang="pt-BR" altLang="pt-BR" sz="1200" dirty="0"/>
              <a:t> é uma base para um dado espaço </a:t>
            </a:r>
            <a:r>
              <a:rPr lang="pt-BR" altLang="pt-BR" sz="1200" dirty="0">
                <a:latin typeface="Lucida Calligraphy" pitchFamily="66" charset="0"/>
                <a:sym typeface="Symbol" pitchFamily="18" charset="2"/>
              </a:rPr>
              <a:t>F</a:t>
            </a:r>
            <a:r>
              <a:rPr lang="pt-BR" altLang="pt-BR" sz="1200" dirty="0"/>
              <a:t> se o conjuntos dos {</a:t>
            </a:r>
            <a:r>
              <a:rPr lang="pt-BR" altLang="pt-BR" sz="1200" i="1" dirty="0" err="1">
                <a:latin typeface="Times" pitchFamily="18" charset="0"/>
              </a:rPr>
              <a:t>a</a:t>
            </a:r>
            <a:r>
              <a:rPr lang="pt-BR" altLang="pt-BR" sz="1200" i="1" baseline="-25000" dirty="0" err="1">
                <a:latin typeface="Times" pitchFamily="18" charset="0"/>
              </a:rPr>
              <a:t>k</a:t>
            </a:r>
            <a:r>
              <a:rPr lang="pt-BR" altLang="pt-BR" sz="1200" dirty="0"/>
              <a:t>} da equação são únicos para qualquer </a:t>
            </a:r>
            <a:r>
              <a:rPr lang="pt-BR" altLang="pt-BR" sz="1200" i="1" dirty="0">
                <a:latin typeface="Times" pitchFamily="18" charset="0"/>
              </a:rPr>
              <a:t>g</a:t>
            </a:r>
            <a:r>
              <a:rPr lang="pt-BR" altLang="pt-BR" sz="1200" dirty="0">
                <a:latin typeface="Times" pitchFamily="18" charset="0"/>
              </a:rPr>
              <a:t>(</a:t>
            </a:r>
            <a:r>
              <a:rPr lang="pt-BR" altLang="pt-BR" sz="1200" i="1" dirty="0">
                <a:latin typeface="Times" pitchFamily="18" charset="0"/>
              </a:rPr>
              <a:t>t</a:t>
            </a:r>
            <a:r>
              <a:rPr lang="pt-BR" altLang="pt-BR" sz="1200" dirty="0">
                <a:latin typeface="Times" pitchFamily="18" charset="0"/>
              </a:rPr>
              <a:t>)</a:t>
            </a:r>
            <a:r>
              <a:rPr lang="pt-BR" altLang="pt-BR" sz="1200" dirty="0">
                <a:sym typeface="Symbol" pitchFamily="18" charset="2"/>
              </a:rPr>
              <a:t></a:t>
            </a:r>
            <a:r>
              <a:rPr lang="pt-BR" altLang="pt-BR" sz="1200" dirty="0">
                <a:latin typeface="Lucida Calligraphy" pitchFamily="66" charset="0"/>
                <a:sym typeface="Symbol" pitchFamily="18" charset="2"/>
              </a:rPr>
              <a:t>F</a:t>
            </a:r>
            <a:r>
              <a:rPr lang="pt-BR" altLang="pt-BR" sz="1200" dirty="0">
                <a:sym typeface="Symbol" pitchFamily="18" charset="2"/>
              </a:rPr>
              <a:t>.</a:t>
            </a:r>
          </a:p>
          <a:p>
            <a:pPr eaLnBrk="1" hangingPunct="1"/>
            <a:endParaRPr lang="pt-BR" altLang="pt-BR" sz="1200" dirty="0">
              <a:sym typeface="Symbol" pitchFamily="18" charset="2"/>
            </a:endParaRPr>
          </a:p>
          <a:p>
            <a:endParaRPr lang="pt-BR" dirty="0"/>
          </a:p>
          <a:p>
            <a:r>
              <a:rPr lang="pt-BR" dirty="0" err="1"/>
              <a:t>ak</a:t>
            </a:r>
            <a:r>
              <a:rPr lang="pt-BR" baseline="0" dirty="0"/>
              <a:t>  </a:t>
            </a:r>
            <a:r>
              <a:rPr lang="pt-BR" dirty="0"/>
              <a:t>Escalar</a:t>
            </a:r>
            <a:r>
              <a:rPr lang="pt-BR" baseline="0" dirty="0"/>
              <a:t> k </a:t>
            </a:r>
            <a:r>
              <a:rPr lang="pt-BR" baseline="0" dirty="0" err="1"/>
              <a:t>indice</a:t>
            </a:r>
            <a:endParaRPr lang="pt-BR" baseline="0" dirty="0"/>
          </a:p>
          <a:p>
            <a:r>
              <a:rPr lang="pt-BR" baseline="0" dirty="0"/>
              <a:t>Vetor f(t)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887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pt-BR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3" tooltip="Significado de Orto"/>
              </a:rPr>
              <a:t>Significado de </a:t>
            </a:r>
            <a:r>
              <a:rPr kumimoji="1" lang="pt-BR" sz="1200" b="1" i="0" u="none" strike="noStrike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3" tooltip="Significado de Orto"/>
              </a:rPr>
              <a:t>Orto</a:t>
            </a:r>
            <a:r>
              <a:rPr kumimoji="1" lang="pt-BR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3" tooltip="Significado de Orto"/>
              </a:rPr>
              <a:t>:</a:t>
            </a:r>
            <a:endParaRPr kumimoji="1" lang="pt-BR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Arial" charset="0"/>
            </a:endParaRPr>
          </a:p>
          <a:p>
            <a:r>
              <a:rPr kumimoji="1" lang="pt-B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Termo de composição que provém do grego: ¨</a:t>
            </a:r>
            <a:r>
              <a:rPr kumimoji="1" lang="pt-B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orthos</a:t>
            </a:r>
            <a:r>
              <a:rPr kumimoji="1" lang="pt-B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¨ e que exprime a </a:t>
            </a:r>
            <a:r>
              <a:rPr kumimoji="1" lang="pt-B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idéia</a:t>
            </a:r>
            <a:r>
              <a:rPr kumimoji="1" lang="pt-B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de direito, </a:t>
            </a:r>
            <a:r>
              <a:rPr kumimoji="1" lang="pt-B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reto,exato</a:t>
            </a:r>
            <a:r>
              <a:rPr kumimoji="1" lang="pt-B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. Entra na formação de muitas palavras.</a:t>
            </a:r>
          </a:p>
          <a:p>
            <a:endParaRPr lang="pt-BR" dirty="0"/>
          </a:p>
          <a:p>
            <a:r>
              <a:rPr kumimoji="1" lang="pt-B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ortogonal</a:t>
            </a:r>
          </a:p>
          <a:p>
            <a:r>
              <a:rPr kumimoji="1" lang="pt-BR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adjetivo de dois gêneros</a:t>
            </a:r>
            <a:endParaRPr kumimoji="1" lang="pt-BR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Arial" charset="0"/>
            </a:endParaRPr>
          </a:p>
          <a:p>
            <a:r>
              <a:rPr kumimoji="1" lang="pt-B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que se intercepta ou se posiciona em ângulo reto; perpendicular.</a:t>
            </a:r>
          </a:p>
          <a:p>
            <a:endParaRPr kumimoji="1" lang="pt-BR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Arial" charset="0"/>
            </a:endParaRPr>
          </a:p>
          <a:p>
            <a:r>
              <a:rPr lang="pt-BR" altLang="pt-BR" sz="1200" dirty="0" err="1">
                <a:solidFill>
                  <a:srgbClr val="FF3300"/>
                </a:solidFill>
              </a:rPr>
              <a:t>ortonormal</a:t>
            </a:r>
            <a:r>
              <a:rPr lang="pt-BR" altLang="pt-BR" sz="1200" dirty="0"/>
              <a:t> se também tiverem</a:t>
            </a:r>
            <a:r>
              <a:rPr lang="pt-BR" altLang="pt-BR" sz="1200" baseline="0" dirty="0"/>
              <a:t> norma unitária</a:t>
            </a:r>
          </a:p>
          <a:p>
            <a:endParaRPr kumimoji="1" lang="pt-BR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Arial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21262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Um gráfico valor x tempo </a:t>
            </a:r>
            <a:r>
              <a:rPr lang="pt-BR" altLang="pt-BR" sz="2400" b="1" dirty="0"/>
              <a:t>não permite interpretar uma informação adequadamente</a:t>
            </a:r>
            <a:r>
              <a:rPr lang="pt-BR" altLang="pt-BR" sz="2400" dirty="0"/>
              <a:t> porque muitas características relevantes da informação estão presentes no domínio da frequência e não podem ser percebidas no domínio do tempo</a:t>
            </a:r>
          </a:p>
          <a:p>
            <a:pPr eaLnBrk="1" hangingPunct="1">
              <a:lnSpc>
                <a:spcPct val="80000"/>
              </a:lnSpc>
            </a:pPr>
            <a:endParaRPr lang="pt-BR" altLang="pt-BR" sz="24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Muitas vezes sem nos dar conta já usamos o domínio da frequência na análise de uma informação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dirty="0"/>
              <a:t>Se a informação varia rápido intuitivamente dizemos que ela tem alta frequência, caso contrário dizemos que ela tem baixa frequência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dirty="0">
                <a:solidFill>
                  <a:srgbClr val="FF3300"/>
                </a:solidFill>
              </a:rPr>
              <a:t>Baixa frequência e alta frequência são termos relativos ao interesse do observador!</a:t>
            </a:r>
          </a:p>
          <a:p>
            <a:pPr eaLnBrk="1" hangingPunct="1">
              <a:lnSpc>
                <a:spcPct val="80000"/>
              </a:lnSpc>
            </a:pPr>
            <a:endParaRPr lang="pt-BR" altLang="pt-BR" sz="24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A forma mais elementar de se obter as informações de frequência de uma informação que está representada no domínio do tempo é usar a </a:t>
            </a:r>
            <a:r>
              <a:rPr lang="pt-BR" altLang="pt-BR" sz="2400" dirty="0">
                <a:solidFill>
                  <a:srgbClr val="FF3300"/>
                </a:solidFill>
              </a:rPr>
              <a:t>TRANSFORMADA DE FOURIER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12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70446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Um gráfico valor x tempo não permite interpretar uma informação adequadamente porque muitas características relevantes da informação estão presentes no domínio da frequência e não podem ser percebidas no domínio do tempo</a:t>
            </a:r>
          </a:p>
          <a:p>
            <a:pPr eaLnBrk="1" hangingPunct="1">
              <a:lnSpc>
                <a:spcPct val="80000"/>
              </a:lnSpc>
            </a:pPr>
            <a:endParaRPr lang="pt-BR" altLang="pt-BR" sz="24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Muitas vezes sem nos dar conta já usamos o domínio da frequência na análise de uma informação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dirty="0"/>
              <a:t>Se a informação varia rápido intuitivamente dizemos que ela tem alta frequência, caso contrário dizemos que ela tem baixa frequência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dirty="0">
                <a:solidFill>
                  <a:srgbClr val="FF3300"/>
                </a:solidFill>
              </a:rPr>
              <a:t>Baixa frequência e alta frequência são termos relativos ao interesse do observador!</a:t>
            </a:r>
          </a:p>
          <a:p>
            <a:pPr eaLnBrk="1" hangingPunct="1">
              <a:lnSpc>
                <a:spcPct val="80000"/>
              </a:lnSpc>
            </a:pPr>
            <a:endParaRPr lang="pt-BR" altLang="pt-BR" sz="24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A forma mais elementar de se obter as informações de frequência de uma informação que está representada no domínio do tempo é usar a </a:t>
            </a:r>
            <a:r>
              <a:rPr lang="pt-BR" altLang="pt-BR" sz="2400" dirty="0">
                <a:solidFill>
                  <a:srgbClr val="FF3300"/>
                </a:solidFill>
              </a:rPr>
              <a:t>TRANSFORMADA DE FOURIER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13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14294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Periódica</a:t>
            </a:r>
            <a:r>
              <a:rPr lang="pt-BR" baseline="0" dirty="0"/>
              <a:t> 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Omega</a:t>
            </a:r>
            <a:r>
              <a:rPr lang="pt-BR" baseline="0" dirty="0"/>
              <a:t> = </a:t>
            </a:r>
            <a:r>
              <a:rPr lang="pt-BR" baseline="0" dirty="0" err="1"/>
              <a:t>frequencia</a:t>
            </a:r>
            <a:r>
              <a:rPr lang="pt-BR" baseline="0" dirty="0"/>
              <a:t> angular</a:t>
            </a:r>
          </a:p>
          <a:p>
            <a:r>
              <a:rPr lang="pt-BR" baseline="0" dirty="0" err="1"/>
              <a:t>Frequencia</a:t>
            </a:r>
            <a:r>
              <a:rPr lang="pt-BR" baseline="0" dirty="0"/>
              <a:t> angular = 2pi/T=2pif</a:t>
            </a:r>
          </a:p>
          <a:p>
            <a:r>
              <a:rPr lang="pt-BR" baseline="0" dirty="0" err="1"/>
              <a:t>Fs</a:t>
            </a:r>
            <a:r>
              <a:rPr lang="pt-BR" baseline="0" dirty="0"/>
              <a:t>=1/T</a:t>
            </a:r>
          </a:p>
          <a:p>
            <a:endParaRPr lang="pt-BR" baseline="0" dirty="0"/>
          </a:p>
          <a:p>
            <a:r>
              <a:rPr kumimoji="1" lang="pt-B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Formula</a:t>
            </a:r>
            <a:r>
              <a:rPr kumimoji="1" lang="pt-BR" sz="1200" b="0" i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de </a:t>
            </a:r>
            <a:r>
              <a:rPr kumimoji="1" lang="pt-BR" sz="1200" b="0" i="0" kern="1200" baseline="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euler</a:t>
            </a:r>
            <a:endParaRPr kumimoji="1" lang="pt-BR" sz="1200" b="0" i="0" kern="1200" baseline="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Arial" charset="0"/>
            </a:endParaRPr>
          </a:p>
          <a:p>
            <a:r>
              <a:rPr kumimoji="1" lang="pt-BR" sz="1200" b="0" i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Cos(x) + i </a:t>
            </a:r>
            <a:r>
              <a:rPr kumimoji="1" lang="pt-BR" sz="1200" b="0" i="0" kern="1200" baseline="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sen</a:t>
            </a:r>
            <a:r>
              <a:rPr kumimoji="1" lang="pt-BR" sz="1200" b="0" i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(x) = </a:t>
            </a:r>
            <a:r>
              <a:rPr kumimoji="1" lang="pt-BR" sz="1200" b="0" i="0" kern="1200" baseline="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e^ix</a:t>
            </a:r>
            <a:endParaRPr kumimoji="1" lang="pt-BR" sz="1200" b="0" i="0" kern="1200" baseline="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Arial" charset="0"/>
            </a:endParaRPr>
          </a:p>
          <a:p>
            <a:endParaRPr kumimoji="1" lang="pt-BR" sz="1200" b="0" i="0" kern="1200" baseline="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Arial" charset="0"/>
            </a:endParaRPr>
          </a:p>
          <a:p>
            <a:r>
              <a:rPr kumimoji="1" lang="pt-BR" sz="1200" b="0" i="0" kern="1200" baseline="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Ln</a:t>
            </a:r>
            <a:r>
              <a:rPr kumimoji="1" lang="pt-BR" sz="1200" b="0" i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(</a:t>
            </a:r>
            <a:r>
              <a:rPr kumimoji="1" lang="pt-BR" sz="1200" b="0" i="0" kern="1200" baseline="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co</a:t>
            </a:r>
            <a:r>
              <a:rPr kumimoji="1" lang="pt-BR" sz="1200" b="0" i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(x)+i sem(x))=</a:t>
            </a:r>
            <a:r>
              <a:rPr kumimoji="1" lang="pt-BR" sz="1200" b="0" i="0" kern="1200" baseline="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ix</a:t>
            </a:r>
            <a:endParaRPr kumimoji="1" lang="pt-BR" sz="1200" b="0" i="0" kern="1200" baseline="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Arial" charset="0"/>
            </a:endParaRPr>
          </a:p>
          <a:p>
            <a:endParaRPr kumimoji="1" lang="pt-BR" sz="1200" b="0" i="0" kern="1200" baseline="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Arial" charset="0"/>
            </a:endParaRPr>
          </a:p>
          <a:p>
            <a:r>
              <a:rPr kumimoji="1" lang="pt-BR" sz="1200" b="0" i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i=</a:t>
            </a:r>
            <a:r>
              <a:rPr kumimoji="1" lang="pt-BR" sz="1200" b="0" i="0" kern="1200" baseline="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Sqrt</a:t>
            </a:r>
            <a:r>
              <a:rPr kumimoji="1" lang="pt-BR" sz="1200" b="0" i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(-1)</a:t>
            </a:r>
          </a:p>
          <a:p>
            <a:endParaRPr kumimoji="1" lang="pt-BR" sz="1200" b="0" i="0" kern="1200" baseline="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Arial" charset="0"/>
            </a:endParaRPr>
          </a:p>
          <a:p>
            <a:r>
              <a:rPr lang="pt-BR" dirty="0"/>
              <a:t>Exponencial</a:t>
            </a:r>
            <a:r>
              <a:rPr lang="pt-BR" baseline="0" dirty="0"/>
              <a:t> complexa é uma forma de representar duas informações chaves, </a:t>
            </a:r>
            <a:r>
              <a:rPr lang="pt-BR" baseline="0" dirty="0" err="1"/>
              <a:t>frequencia</a:t>
            </a:r>
            <a:r>
              <a:rPr lang="pt-BR" baseline="0" dirty="0"/>
              <a:t> e fase,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8C4F8-A076-42F0-9B2F-DC164A6D9100}" type="slidenum">
              <a:rPr lang="en-US" altLang="pt-BR" smtClean="0"/>
              <a:pPr>
                <a:defRPr/>
              </a:pPr>
              <a:t>14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9139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pt-BR" alt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t-BR" alt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034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altLang="pt-BR" noProof="0"/>
              <a:t>Click to edit Master title style</a:t>
            </a:r>
          </a:p>
        </p:txBody>
      </p:sp>
      <p:sp>
        <p:nvSpPr>
          <p:cNvPr id="10344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pt-BR" altLang="pt-BR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B57996-6AD8-4495-A2B0-9FB6CB60BF2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6942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2FAC2-3D75-4A92-A2F5-6691A02C701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9894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99F75-51E1-4CC8-8714-CE18EE5BA63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48258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6AC37-88E7-4C2B-953D-EA185C3F675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937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87FA-8A6B-42DD-AB36-486ACF63221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2876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34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altLang="pt-BR" noProof="0"/>
              <a:t>Click to edit Master title style</a:t>
            </a:r>
          </a:p>
        </p:txBody>
      </p:sp>
      <p:sp>
        <p:nvSpPr>
          <p:cNvPr id="10344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pt-BR" altLang="pt-BR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A2007-9CF4-4442-A9B0-3E5AB681DA1A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40F18-7B89-4A2B-A559-6766ECB5557E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66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60DEA-AADC-4CDF-B462-0687567EE521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15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6049CF-E477-4E2E-B9CD-841C27EE0755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21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BF7CB-B683-4F2A-B985-7CE8257FF093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197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1BB16-DA1F-4774-88DF-9572EDFA1E0A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4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B6194-719A-48EA-972C-8E9EB67CC9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6408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F130C0-0B86-4C9A-8B2F-DC1A8E7CBEB5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54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03A19-DAB8-445E-AA18-3C6985DA2B92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60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4D27B-CE6F-45DD-9C1B-F7BA69403B93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780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19831-51DB-4875-9A50-27EC64DB9CB0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306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051A5-40A2-4D93-A9E2-F365A16D35E7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864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4E99C-8F32-42EE-A6E3-173B401D21E8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82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BDE83-857C-4341-854B-FD4D1A263339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4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BDFCB-071D-44E8-B697-D5CDD02244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671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080B-44CC-497E-9C05-4889373B06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8092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EF655-3FAB-4B82-9CEE-AA7B9BD9BA6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3355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354E4-773E-45B5-BFFE-7019BDCD1F7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36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D09EA-6EBE-4DB8-BF57-1E1282D0A5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237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E4A65-189C-4447-84FC-7A9D5DAE5C5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0053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F133E-D05E-4699-BB77-E39189A9D4D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006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B3672B0E-BB3C-4385-AFC6-2A0DCE56BE6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pt-BR" altLang="pt-BR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t-BR" altLang="pt-BR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t-BR" altLang="pt-BR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</a:p>
        </p:txBody>
      </p:sp>
      <p:sp>
        <p:nvSpPr>
          <p:cNvPr id="10241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BFAF149A-1FC3-4612-A7A2-B2B3A7906D13}" type="slidenum">
              <a:rPr lang="pt-BR" altLang="pt-BR" smtClean="0">
                <a:solidFill>
                  <a:srgbClr val="000000"/>
                </a:solidFill>
                <a:cs typeface="Arial" panose="020B0604020202020204" pitchFamily="34" charset="0"/>
              </a:rPr>
              <a:pPr/>
              <a:t>‹nº›</a:t>
            </a:fld>
            <a:endParaRPr lang="pt-BR" altLang="pt-BR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</a:p>
        </p:txBody>
      </p:sp>
      <p:sp>
        <p:nvSpPr>
          <p:cNvPr id="10241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6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ldi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pUNpyF58BY?feature=oemb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7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2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4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5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6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8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9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0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1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2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5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6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1AA06F-1263-4627-BB29-0519D9102494}" type="slidenum">
              <a:rPr lang="pt-BR" altLang="pt-BR">
                <a:latin typeface="Arial Black" pitchFamily="34" charset="0"/>
              </a:rPr>
              <a:pPr eaLnBrk="1" hangingPunct="1"/>
              <a:t>1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Introdução a Wavelets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pt-BR" dirty="0" err="1">
                <a:solidFill>
                  <a:srgbClr val="000000"/>
                </a:solidFill>
              </a:rPr>
              <a:t>Galdir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Reges</a:t>
            </a:r>
            <a:endParaRPr lang="en-US" altLang="pt-BR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pt-BR" dirty="0">
                <a:solidFill>
                  <a:srgbClr val="000000"/>
                </a:solidFill>
                <a:hlinkClick r:id="rId2"/>
              </a:rPr>
              <a:t>galdir@gmail.com</a:t>
            </a:r>
            <a:endParaRPr lang="en-US" altLang="pt-BR" dirty="0">
              <a:solidFill>
                <a:srgbClr val="000000"/>
              </a:solidFill>
            </a:endParaRPr>
          </a:p>
          <a:p>
            <a:pPr eaLnBrk="1" hangingPunct="1"/>
            <a:endParaRPr lang="en-US" altLang="pt-BR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pt-BR" sz="2000" dirty="0">
                <a:solidFill>
                  <a:srgbClr val="000000"/>
                </a:solidFill>
              </a:rPr>
              <a:t>A </a:t>
            </a:r>
            <a:r>
              <a:rPr lang="en-US" altLang="pt-BR" sz="2000" dirty="0" err="1">
                <a:solidFill>
                  <a:srgbClr val="000000"/>
                </a:solidFill>
              </a:rPr>
              <a:t>partir</a:t>
            </a:r>
            <a:r>
              <a:rPr lang="en-US" altLang="pt-BR" sz="2000" dirty="0">
                <a:solidFill>
                  <a:srgbClr val="000000"/>
                </a:solidFill>
              </a:rPr>
              <a:t> do </a:t>
            </a:r>
            <a:r>
              <a:rPr lang="en-US" altLang="pt-BR" sz="2000" dirty="0" err="1">
                <a:solidFill>
                  <a:srgbClr val="000000"/>
                </a:solidFill>
              </a:rPr>
              <a:t>trabalho</a:t>
            </a:r>
            <a:r>
              <a:rPr lang="en-US" altLang="pt-BR" sz="2000" dirty="0">
                <a:solidFill>
                  <a:srgbClr val="000000"/>
                </a:solidFill>
              </a:rPr>
              <a:t> do Prof. Dr. Angelo Duarte</a:t>
            </a:r>
            <a:endParaRPr lang="pt-BR" alt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A838DA-2512-489A-8FA0-534DACF6205E}" type="slidenum">
              <a:rPr lang="pt-BR" altLang="pt-BR">
                <a:latin typeface="Arial Black" pitchFamily="34" charset="0"/>
              </a:rPr>
              <a:pPr eaLnBrk="1" hangingPunct="1"/>
              <a:t>10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1024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175250"/>
          </a:xfrm>
        </p:spPr>
        <p:txBody>
          <a:bodyPr/>
          <a:lstStyle/>
          <a:p>
            <a:pPr eaLnBrk="1" hangingPunct="1"/>
            <a:r>
              <a:rPr lang="pt-BR" altLang="pt-BR" sz="2800" dirty="0"/>
              <a:t>A consequência importante desse resultado é que os coeficientes </a:t>
            </a:r>
            <a:r>
              <a:rPr lang="pt-BR" altLang="pt-BR" sz="2800" i="1" dirty="0" err="1">
                <a:latin typeface="Times" pitchFamily="18" charset="0"/>
              </a:rPr>
              <a:t>a</a:t>
            </a:r>
            <a:r>
              <a:rPr lang="pt-BR" altLang="pt-BR" sz="2800" i="1" baseline="-25000" dirty="0" err="1">
                <a:latin typeface="Times" pitchFamily="18" charset="0"/>
              </a:rPr>
              <a:t>k</a:t>
            </a:r>
            <a:r>
              <a:rPr lang="pt-BR" altLang="pt-BR" sz="2800" dirty="0"/>
              <a:t> são projeções da função </a:t>
            </a:r>
            <a:r>
              <a:rPr lang="pt-BR" altLang="pt-BR" sz="2800" i="1" dirty="0">
                <a:latin typeface="Times" pitchFamily="18" charset="0"/>
              </a:rPr>
              <a:t>g</a:t>
            </a:r>
            <a:r>
              <a:rPr lang="pt-BR" altLang="pt-BR" sz="2800" dirty="0">
                <a:latin typeface="Times" pitchFamily="18" charset="0"/>
              </a:rPr>
              <a:t>(</a:t>
            </a:r>
            <a:r>
              <a:rPr lang="pt-BR" altLang="pt-BR" sz="2800" i="1" dirty="0">
                <a:latin typeface="Times" pitchFamily="18" charset="0"/>
              </a:rPr>
              <a:t>t</a:t>
            </a:r>
            <a:r>
              <a:rPr lang="pt-BR" altLang="pt-BR" sz="2800" dirty="0">
                <a:latin typeface="Times" pitchFamily="18" charset="0"/>
              </a:rPr>
              <a:t>)</a:t>
            </a:r>
            <a:r>
              <a:rPr lang="pt-BR" altLang="pt-BR" sz="2800" dirty="0"/>
              <a:t> sobre as base </a:t>
            </a:r>
            <a:r>
              <a:rPr lang="pt-BR" altLang="pt-BR" sz="2800" i="1" dirty="0" err="1">
                <a:latin typeface="Times" pitchFamily="18" charset="0"/>
              </a:rPr>
              <a:t>f</a:t>
            </a:r>
            <a:r>
              <a:rPr lang="pt-BR" altLang="pt-BR" sz="2800" i="1" baseline="-25000" dirty="0" err="1">
                <a:latin typeface="Times" pitchFamily="18" charset="0"/>
              </a:rPr>
              <a:t>k</a:t>
            </a:r>
            <a:r>
              <a:rPr lang="pt-BR" altLang="pt-BR" sz="2800" dirty="0">
                <a:latin typeface="Times" pitchFamily="18" charset="0"/>
              </a:rPr>
              <a:t>(</a:t>
            </a:r>
            <a:r>
              <a:rPr lang="pt-BR" altLang="pt-BR" sz="2800" i="1" dirty="0">
                <a:latin typeface="Times" pitchFamily="18" charset="0"/>
              </a:rPr>
              <a:t>t</a:t>
            </a:r>
            <a:r>
              <a:rPr lang="pt-BR" altLang="pt-BR" sz="2800" dirty="0">
                <a:latin typeface="Times" pitchFamily="18" charset="0"/>
              </a:rPr>
              <a:t>)</a:t>
            </a:r>
            <a:endParaRPr lang="pt-BR" altLang="pt-BR" sz="2800" dirty="0"/>
          </a:p>
          <a:p>
            <a:pPr lvl="1" eaLnBrk="1" hangingPunct="1"/>
            <a:r>
              <a:rPr lang="pt-BR" altLang="pt-BR" sz="2400" dirty="0"/>
              <a:t>Isso é a essência da transformada de Fourier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0339"/>
            <a:ext cx="4608512" cy="414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4B6194-719A-48EA-972C-8E9EB67CC928}" type="slidenum">
              <a:rPr lang="pt-BR" altLang="pt-BR" smtClean="0"/>
              <a:pPr>
                <a:defRPr/>
              </a:pPr>
              <a:t>11</a:t>
            </a:fld>
            <a:endParaRPr lang="pt-BR" altLang="pt-BR"/>
          </a:p>
        </p:txBody>
      </p:sp>
      <p:sp>
        <p:nvSpPr>
          <p:cNvPr id="7" name="Retângulo 6"/>
          <p:cNvSpPr/>
          <p:nvPr/>
        </p:nvSpPr>
        <p:spPr>
          <a:xfrm>
            <a:off x="683568" y="692695"/>
            <a:ext cx="813690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+mn-lt"/>
              </a:rPr>
              <a:t>Os coeficientes </a:t>
            </a:r>
            <a:r>
              <a:rPr lang="pt-BR" altLang="pt-BR" sz="2800" i="1" dirty="0" err="1">
                <a:latin typeface="+mn-lt"/>
              </a:rPr>
              <a:t>a</a:t>
            </a:r>
            <a:r>
              <a:rPr lang="pt-BR" altLang="pt-BR" sz="2800" i="1" baseline="-25000" dirty="0" err="1">
                <a:latin typeface="+mn-lt"/>
              </a:rPr>
              <a:t>k</a:t>
            </a:r>
            <a:r>
              <a:rPr lang="pt-BR" altLang="pt-BR" sz="2800" dirty="0">
                <a:latin typeface="+mn-lt"/>
              </a:rPr>
              <a:t> permitem recompor a função </a:t>
            </a:r>
            <a:r>
              <a:rPr lang="pt-BR" altLang="pt-BR" sz="2800" i="1" dirty="0">
                <a:latin typeface="+mn-lt"/>
              </a:rPr>
              <a:t>g</a:t>
            </a:r>
            <a:r>
              <a:rPr lang="pt-BR" altLang="pt-BR" sz="2800" dirty="0">
                <a:latin typeface="+mn-lt"/>
              </a:rPr>
              <a:t>(</a:t>
            </a:r>
            <a:r>
              <a:rPr lang="pt-BR" altLang="pt-BR" sz="2800" i="1" dirty="0">
                <a:latin typeface="+mn-lt"/>
              </a:rPr>
              <a:t>t</a:t>
            </a:r>
            <a:r>
              <a:rPr lang="pt-BR" altLang="pt-BR" sz="2800" dirty="0">
                <a:latin typeface="+mn-lt"/>
              </a:rPr>
              <a:t>) pela combinação linear das funções base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pt-BR" altLang="pt-BR" sz="2800" dirty="0">
              <a:latin typeface="+mn-lt"/>
            </a:endParaRPr>
          </a:p>
          <a:p>
            <a:endParaRPr lang="pt-BR" sz="28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pt-BR" altLang="pt-BR" sz="2800" dirty="0">
              <a:latin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pt-BR" altLang="pt-BR" sz="2800" dirty="0">
              <a:latin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pt-BR" altLang="pt-BR" sz="2800" dirty="0">
              <a:latin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pt-BR" altLang="pt-BR" sz="2800" dirty="0">
              <a:latin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pt-BR" altLang="pt-BR" sz="2800" dirty="0">
              <a:latin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pt-BR" altLang="pt-BR" sz="2800" dirty="0">
              <a:latin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+mn-lt"/>
              </a:rPr>
              <a:t>O cálculo dos coeficientes </a:t>
            </a:r>
            <a:r>
              <a:rPr lang="pt-BR" altLang="pt-BR" sz="2800" i="1" dirty="0" err="1">
                <a:latin typeface="+mn-lt"/>
              </a:rPr>
              <a:t>a</a:t>
            </a:r>
            <a:r>
              <a:rPr lang="pt-BR" altLang="pt-BR" sz="2800" i="1" baseline="-25000" dirty="0" err="1">
                <a:latin typeface="+mn-lt"/>
              </a:rPr>
              <a:t>k</a:t>
            </a:r>
            <a:r>
              <a:rPr lang="pt-BR" altLang="pt-BR" sz="2800" dirty="0">
                <a:latin typeface="+mn-lt"/>
              </a:rPr>
              <a:t> usando o produto interno é chamado de </a:t>
            </a:r>
            <a:r>
              <a:rPr lang="pt-BR" altLang="pt-BR" sz="2800" dirty="0">
                <a:solidFill>
                  <a:srgbClr val="FF3300"/>
                </a:solidFill>
                <a:latin typeface="+mn-lt"/>
              </a:rPr>
              <a:t>análise</a:t>
            </a:r>
            <a:r>
              <a:rPr lang="pt-BR" altLang="pt-BR" sz="2800" dirty="0">
                <a:latin typeface="+mn-lt"/>
              </a:rPr>
              <a:t> da função </a:t>
            </a:r>
            <a:r>
              <a:rPr lang="pt-BR" altLang="pt-BR" sz="2800" i="1" dirty="0">
                <a:latin typeface="+mn-lt"/>
              </a:rPr>
              <a:t>g</a:t>
            </a:r>
            <a:r>
              <a:rPr lang="pt-BR" altLang="pt-BR" sz="2800" dirty="0">
                <a:latin typeface="+mn-lt"/>
              </a:rPr>
              <a:t>(</a:t>
            </a:r>
            <a:r>
              <a:rPr lang="pt-BR" altLang="pt-BR" sz="2800" i="1" dirty="0">
                <a:latin typeface="+mn-lt"/>
              </a:rPr>
              <a:t>t</a:t>
            </a:r>
            <a:r>
              <a:rPr lang="pt-BR" altLang="pt-BR" sz="2800" dirty="0">
                <a:latin typeface="+mn-lt"/>
              </a:rPr>
              <a:t>) e o processo de recompor a função </a:t>
            </a:r>
            <a:r>
              <a:rPr lang="pt-BR" altLang="pt-BR" sz="2800" i="1" dirty="0">
                <a:latin typeface="+mn-lt"/>
              </a:rPr>
              <a:t>g</a:t>
            </a:r>
            <a:r>
              <a:rPr lang="pt-BR" altLang="pt-BR" sz="2800" dirty="0">
                <a:latin typeface="+mn-lt"/>
              </a:rPr>
              <a:t>(</a:t>
            </a:r>
            <a:r>
              <a:rPr lang="pt-BR" altLang="pt-BR" sz="2800" i="1" dirty="0">
                <a:latin typeface="+mn-lt"/>
              </a:rPr>
              <a:t>t</a:t>
            </a:r>
            <a:r>
              <a:rPr lang="pt-BR" altLang="pt-BR" sz="2800" dirty="0">
                <a:latin typeface="+mn-lt"/>
              </a:rPr>
              <a:t>) a partir dos </a:t>
            </a:r>
            <a:r>
              <a:rPr lang="pt-BR" altLang="pt-BR" sz="2800" i="1" dirty="0" err="1">
                <a:latin typeface="+mn-lt"/>
              </a:rPr>
              <a:t>a</a:t>
            </a:r>
            <a:r>
              <a:rPr lang="pt-BR" altLang="pt-BR" sz="2800" i="1" baseline="-25000" dirty="0" err="1">
                <a:latin typeface="+mn-lt"/>
              </a:rPr>
              <a:t>k</a:t>
            </a:r>
            <a:r>
              <a:rPr lang="pt-BR" altLang="pt-BR" sz="2800" dirty="0">
                <a:latin typeface="+mn-lt"/>
              </a:rPr>
              <a:t> é chamado de </a:t>
            </a:r>
            <a:r>
              <a:rPr lang="pt-BR" altLang="pt-BR" sz="2800" dirty="0">
                <a:solidFill>
                  <a:srgbClr val="FF3300"/>
                </a:solidFill>
                <a:latin typeface="+mn-lt"/>
              </a:rPr>
              <a:t>síntese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51F2CA3-9E4D-4084-BB2F-C921DB6C6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10" y="1700808"/>
            <a:ext cx="3420380" cy="307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60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7B38F0-EF76-4C3E-824C-50C885342B14}" type="slidenum">
              <a:rPr lang="pt-BR" altLang="pt-BR">
                <a:latin typeface="Arial Black" pitchFamily="34" charset="0"/>
              </a:rPr>
              <a:pPr eaLnBrk="1" hangingPunct="1"/>
              <a:t>12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Sinais e Informações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2384425"/>
          </a:xfrm>
        </p:spPr>
        <p:txBody>
          <a:bodyPr/>
          <a:lstStyle/>
          <a:p>
            <a:pPr eaLnBrk="1" hangingPunct="1"/>
            <a:r>
              <a:rPr lang="pt-BR" altLang="pt-BR"/>
              <a:t>A grande maioria dos sinais capturados da natureza estão no </a:t>
            </a:r>
            <a:r>
              <a:rPr lang="pt-BR" altLang="pt-BR">
                <a:solidFill>
                  <a:srgbClr val="FF3300"/>
                </a:solidFill>
              </a:rPr>
              <a:t>domínio do tempo</a:t>
            </a:r>
          </a:p>
          <a:p>
            <a:pPr lvl="1" eaLnBrk="1" hangingPunct="1"/>
            <a:r>
              <a:rPr lang="pt-BR" altLang="pt-BR"/>
              <a:t>A forma de representar essa informação geralmente é um gráfico valor x tempo</a:t>
            </a: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149725"/>
            <a:ext cx="3168650" cy="237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2EC81B-2597-44C0-8AC4-DFFD0ECD9673}" type="slidenum">
              <a:rPr lang="pt-BR" altLang="pt-BR">
                <a:latin typeface="Arial Black" pitchFamily="34" charset="0"/>
              </a:rPr>
              <a:pPr eaLnBrk="1" hangingPunct="1"/>
              <a:t>13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102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Um gráfico </a:t>
            </a:r>
            <a:r>
              <a:rPr lang="pt-BR" altLang="pt-BR" sz="2400" b="1" dirty="0"/>
              <a:t>valor x tempo não permite interpretar uma informação</a:t>
            </a:r>
            <a:r>
              <a:rPr lang="pt-BR" altLang="pt-BR" sz="2400" dirty="0"/>
              <a:t> adequadamente porque muitas características relevantes da informação estão presentes no domínio da frequência e não podem ser percebidas no domínio do tempo</a:t>
            </a:r>
          </a:p>
          <a:p>
            <a:pPr eaLnBrk="1" hangingPunct="1">
              <a:lnSpc>
                <a:spcPct val="80000"/>
              </a:lnSpc>
            </a:pPr>
            <a:endParaRPr lang="pt-BR" altLang="pt-BR" sz="24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Muitas vezes sem nos dar conta </a:t>
            </a:r>
            <a:r>
              <a:rPr lang="pt-BR" altLang="pt-BR" sz="2400" b="1" dirty="0"/>
              <a:t>já usamos o domínio da frequência na análise </a:t>
            </a:r>
            <a:r>
              <a:rPr lang="pt-BR" altLang="pt-BR" sz="2400" dirty="0"/>
              <a:t>de uma informação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/>
              <a:t>Se a informação varia rápido intuitivamente dizemos que ela tem alta frequência</a:t>
            </a:r>
            <a:r>
              <a:rPr lang="pt-BR" altLang="pt-BR" sz="2000" dirty="0"/>
              <a:t>, caso contrário dizemos que ela tem baixa frequência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dirty="0">
                <a:solidFill>
                  <a:srgbClr val="FF3300"/>
                </a:solidFill>
              </a:rPr>
              <a:t>Baixa frequência e alta frequência são termos relativos ao interesse do observador!</a:t>
            </a:r>
          </a:p>
          <a:p>
            <a:pPr lvl="1" eaLnBrk="1" hangingPunct="1">
              <a:lnSpc>
                <a:spcPct val="80000"/>
              </a:lnSpc>
            </a:pPr>
            <a:endParaRPr lang="pt-BR" altLang="pt-BR" sz="2000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A forma mais elementar de se obter as informações de frequência de uma informação que está representada no domínio do tempo é usar a </a:t>
            </a:r>
            <a:r>
              <a:rPr lang="pt-BR" altLang="pt-BR" sz="2400" dirty="0">
                <a:solidFill>
                  <a:srgbClr val="FF3300"/>
                </a:solidFill>
              </a:rPr>
              <a:t>TRANSFORMADA DE FOURIER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733F73-752E-4BBF-A7E4-5BBDE7EBAE8D}" type="slidenum">
              <a:rPr lang="pt-BR" altLang="pt-BR">
                <a:latin typeface="Arial Black" pitchFamily="34" charset="0"/>
              </a:rPr>
              <a:pPr eaLnBrk="1" hangingPunct="1"/>
              <a:t>14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Fourier Transform (FT)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91513" cy="4111625"/>
          </a:xfrm>
        </p:spPr>
        <p:txBody>
          <a:bodyPr/>
          <a:lstStyle/>
          <a:p>
            <a:pPr eaLnBrk="1" hangingPunct="1"/>
            <a:r>
              <a:rPr lang="pt-BR" altLang="pt-BR" sz="2800" dirty="0"/>
              <a:t>Talvez seja a transformada mais popular de todas</a:t>
            </a:r>
          </a:p>
          <a:p>
            <a:pPr lvl="1" eaLnBrk="1" hangingPunct="1"/>
            <a:r>
              <a:rPr lang="pt-BR" altLang="pt-BR" sz="2400" dirty="0"/>
              <a:t>Usa como base funções seno e cosseno que são naturalmente ortogonais</a:t>
            </a:r>
          </a:p>
          <a:p>
            <a:pPr eaLnBrk="1" hangingPunct="1"/>
            <a:r>
              <a:rPr lang="pt-BR" altLang="pt-BR" sz="2800" dirty="0"/>
              <a:t>Análise de Fourier</a:t>
            </a:r>
          </a:p>
          <a:p>
            <a:pPr eaLnBrk="1" hangingPunct="1"/>
            <a:endParaRPr lang="pt-BR" altLang="pt-BR" sz="2800" dirty="0"/>
          </a:p>
          <a:p>
            <a:pPr eaLnBrk="1" hangingPunct="1"/>
            <a:endParaRPr lang="pt-BR" altLang="pt-BR" sz="2800" dirty="0"/>
          </a:p>
          <a:p>
            <a:pPr eaLnBrk="1" hangingPunct="1"/>
            <a:r>
              <a:rPr lang="pt-BR" altLang="pt-BR" sz="2800" dirty="0"/>
              <a:t>Síntese de Fourier</a:t>
            </a:r>
          </a:p>
        </p:txBody>
      </p:sp>
      <p:sp>
        <p:nvSpPr>
          <p:cNvPr id="13317" name="Rectangle 42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3318" name="Object 41"/>
          <p:cNvGraphicFramePr>
            <a:graphicFrameLocks noChangeAspect="1"/>
          </p:cNvGraphicFramePr>
          <p:nvPr/>
        </p:nvGraphicFramePr>
        <p:xfrm>
          <a:off x="2771775" y="4149725"/>
          <a:ext cx="5087938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993900" imgH="469900" progId="Equation.3">
                  <p:embed/>
                </p:oleObj>
              </mc:Choice>
              <mc:Fallback>
                <p:oleObj name="Equation" r:id="rId4" imgW="1993900" imgH="469900" progId="Equation.3">
                  <p:embed/>
                  <p:pic>
                    <p:nvPicPr>
                      <p:cNvPr id="13318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149725"/>
                        <a:ext cx="5087938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4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3320" name="Object 44"/>
          <p:cNvGraphicFramePr>
            <a:graphicFrameLocks noChangeAspect="1"/>
          </p:cNvGraphicFramePr>
          <p:nvPr/>
        </p:nvGraphicFramePr>
        <p:xfrm>
          <a:off x="2916238" y="5589588"/>
          <a:ext cx="5040312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2159000" imgH="469900" progId="Equation.3">
                  <p:embed/>
                </p:oleObj>
              </mc:Choice>
              <mc:Fallback>
                <p:oleObj name="Equation" r:id="rId6" imgW="2159000" imgH="469900" progId="Equation.3">
                  <p:embed/>
                  <p:pic>
                    <p:nvPicPr>
                      <p:cNvPr id="1332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589588"/>
                        <a:ext cx="5040312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8CA674C-FF90-454A-9F24-1B02F7FC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F3CB3C-4F74-4624-95D0-7E8CDBF53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9287FA-8A6B-42DD-AB36-486ACF63221C}" type="slidenum">
              <a:rPr lang="pt-BR" altLang="pt-BR" smtClean="0"/>
              <a:pPr>
                <a:defRPr/>
              </a:pPr>
              <a:t>15</a:t>
            </a:fld>
            <a:endParaRPr lang="pt-BR" altLang="pt-BR"/>
          </a:p>
        </p:txBody>
      </p:sp>
      <p:pic>
        <p:nvPicPr>
          <p:cNvPr id="8" name="Picture 2" descr="Imagem relacionada">
            <a:extLst>
              <a:ext uri="{FF2B5EF4-FFF2-40B4-BE49-F238E27FC236}">
                <a16:creationId xmlns:a16="http://schemas.microsoft.com/office/drawing/2014/main" id="{27BE5804-7B36-48C9-887B-AEDD0E38B6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62" y="457200"/>
            <a:ext cx="8268867" cy="62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22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complexo / Circulo unitário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E6AC37-88E7-4C2B-953D-EA185C3F6756}" type="slidenum">
              <a:rPr lang="pt-BR" altLang="pt-BR" smtClean="0"/>
              <a:pPr>
                <a:defRPr/>
              </a:pPr>
              <a:t>16</a:t>
            </a:fld>
            <a:endParaRPr lang="pt-BR" altLang="pt-BR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84784"/>
            <a:ext cx="4748187" cy="451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980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50F813-72AF-4A19-A45E-7C35C646B5E0}" type="slidenum">
              <a:rPr lang="pt-BR" altLang="pt-BR">
                <a:latin typeface="Arial Black" pitchFamily="34" charset="0"/>
              </a:rPr>
              <a:pPr eaLnBrk="1" hangingPunct="1"/>
              <a:t>17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Discrete Fourier Transform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050" cy="3886200"/>
          </a:xfrm>
        </p:spPr>
        <p:txBody>
          <a:bodyPr/>
          <a:lstStyle/>
          <a:p>
            <a:pPr eaLnBrk="1" hangingPunct="1"/>
            <a:r>
              <a:rPr lang="pt-BR" altLang="pt-BR" sz="2800" dirty="0"/>
              <a:t>A FT considera que a função </a:t>
            </a:r>
            <a:r>
              <a:rPr lang="pt-BR" altLang="pt-BR" sz="2800" i="1" dirty="0">
                <a:latin typeface="Times New Roman" pitchFamily="18" charset="0"/>
              </a:rPr>
              <a:t>x</a:t>
            </a:r>
            <a:r>
              <a:rPr lang="pt-BR" altLang="pt-BR" sz="2800" dirty="0">
                <a:latin typeface="Times New Roman" pitchFamily="18" charset="0"/>
              </a:rPr>
              <a:t>(</a:t>
            </a:r>
            <a:r>
              <a:rPr lang="pt-BR" altLang="pt-BR" sz="2800" i="1" dirty="0">
                <a:latin typeface="Times New Roman" pitchFamily="18" charset="0"/>
              </a:rPr>
              <a:t>t</a:t>
            </a:r>
            <a:r>
              <a:rPr lang="pt-BR" altLang="pt-BR" sz="2800" dirty="0">
                <a:latin typeface="Times New Roman" pitchFamily="18" charset="0"/>
              </a:rPr>
              <a:t>)</a:t>
            </a:r>
            <a:r>
              <a:rPr lang="pt-BR" altLang="pt-BR" sz="2800" dirty="0"/>
              <a:t> é periódica e contínua no tempo</a:t>
            </a:r>
          </a:p>
          <a:p>
            <a:pPr eaLnBrk="1" hangingPunct="1"/>
            <a:endParaRPr lang="pt-BR" altLang="pt-BR" sz="2800" dirty="0"/>
          </a:p>
          <a:p>
            <a:pPr eaLnBrk="1" hangingPunct="1"/>
            <a:endParaRPr lang="pt-BR" altLang="pt-BR" sz="2800" dirty="0"/>
          </a:p>
          <a:p>
            <a:pPr eaLnBrk="1" hangingPunct="1"/>
            <a:r>
              <a:rPr lang="pt-BR" altLang="pt-BR" sz="2800" dirty="0"/>
              <a:t>Para os casos em que a função é periódica e discreta no tempo utiliza-se a transformada discreta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225864"/>
              </p:ext>
            </p:extLst>
          </p:nvPr>
        </p:nvGraphicFramePr>
        <p:xfrm>
          <a:off x="1763688" y="2780928"/>
          <a:ext cx="5087938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993900" imgH="469900" progId="Equation.3">
                  <p:embed/>
                </p:oleObj>
              </mc:Choice>
              <mc:Fallback>
                <p:oleObj name="Equation" r:id="rId4" imgW="1993900" imgH="469900" progId="Equation.3">
                  <p:embed/>
                  <p:pic>
                    <p:nvPicPr>
                      <p:cNvPr id="3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780928"/>
                        <a:ext cx="5087938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11606"/>
              </p:ext>
            </p:extLst>
          </p:nvPr>
        </p:nvGraphicFramePr>
        <p:xfrm>
          <a:off x="1504950" y="5437188"/>
          <a:ext cx="129698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ção" r:id="rId6" imgW="507960" imgH="393480" progId="Equation.3">
                  <p:embed/>
                </p:oleObj>
              </mc:Choice>
              <mc:Fallback>
                <p:oleObj name="Equação" r:id="rId6" imgW="507960" imgH="393480" progId="Equation.3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5437188"/>
                        <a:ext cx="1296988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447970"/>
              </p:ext>
            </p:extLst>
          </p:nvPr>
        </p:nvGraphicFramePr>
        <p:xfrm>
          <a:off x="4644008" y="5301208"/>
          <a:ext cx="33718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ção" r:id="rId8" imgW="1320480" imgH="444240" progId="Equation.3">
                  <p:embed/>
                </p:oleObj>
              </mc:Choice>
              <mc:Fallback>
                <p:oleObj name="Equação" r:id="rId8" imgW="1320480" imgH="444240" progId="Equation.3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301208"/>
                        <a:ext cx="33718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56C4C77-C67F-4A7F-BA99-0CFC0C36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o que é a Transformada de Fourier? Uma introdução visual</a:t>
            </a:r>
            <a:br>
              <a:rPr lang="pt-BR" dirty="0"/>
            </a:br>
            <a:endParaRPr lang="pt-BR" dirty="0"/>
          </a:p>
        </p:txBody>
      </p:sp>
      <p:pic>
        <p:nvPicPr>
          <p:cNvPr id="9" name="Mídia Online 8" title="But what is the Fourier Transform?  A visual introduction.">
            <a:hlinkClick r:id="" action="ppaction://media"/>
            <a:extLst>
              <a:ext uri="{FF2B5EF4-FFF2-40B4-BE49-F238E27FC236}">
                <a16:creationId xmlns:a16="http://schemas.microsoft.com/office/drawing/2014/main" id="{2B5086F1-9C0C-4B09-8880-A4992209711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17600" y="1981200"/>
            <a:ext cx="6908800" cy="3886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CE3C1D-1188-4E55-BD38-50830A5B8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E6AC37-88E7-4C2B-953D-EA185C3F6756}" type="slidenum">
              <a:rPr lang="pt-BR" altLang="pt-BR" smtClean="0"/>
              <a:pPr>
                <a:defRPr/>
              </a:pPr>
              <a:t>18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6247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EA1E8B-D716-45E8-B472-9ADF3D57E8D6}" type="slidenum">
              <a:rPr lang="pt-BR" altLang="pt-BR">
                <a:latin typeface="Arial Black" pitchFamily="34" charset="0"/>
              </a:rPr>
              <a:pPr eaLnBrk="1" hangingPunct="1"/>
              <a:t>19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pt-BR" altLang="pt-BR"/>
              <a:t>Exemplo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1081087"/>
          </a:xfrm>
        </p:spPr>
        <p:txBody>
          <a:bodyPr/>
          <a:lstStyle/>
          <a:p>
            <a:pPr eaLnBrk="1" hangingPunct="1"/>
            <a:r>
              <a:rPr lang="pt-BR" altLang="pt-BR"/>
              <a:t>Sinal composto por 512 amostras a 1KHz das frequencias de 20, 70, 120 e 200 Hz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755650" y="2349500"/>
          <a:ext cx="6913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3086100" imgH="190500" progId="Equation.3">
                  <p:embed/>
                </p:oleObj>
              </mc:Choice>
              <mc:Fallback>
                <p:oleObj name="Equation" r:id="rId4" imgW="3086100" imgH="190500" progId="Equation.3">
                  <p:embed/>
                  <p:pic>
                    <p:nvPicPr>
                      <p:cNvPr id="153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349500"/>
                        <a:ext cx="6913563" cy="431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636838"/>
            <a:ext cx="5197475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AEC83D-3FE0-4541-8F3C-306B1F9CFBE4}" type="slidenum">
              <a:rPr lang="pt-BR" altLang="pt-BR">
                <a:latin typeface="Arial Black" pitchFamily="34" charset="0"/>
              </a:rPr>
              <a:pPr eaLnBrk="1" hangingPunct="1"/>
              <a:t>2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Sumário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t-BR" altLang="pt-BR" dirty="0"/>
              <a:t>Transformadas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t-BR" altLang="pt-BR" dirty="0"/>
              <a:t>Fourier </a:t>
            </a:r>
            <a:r>
              <a:rPr lang="pt-BR" altLang="pt-BR" dirty="0" err="1"/>
              <a:t>Transform</a:t>
            </a:r>
            <a:r>
              <a:rPr lang="pt-BR" altLang="pt-BR" dirty="0"/>
              <a:t> (FT)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t-BR" altLang="pt-BR" dirty="0"/>
              <a:t>Limitações da FT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t-BR" altLang="pt-BR" dirty="0"/>
              <a:t>Short Time Fourier </a:t>
            </a:r>
            <a:r>
              <a:rPr lang="pt-BR" altLang="pt-BR" dirty="0" err="1"/>
              <a:t>Transform</a:t>
            </a:r>
            <a:r>
              <a:rPr lang="pt-BR" altLang="pt-BR" dirty="0"/>
              <a:t> (STFT)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t-BR" altLang="pt-BR" dirty="0" err="1"/>
              <a:t>Wavelets</a:t>
            </a:r>
            <a:endParaRPr lang="pt-BR" altLang="pt-BR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t-BR" altLang="pt-BR" dirty="0" err="1"/>
              <a:t>Wavelet</a:t>
            </a:r>
            <a:r>
              <a:rPr lang="pt-BR" altLang="pt-BR" dirty="0"/>
              <a:t> </a:t>
            </a:r>
            <a:r>
              <a:rPr lang="pt-BR" altLang="pt-BR" dirty="0" err="1"/>
              <a:t>Transform</a:t>
            </a:r>
            <a:r>
              <a:rPr lang="pt-BR" altLang="pt-BR" dirty="0"/>
              <a:t> (WT)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t-BR" altLang="pt-BR" dirty="0" err="1"/>
              <a:t>Discrete</a:t>
            </a:r>
            <a:r>
              <a:rPr lang="pt-BR" altLang="pt-BR" dirty="0"/>
              <a:t> </a:t>
            </a:r>
            <a:r>
              <a:rPr lang="pt-BR" altLang="pt-BR" dirty="0" err="1"/>
              <a:t>Wavelet</a:t>
            </a:r>
            <a:r>
              <a:rPr lang="pt-BR" altLang="pt-BR" dirty="0"/>
              <a:t> </a:t>
            </a:r>
            <a:r>
              <a:rPr lang="pt-BR" altLang="pt-BR" dirty="0" err="1"/>
              <a:t>Transform</a:t>
            </a:r>
            <a:r>
              <a:rPr lang="pt-BR" altLang="pt-BR" dirty="0"/>
              <a:t> (DWT)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F76294-27F5-4AD4-A2E9-3FF037C3FB5B}" type="slidenum">
              <a:rPr lang="pt-BR" altLang="pt-BR">
                <a:latin typeface="Arial Black" pitchFamily="34" charset="0"/>
              </a:rPr>
              <a:pPr eaLnBrk="1" hangingPunct="1"/>
              <a:t>20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1368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/>
              <a:t>Aplicando a DFT encontramos a densidade espectral de potência (PSD), ou seja, a concentração da energia das frequências que compõem o sinal.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36592"/>
              </p:ext>
            </p:extLst>
          </p:nvPr>
        </p:nvGraphicFramePr>
        <p:xfrm>
          <a:off x="542925" y="3154363"/>
          <a:ext cx="225901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ção" r:id="rId4" imgW="1130040" imgH="457200" progId="Equation.3">
                  <p:embed/>
                </p:oleObj>
              </mc:Choice>
              <mc:Fallback>
                <p:oleObj name="Equação" r:id="rId4" imgW="1130040" imgH="457200" progId="Equation.3">
                  <p:embed/>
                  <p:pic>
                    <p:nvPicPr>
                      <p:cNvPr id="163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3154363"/>
                        <a:ext cx="2259013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989138"/>
            <a:ext cx="5702300" cy="427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A4BF9F-C0B4-41CB-B599-CBF07C7751A7}" type="slidenum">
              <a:rPr lang="pt-BR" altLang="pt-BR">
                <a:latin typeface="Arial Black" pitchFamily="34" charset="0"/>
              </a:rPr>
              <a:pPr eaLnBrk="1" hangingPunct="1"/>
              <a:t>21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76250"/>
            <a:ext cx="8229600" cy="2303463"/>
          </a:xfrm>
        </p:spPr>
        <p:txBody>
          <a:bodyPr/>
          <a:lstStyle/>
          <a:p>
            <a:pPr eaLnBrk="1" hangingPunct="1"/>
            <a:r>
              <a:rPr lang="pt-BR" altLang="pt-BR" sz="2800" dirty="0"/>
              <a:t>A análise de Fourier  permite identificar claramente as componentes de frequência que estão presentes no sinal</a:t>
            </a:r>
          </a:p>
          <a:p>
            <a:pPr lvl="1" eaLnBrk="1" hangingPunct="1"/>
            <a:r>
              <a:rPr lang="pt-BR" altLang="pt-BR" sz="2400" dirty="0"/>
              <a:t>Note como a mudança de domínio permite analisar melhor as características da informação</a:t>
            </a: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313" y="2420938"/>
            <a:ext cx="5197476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492375"/>
            <a:ext cx="498157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65C97C-34DF-4A8C-B090-90DE7B843375}" type="slidenum">
              <a:rPr lang="pt-BR" altLang="pt-BR">
                <a:latin typeface="Arial Black" pitchFamily="34" charset="0"/>
              </a:rPr>
              <a:pPr eaLnBrk="1" hangingPunct="1"/>
              <a:t>22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2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Seja agora o sinal composto pelas mesmas quatro frequências mas com a seguinte fórmula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2195513" y="3716338"/>
          <a:ext cx="4175125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133600" imgH="914400" progId="Equation.3">
                  <p:embed/>
                </p:oleObj>
              </mc:Choice>
              <mc:Fallback>
                <p:oleObj name="Equation" r:id="rId3" imgW="2133600" imgH="914400" progId="Equation.3">
                  <p:embed/>
                  <p:pic>
                    <p:nvPicPr>
                      <p:cNvPr id="184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16338"/>
                        <a:ext cx="4175125" cy="178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A971E9-A841-480B-A898-C9C5A21B745C}" type="slidenum">
              <a:rPr lang="pt-BR" altLang="pt-BR">
                <a:latin typeface="Arial Black" pitchFamily="34" charset="0"/>
              </a:rPr>
              <a:pPr eaLnBrk="1" hangingPunct="1"/>
              <a:t>23</a:t>
            </a:fld>
            <a:endParaRPr lang="pt-BR" altLang="pt-BR">
              <a:latin typeface="Arial Black" pitchFamily="34" charset="0"/>
            </a:endParaRP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32363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755650" y="4221163"/>
            <a:ext cx="6840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pt-BR" altLang="pt-BR"/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468313" y="3964455"/>
            <a:ext cx="822801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pt-BR" altLang="pt-BR" sz="2400" dirty="0"/>
              <a:t>Observa-se que agora há um certo espalhamento da energia ao longo de toda a faixa. Esse espalhamento é provocado pela súbita mudança de uma frequência para outra no sinal original, o que causa uma descontinuidade nesses pontos. (</a:t>
            </a:r>
            <a:r>
              <a:rPr lang="pt-BR" altLang="pt-BR" sz="2400" dirty="0" err="1"/>
              <a:t>Smearing</a:t>
            </a:r>
            <a:r>
              <a:rPr lang="pt-BR" altLang="pt-BR" sz="2400" dirty="0"/>
              <a:t> </a:t>
            </a:r>
            <a:r>
              <a:rPr lang="pt-BR" altLang="pt-BR" sz="2400" dirty="0" err="1"/>
              <a:t>effect</a:t>
            </a:r>
            <a:r>
              <a:rPr lang="pt-BR" altLang="pt-BR" sz="24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F3B902-FB4E-4DB4-AD62-844A53BC1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775" y="260649"/>
            <a:ext cx="4229396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2CC03D-72E9-4D86-B8F6-EE33586D4BD9}" type="slidenum">
              <a:rPr lang="pt-BR" altLang="pt-BR">
                <a:latin typeface="Arial Black" pitchFamily="34" charset="0"/>
              </a:rPr>
              <a:pPr eaLnBrk="1" hangingPunct="1"/>
              <a:t>24</a:t>
            </a:fld>
            <a:endParaRPr lang="pt-BR" altLang="pt-BR">
              <a:latin typeface="Arial Black" pitchFamily="34" charset="0"/>
            </a:endParaRPr>
          </a:p>
        </p:txBody>
      </p:sp>
      <p:pic>
        <p:nvPicPr>
          <p:cNvPr id="2048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04813"/>
            <a:ext cx="50038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788"/>
            <a:ext cx="4859338" cy="364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Text Box 10"/>
          <p:cNvSpPr txBox="1">
            <a:spLocks noChangeArrowheads="1"/>
          </p:cNvSpPr>
          <p:nvPr/>
        </p:nvSpPr>
        <p:spPr bwMode="auto">
          <a:xfrm>
            <a:off x="611188" y="4508500"/>
            <a:ext cx="80645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/>
              <a:t>Em essência os dois gráficos apresentam a mesma conformação com picos nas frequências fundamentais 20, 70, 120 e 200Hz. O problema é que a Transformada de Fourier </a:t>
            </a:r>
            <a:r>
              <a:rPr lang="pt-BR" altLang="pt-BR" sz="2400">
                <a:solidFill>
                  <a:srgbClr val="FF3300"/>
                </a:solidFill>
              </a:rPr>
              <a:t>NÃO É CAPAZ DE ANALISAR EM QUE MOMENTO NO TEMPO AS FREQUENCIAS APARECERAM!!!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4FE067-F547-49E3-8B84-8AD92FD1EE10}" type="slidenum">
              <a:rPr lang="pt-BR" altLang="pt-BR">
                <a:latin typeface="Arial Black" pitchFamily="34" charset="0"/>
              </a:rPr>
              <a:pPr eaLnBrk="1" hangingPunct="1"/>
              <a:t>25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pt-BR" altLang="pt-BR" sz="4000"/>
              <a:t>Análise Tempo-Frequência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7427168" cy="3816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800" dirty="0"/>
              <a:t>A </a:t>
            </a:r>
            <a:r>
              <a:rPr lang="pt-BR" altLang="pt-BR" sz="2800" b="1" dirty="0"/>
              <a:t>perda da informação </a:t>
            </a:r>
            <a:r>
              <a:rPr lang="pt-BR" altLang="pt-BR" sz="2800" dirty="0"/>
              <a:t>de tempo na transformada de Fourier gerou a </a:t>
            </a:r>
            <a:r>
              <a:rPr lang="pt-BR" altLang="pt-BR" sz="2800" b="1" dirty="0"/>
              <a:t>necessidade de uma nova estratégia </a:t>
            </a:r>
            <a:r>
              <a:rPr lang="pt-BR" altLang="pt-BR" sz="2800" dirty="0"/>
              <a:t>para a análise de </a:t>
            </a:r>
            <a:r>
              <a:rPr lang="pt-BR" altLang="pt-BR" sz="2800" b="1" dirty="0"/>
              <a:t>sinais não-estacionários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 dirty="0"/>
              <a:t>Nessa estratégia </a:t>
            </a:r>
            <a:r>
              <a:rPr lang="pt-BR" altLang="pt-BR" sz="2800" b="1" dirty="0"/>
              <a:t>assume-se que o sinal é estacionário em determinadas partes</a:t>
            </a:r>
            <a:r>
              <a:rPr lang="pt-BR" altLang="pt-BR" sz="2800" dirty="0"/>
              <a:t>, e passa-se a estudar essas partes individualmente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 dirty="0"/>
              <a:t>vide Exemplo 2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94" y="3926377"/>
            <a:ext cx="4079106" cy="305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908A0A-C3B3-4D8A-B3E1-D62AA25BB7AB}" type="slidenum">
              <a:rPr lang="pt-BR" altLang="pt-BR">
                <a:latin typeface="Arial Black" pitchFamily="34" charset="0"/>
              </a:rPr>
              <a:pPr eaLnBrk="1" hangingPunct="1"/>
              <a:t>26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175250"/>
          </a:xfrm>
        </p:spPr>
        <p:txBody>
          <a:bodyPr/>
          <a:lstStyle/>
          <a:p>
            <a:pPr eaLnBrk="1" hangingPunct="1"/>
            <a:r>
              <a:rPr lang="pt-BR" altLang="pt-BR" dirty="0"/>
              <a:t>A análise do sinal agora é feita aplicando-se uma </a:t>
            </a:r>
            <a:r>
              <a:rPr lang="pt-BR" altLang="pt-BR" b="1" dirty="0"/>
              <a:t>janela deslizante sobre o sinal </a:t>
            </a:r>
            <a:r>
              <a:rPr lang="pt-BR" altLang="pt-BR" dirty="0"/>
              <a:t>de maneira a separar as porções em que o mesmo se comporta de forma estacionária</a:t>
            </a:r>
          </a:p>
          <a:p>
            <a:pPr lvl="1" eaLnBrk="1" hangingPunct="1"/>
            <a:r>
              <a:rPr lang="pt-BR" altLang="pt-BR" dirty="0"/>
              <a:t>A DFT de cada porção corresponde às frequências nessa porção</a:t>
            </a:r>
          </a:p>
          <a:p>
            <a:pPr eaLnBrk="1" hangingPunct="1"/>
            <a:r>
              <a:rPr lang="pt-BR" altLang="pt-BR" dirty="0"/>
              <a:t>Essa nova forma de análise se chama </a:t>
            </a:r>
            <a:r>
              <a:rPr lang="pt-BR" altLang="pt-BR" dirty="0">
                <a:solidFill>
                  <a:srgbClr val="FF3300"/>
                </a:solidFill>
              </a:rPr>
              <a:t>STFT (Short Time Fourier </a:t>
            </a:r>
            <a:r>
              <a:rPr lang="pt-BR" altLang="pt-BR" dirty="0" err="1">
                <a:solidFill>
                  <a:srgbClr val="FF3300"/>
                </a:solidFill>
              </a:rPr>
              <a:t>Transform</a:t>
            </a:r>
            <a:r>
              <a:rPr lang="pt-BR" altLang="pt-BR" dirty="0">
                <a:solidFill>
                  <a:srgbClr val="FF33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341C13-E2B5-41AA-A163-632C3A63AC76}" type="slidenum">
              <a:rPr lang="pt-BR" altLang="pt-BR">
                <a:latin typeface="Arial Black" pitchFamily="34" charset="0"/>
              </a:rPr>
              <a:pPr eaLnBrk="1" hangingPunct="1"/>
              <a:t>27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eaLnBrk="1" hangingPunct="1"/>
            <a:r>
              <a:rPr lang="pt-BR" altLang="pt-BR" sz="4000"/>
              <a:t>STFT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A STFT corresponde à </a:t>
            </a:r>
            <a:r>
              <a:rPr lang="pt-BR" altLang="pt-BR" sz="2400" b="1" dirty="0"/>
              <a:t>divisão do sinal em porções </a:t>
            </a:r>
            <a:r>
              <a:rPr lang="pt-BR" altLang="pt-BR" sz="2400" dirty="0"/>
              <a:t>pequenas o suficiente para que dentro dessas porções o </a:t>
            </a:r>
            <a:r>
              <a:rPr lang="pt-BR" altLang="pt-BR" sz="2400" b="1" dirty="0"/>
              <a:t>sinal possa ser tratado como um sinal estacionário</a:t>
            </a:r>
            <a:r>
              <a:rPr lang="pt-BR" altLang="pt-BR" sz="2400" dirty="0"/>
              <a:t>. Essa divisão é obtida pela aplicação de uma janela </a:t>
            </a:r>
            <a:r>
              <a:rPr lang="pt-BR" altLang="pt-BR" sz="2400" i="1" dirty="0">
                <a:latin typeface="Times" pitchFamily="18" charset="0"/>
              </a:rPr>
              <a:t>W</a:t>
            </a:r>
            <a:r>
              <a:rPr lang="pt-BR" altLang="pt-BR" sz="2400" dirty="0"/>
              <a:t> ao sinal, com uma largura tal que dentro dela as porções do sinal sejam estacionárias.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Matematicamente, essa operação pode ser descrita da seguinte forma:</a:t>
            </a:r>
          </a:p>
          <a:p>
            <a:pPr eaLnBrk="1" hangingPunct="1">
              <a:lnSpc>
                <a:spcPct val="90000"/>
              </a:lnSpc>
            </a:pPr>
            <a:endParaRPr lang="pt-BR" altLang="pt-BR" sz="2400" dirty="0"/>
          </a:p>
          <a:p>
            <a:pPr eaLnBrk="1" hangingPunct="1">
              <a:lnSpc>
                <a:spcPct val="90000"/>
              </a:lnSpc>
            </a:pPr>
            <a:endParaRPr lang="pt-BR" altLang="pt-BR" sz="2400" dirty="0"/>
          </a:p>
          <a:p>
            <a:pPr lvl="2" eaLnBrk="1" hangingPunct="1">
              <a:lnSpc>
                <a:spcPct val="90000"/>
              </a:lnSpc>
            </a:pPr>
            <a:r>
              <a:rPr lang="pt-BR" altLang="pt-BR" sz="1800" dirty="0"/>
              <a:t>Em que </a:t>
            </a:r>
            <a:r>
              <a:rPr lang="pt-BR" altLang="pt-BR" sz="1800" i="1" dirty="0">
                <a:latin typeface="Times" pitchFamily="18" charset="0"/>
              </a:rPr>
              <a:t>x</a:t>
            </a:r>
            <a:r>
              <a:rPr lang="pt-BR" altLang="pt-BR" sz="1800" dirty="0">
                <a:latin typeface="Times" pitchFamily="18" charset="0"/>
              </a:rPr>
              <a:t>(</a:t>
            </a:r>
            <a:r>
              <a:rPr lang="pt-BR" altLang="pt-BR" sz="1800" i="1" dirty="0">
                <a:latin typeface="Times" pitchFamily="18" charset="0"/>
              </a:rPr>
              <a:t>t</a:t>
            </a:r>
            <a:r>
              <a:rPr lang="pt-BR" altLang="pt-BR" sz="1800" dirty="0">
                <a:latin typeface="Times" pitchFamily="18" charset="0"/>
              </a:rPr>
              <a:t>)</a:t>
            </a:r>
            <a:r>
              <a:rPr lang="pt-BR" altLang="pt-BR" sz="1800" dirty="0"/>
              <a:t> é o sinal original e </a:t>
            </a:r>
            <a:r>
              <a:rPr lang="pt-BR" altLang="pt-BR" sz="1800" i="1" dirty="0">
                <a:latin typeface="Times" pitchFamily="18" charset="0"/>
              </a:rPr>
              <a:t>w</a:t>
            </a:r>
            <a:r>
              <a:rPr lang="pt-BR" altLang="pt-BR" sz="1800" dirty="0">
                <a:latin typeface="Times" pitchFamily="18" charset="0"/>
              </a:rPr>
              <a:t>*(</a:t>
            </a:r>
            <a:r>
              <a:rPr lang="pt-BR" altLang="pt-BR" sz="1800" i="1" dirty="0">
                <a:latin typeface="Times" pitchFamily="18" charset="0"/>
              </a:rPr>
              <a:t>t</a:t>
            </a:r>
            <a:r>
              <a:rPr lang="pt-BR" altLang="pt-BR" sz="1800" dirty="0">
                <a:latin typeface="Times" pitchFamily="18" charset="0"/>
              </a:rPr>
              <a:t>)</a:t>
            </a:r>
            <a:r>
              <a:rPr lang="pt-BR" altLang="pt-BR" sz="1800" dirty="0"/>
              <a:t> o complexo conjugado da função janela escolhida.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1547813" y="4365625"/>
          <a:ext cx="6337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3073400" imgH="431800" progId="Equation.3">
                  <p:embed/>
                </p:oleObj>
              </mc:Choice>
              <mc:Fallback>
                <p:oleObj name="Equation" r:id="rId3" imgW="3073400" imgH="431800" progId="Equation.3">
                  <p:embed/>
                  <p:pic>
                    <p:nvPicPr>
                      <p:cNvPr id="235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65625"/>
                        <a:ext cx="63373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2A81D2-D59B-42D2-BDF2-3AE0AADE9C95}" type="slidenum">
              <a:rPr lang="pt-BR" altLang="pt-BR">
                <a:latin typeface="Arial Black" pitchFamily="34" charset="0"/>
              </a:rPr>
              <a:pPr eaLnBrk="1" hangingPunct="1"/>
              <a:t>28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175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A mesma operação pode ser realizada no domínio da frequência pela convolução</a:t>
            </a:r>
          </a:p>
          <a:p>
            <a:pPr eaLnBrk="1" hangingPunct="1">
              <a:lnSpc>
                <a:spcPct val="90000"/>
              </a:lnSpc>
            </a:pPr>
            <a:endParaRPr lang="pt-BR" altLang="pt-BR" dirty="0"/>
          </a:p>
          <a:p>
            <a:pPr eaLnBrk="1" hangingPunct="1">
              <a:lnSpc>
                <a:spcPct val="90000"/>
              </a:lnSpc>
            </a:pPr>
            <a:endParaRPr lang="pt-BR" altLang="pt-BR" dirty="0"/>
          </a:p>
          <a:p>
            <a:pPr eaLnBrk="1" hangingPunct="1">
              <a:lnSpc>
                <a:spcPct val="90000"/>
              </a:lnSpc>
            </a:pPr>
            <a:r>
              <a:rPr lang="pt-BR" altLang="pt-BR" dirty="0"/>
              <a:t>Observe que a STFT é </a:t>
            </a:r>
            <a:r>
              <a:rPr lang="pt-BR" altLang="pt-BR" b="1" dirty="0"/>
              <a:t>uma função de duas variáveis: </a:t>
            </a:r>
            <a:r>
              <a:rPr lang="pt-BR" altLang="pt-BR" b="1" dirty="0">
                <a:solidFill>
                  <a:srgbClr val="FF3300"/>
                </a:solidFill>
              </a:rPr>
              <a:t>TEMPO</a:t>
            </a:r>
            <a:r>
              <a:rPr lang="pt-BR" altLang="pt-BR" b="1" dirty="0"/>
              <a:t> e </a:t>
            </a:r>
            <a:r>
              <a:rPr lang="pt-BR" altLang="pt-BR" b="1" dirty="0">
                <a:solidFill>
                  <a:srgbClr val="FF3300"/>
                </a:solidFill>
              </a:rPr>
              <a:t>FREQUÊNCIA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Essa característica permite o estudo do sinal </a:t>
            </a:r>
            <a:r>
              <a:rPr lang="pt-BR" altLang="pt-BR" i="1" dirty="0">
                <a:latin typeface="Times" pitchFamily="18" charset="0"/>
              </a:rPr>
              <a:t>x</a:t>
            </a:r>
            <a:r>
              <a:rPr lang="pt-BR" altLang="pt-BR" dirty="0">
                <a:latin typeface="Times" pitchFamily="18" charset="0"/>
              </a:rPr>
              <a:t>(</a:t>
            </a:r>
            <a:r>
              <a:rPr lang="pt-BR" altLang="pt-BR" i="1" dirty="0">
                <a:latin typeface="Times" pitchFamily="18" charset="0"/>
              </a:rPr>
              <a:t>t</a:t>
            </a:r>
            <a:r>
              <a:rPr lang="pt-BR" altLang="pt-BR" dirty="0">
                <a:latin typeface="Times" pitchFamily="18" charset="0"/>
              </a:rPr>
              <a:t>) </a:t>
            </a:r>
            <a:r>
              <a:rPr lang="pt-BR" altLang="pt-BR" b="1" dirty="0"/>
              <a:t>levando em consideração </a:t>
            </a:r>
            <a:r>
              <a:rPr lang="pt-BR" altLang="pt-BR" dirty="0"/>
              <a:t>não só as frequências que o compõem mas também </a:t>
            </a:r>
            <a:r>
              <a:rPr lang="pt-BR" altLang="pt-BR" b="1" dirty="0"/>
              <a:t>o comportamento dessas frequências ao longo do tempo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1692275" y="1844675"/>
          <a:ext cx="52562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803400" imgH="228600" progId="Equation.3">
                  <p:embed/>
                </p:oleObj>
              </mc:Choice>
              <mc:Fallback>
                <p:oleObj name="Equation" r:id="rId3" imgW="1803400" imgH="228600" progId="Equation.3">
                  <p:embed/>
                  <p:pic>
                    <p:nvPicPr>
                      <p:cNvPr id="2458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844675"/>
                        <a:ext cx="525621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D3D036-2859-4D47-8219-FB1ECF08B896}" type="slidenum">
              <a:rPr lang="pt-BR" altLang="pt-BR">
                <a:latin typeface="Arial Black" pitchFamily="34" charset="0"/>
              </a:rPr>
              <a:pPr eaLnBrk="1" hangingPunct="1"/>
              <a:t>29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pt-BR" altLang="pt-BR"/>
              <a:t>Exemplo 3.1 e 3.2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2232025"/>
          </a:xfrm>
        </p:spPr>
        <p:txBody>
          <a:bodyPr/>
          <a:lstStyle/>
          <a:p>
            <a:pPr eaLnBrk="1" hangingPunct="1"/>
            <a:r>
              <a:rPr lang="pt-BR" altLang="pt-BR"/>
              <a:t>Vamos re-analisar os sinais dos exemplos 1 e 2 aplicando sobre eles a STFT usando uma janela gaussiana do tipo</a:t>
            </a:r>
          </a:p>
          <a:p>
            <a:pPr eaLnBrk="1" hangingPunct="1"/>
            <a:endParaRPr lang="pt-BR" altLang="pt-BR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5580063" y="2420938"/>
          <a:ext cx="2706687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761669" imgH="355446" progId="Equation.3">
                  <p:embed/>
                </p:oleObj>
              </mc:Choice>
              <mc:Fallback>
                <p:oleObj name="Equation" r:id="rId3" imgW="761669" imgH="355446" progId="Equation.3">
                  <p:embed/>
                  <p:pic>
                    <p:nvPicPr>
                      <p:cNvPr id="256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420938"/>
                        <a:ext cx="2706687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9913"/>
            <a:ext cx="5003800" cy="374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5219700" y="4005263"/>
            <a:ext cx="3600450" cy="10683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800" i="1">
                <a:solidFill>
                  <a:srgbClr val="FF3300"/>
                </a:solidFill>
                <a:latin typeface="Times" pitchFamily="18" charset="0"/>
              </a:rPr>
              <a:t>a</a:t>
            </a:r>
            <a:r>
              <a:rPr lang="pt-BR" altLang="pt-BR"/>
              <a:t> é o fator de espalhamento. Quanto menor mais larga é a janela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19D7D9-A3C4-4720-AB7F-AE5D737994B2}" type="slidenum">
              <a:rPr lang="pt-BR" altLang="pt-BR">
                <a:latin typeface="Arial Black" pitchFamily="34" charset="0"/>
              </a:rPr>
              <a:pPr eaLnBrk="1" hangingPunct="1"/>
              <a:t>3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544"/>
            <a:ext cx="8229600" cy="1027113"/>
          </a:xfrm>
        </p:spPr>
        <p:txBody>
          <a:bodyPr/>
          <a:lstStyle/>
          <a:p>
            <a:pPr eaLnBrk="1" hangingPunct="1"/>
            <a:r>
              <a:rPr lang="pt-BR" altLang="pt-BR" dirty="0"/>
              <a:t>Por que usar transformadas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800" dirty="0"/>
              <a:t>Analisar informação</a:t>
            </a:r>
          </a:p>
          <a:p>
            <a:pPr eaLnBrk="1" hangingPunct="1">
              <a:lnSpc>
                <a:spcPct val="80000"/>
              </a:lnSpc>
            </a:pPr>
            <a:endParaRPr lang="pt-BR" altLang="pt-BR" sz="2800" dirty="0"/>
          </a:p>
          <a:p>
            <a:pPr eaLnBrk="1" hangingPunct="1">
              <a:lnSpc>
                <a:spcPct val="80000"/>
              </a:lnSpc>
            </a:pPr>
            <a:endParaRPr lang="pt-BR" altLang="pt-BR" sz="2800" dirty="0"/>
          </a:p>
          <a:p>
            <a:pPr eaLnBrk="1" hangingPunct="1">
              <a:lnSpc>
                <a:spcPct val="80000"/>
              </a:lnSpc>
            </a:pPr>
            <a:endParaRPr lang="pt-BR" altLang="pt-BR" sz="28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2800" dirty="0"/>
              <a:t>Fourier, Hilbert, Wigner, Gabor, </a:t>
            </a:r>
            <a:r>
              <a:rPr lang="pt-BR" altLang="pt-BR" sz="2800" dirty="0" err="1"/>
              <a:t>Discrete</a:t>
            </a:r>
            <a:r>
              <a:rPr lang="pt-BR" altLang="pt-BR" sz="2800" dirty="0"/>
              <a:t> </a:t>
            </a:r>
            <a:r>
              <a:rPr lang="pt-BR" altLang="pt-BR" sz="2800" dirty="0" err="1"/>
              <a:t>Cosine</a:t>
            </a:r>
            <a:r>
              <a:rPr lang="pt-BR" altLang="pt-BR" sz="2800" dirty="0"/>
              <a:t>, </a:t>
            </a:r>
            <a:r>
              <a:rPr lang="pt-BR" altLang="pt-BR" sz="2800" dirty="0" err="1"/>
              <a:t>Radon</a:t>
            </a:r>
            <a:r>
              <a:rPr lang="pt-BR" altLang="pt-BR" sz="2800" dirty="0"/>
              <a:t>, </a:t>
            </a:r>
            <a:r>
              <a:rPr lang="pt-BR" altLang="pt-BR" sz="2800" dirty="0" err="1"/>
              <a:t>Wavelet</a:t>
            </a:r>
            <a:r>
              <a:rPr lang="pt-BR" altLang="pt-BR" sz="2800" dirty="0"/>
              <a:t>,...</a:t>
            </a:r>
          </a:p>
          <a:p>
            <a:pPr eaLnBrk="1" hangingPunct="1">
              <a:lnSpc>
                <a:spcPct val="80000"/>
              </a:lnSpc>
            </a:pPr>
            <a:endParaRPr lang="pt-BR" altLang="pt-BR" sz="2800" dirty="0"/>
          </a:p>
          <a:p>
            <a:pPr eaLnBrk="1" hangingPunct="1">
              <a:lnSpc>
                <a:spcPct val="80000"/>
              </a:lnSpc>
            </a:pPr>
            <a:endParaRPr lang="pt-BR" altLang="pt-BR" sz="28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2800" dirty="0"/>
              <a:t>Mudança de base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dirty="0">
                <a:solidFill>
                  <a:srgbClr val="FF3300"/>
                </a:solidFill>
              </a:rPr>
              <a:t>análise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dirty="0">
                <a:solidFill>
                  <a:srgbClr val="FF3300"/>
                </a:solidFill>
              </a:rPr>
              <a:t>síntese</a:t>
            </a:r>
          </a:p>
        </p:txBody>
      </p:sp>
      <p:pic>
        <p:nvPicPr>
          <p:cNvPr id="88066" name="Picture 2" descr="Resultado de imagem para decimal do bin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939208"/>
            <a:ext cx="3329889" cy="291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819" y="1231901"/>
            <a:ext cx="2530761" cy="1901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392FB1-8CF8-4625-8F34-80219EA795C0}" type="slidenum">
              <a:rPr lang="pt-BR" altLang="pt-BR">
                <a:latin typeface="Arial Black" pitchFamily="34" charset="0"/>
              </a:rPr>
              <a:pPr eaLnBrk="1" hangingPunct="1"/>
              <a:t>30</a:t>
            </a:fld>
            <a:endParaRPr lang="pt-BR" altLang="pt-BR">
              <a:latin typeface="Arial Black" pitchFamily="34" charset="0"/>
            </a:endParaRPr>
          </a:p>
        </p:txBody>
      </p:sp>
      <p:pic>
        <p:nvPicPr>
          <p:cNvPr id="26627" name="Picture 4" descr="figura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41287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313" y="1412875"/>
            <a:ext cx="5197476" cy="389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900113" y="549275"/>
            <a:ext cx="6985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dirty="0"/>
              <a:t>No exemplo 3.1, usando </a:t>
            </a:r>
            <a:r>
              <a:rPr lang="pt-BR" altLang="pt-BR" i="1" dirty="0">
                <a:latin typeface="Times" pitchFamily="18" charset="0"/>
              </a:rPr>
              <a:t>a=</a:t>
            </a:r>
            <a:r>
              <a:rPr lang="pt-BR" altLang="pt-BR" dirty="0">
                <a:latin typeface="Times" pitchFamily="18" charset="0"/>
              </a:rPr>
              <a:t>5000</a:t>
            </a:r>
            <a:r>
              <a:rPr lang="pt-BR" altLang="pt-BR" dirty="0"/>
              <a:t> encontramos o resultado abaixo. Nota-se que aparecem as quatro componentes de frequência durante todo o tempo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Número de Slide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A186B6-07E5-4B24-A644-7FF92DA26659}" type="slidenum">
              <a:rPr lang="pt-BR" altLang="pt-BR">
                <a:latin typeface="Arial Black" pitchFamily="34" charset="0"/>
              </a:rPr>
              <a:pPr eaLnBrk="1" hangingPunct="1"/>
              <a:t>31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27651" name="Text Box 8"/>
          <p:cNvSpPr txBox="1">
            <a:spLocks noChangeArrowheads="1"/>
          </p:cNvSpPr>
          <p:nvPr/>
        </p:nvSpPr>
        <p:spPr bwMode="auto">
          <a:xfrm>
            <a:off x="900113" y="549275"/>
            <a:ext cx="6985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dirty="0"/>
              <a:t>No exemplo 3.2, usando </a:t>
            </a:r>
            <a:r>
              <a:rPr lang="pt-BR" altLang="pt-BR" i="1" dirty="0">
                <a:latin typeface="Times" pitchFamily="18" charset="0"/>
              </a:rPr>
              <a:t>a=</a:t>
            </a:r>
            <a:r>
              <a:rPr lang="pt-BR" altLang="pt-BR" dirty="0">
                <a:latin typeface="Times" pitchFamily="18" charset="0"/>
              </a:rPr>
              <a:t>5000</a:t>
            </a:r>
            <a:r>
              <a:rPr lang="pt-BR" altLang="pt-BR" dirty="0"/>
              <a:t> encontramos o resultado abaixo. Nota-se que aparecem as quatro componentes de frequência e seus respectivos intervalos de tempo.</a:t>
            </a:r>
          </a:p>
        </p:txBody>
      </p:sp>
      <p:pic>
        <p:nvPicPr>
          <p:cNvPr id="27652" name="Picture 9" descr="exempl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944688"/>
            <a:ext cx="54356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875" y="2016125"/>
            <a:ext cx="5197475" cy="389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2D6289-C42C-4E82-9204-D40BDF9C62A6}" type="slidenum">
              <a:rPr lang="pt-BR" altLang="pt-BR">
                <a:latin typeface="Arial Black" pitchFamily="34" charset="0"/>
              </a:rPr>
              <a:pPr eaLnBrk="1" hangingPunct="1"/>
              <a:t>32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71575"/>
          </a:xfrm>
        </p:spPr>
        <p:txBody>
          <a:bodyPr/>
          <a:lstStyle/>
          <a:p>
            <a:pPr eaLnBrk="1" hangingPunct="1"/>
            <a:r>
              <a:rPr lang="pt-BR" altLang="pt-BR" sz="4000"/>
              <a:t>Consequências da Análise Tempo-Frequência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800" dirty="0"/>
              <a:t>A nova análise se mostra um sucesso porque é </a:t>
            </a:r>
            <a:r>
              <a:rPr lang="pt-BR" altLang="pt-BR" sz="2800" b="1" dirty="0"/>
              <a:t>capaz de estabelecer tanto as componentes de frequência quanto o instante de tempo </a:t>
            </a:r>
            <a:r>
              <a:rPr lang="pt-BR" altLang="pt-BR" sz="2800" dirty="0"/>
              <a:t>em que elas estão presentes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 dirty="0"/>
              <a:t>O </a:t>
            </a:r>
            <a:r>
              <a:rPr lang="pt-BR" altLang="pt-BR" sz="2800" b="1" dirty="0"/>
              <a:t>problema é decidir configuração de janela </a:t>
            </a:r>
            <a:r>
              <a:rPr lang="pt-BR" altLang="pt-BR" sz="2800" dirty="0"/>
              <a:t>permite a melhor segmentação do sinal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 dirty="0"/>
              <a:t>Qual a largura da janela que permite a obtenção dos melhores resultados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 dirty="0"/>
              <a:t>A prática mostra que os resultados obtidos variam significativamente com a mudança da largura </a:t>
            </a:r>
            <a:r>
              <a:rPr lang="pt-BR" altLang="pt-BR" sz="2800" dirty="0">
                <a:solidFill>
                  <a:srgbClr val="FF3300"/>
                </a:solidFill>
              </a:rPr>
              <a:t>(suporte)</a:t>
            </a:r>
            <a:r>
              <a:rPr lang="pt-BR" altLang="pt-BR" sz="2800" dirty="0"/>
              <a:t> da janela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CB144F-AA38-4804-9375-0FE79BBB3EF4}" type="slidenum">
              <a:rPr lang="pt-BR" altLang="pt-BR">
                <a:latin typeface="Arial Black" pitchFamily="34" charset="0"/>
              </a:rPr>
              <a:pPr eaLnBrk="1" hangingPunct="1"/>
              <a:t>33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Exemplos 3.1 e 3.2 com parâmetros diferentes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Analisar os mesmos sinais anteriores agora usando diferentes tamanhos de janela e sobreposição</a:t>
            </a:r>
            <a:endParaRPr lang="pt-BR" altLang="pt-BR" dirty="0">
              <a:latin typeface="Times" pitchFamily="18" charset="0"/>
            </a:endParaRPr>
          </a:p>
          <a:p>
            <a:pPr lvl="1" eaLnBrk="1" hangingPunct="1"/>
            <a:endParaRPr lang="pt-BR" alt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CB144F-AA38-4804-9375-0FE79BBB3EF4}" type="slidenum">
              <a:rPr lang="pt-BR" altLang="pt-BR">
                <a:latin typeface="Arial Black" pitchFamily="34" charset="0"/>
              </a:rPr>
              <a:pPr eaLnBrk="1" hangingPunct="1"/>
              <a:t>34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Exemplos 4.1 e 4.2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Analisar os mesmos sinais anteriores agora usando 4 suporte diferentes</a:t>
            </a:r>
          </a:p>
          <a:p>
            <a:pPr lvl="1" eaLnBrk="1" hangingPunct="1"/>
            <a:r>
              <a:rPr lang="pt-BR" altLang="pt-BR" i="1">
                <a:latin typeface="Times" pitchFamily="18" charset="0"/>
              </a:rPr>
              <a:t>a </a:t>
            </a:r>
            <a:r>
              <a:rPr lang="pt-BR" altLang="pt-BR">
                <a:latin typeface="Times" pitchFamily="18" charset="0"/>
              </a:rPr>
              <a:t>= 10</a:t>
            </a:r>
          </a:p>
          <a:p>
            <a:pPr lvl="1" eaLnBrk="1" hangingPunct="1"/>
            <a:r>
              <a:rPr lang="pt-BR" altLang="pt-BR" i="1">
                <a:latin typeface="Times" pitchFamily="18" charset="0"/>
              </a:rPr>
              <a:t>a </a:t>
            </a:r>
            <a:r>
              <a:rPr lang="pt-BR" altLang="pt-BR">
                <a:latin typeface="Times" pitchFamily="18" charset="0"/>
              </a:rPr>
              <a:t>= 100</a:t>
            </a:r>
          </a:p>
          <a:p>
            <a:pPr lvl="1" eaLnBrk="1" hangingPunct="1"/>
            <a:r>
              <a:rPr lang="pt-BR" altLang="pt-BR" i="1">
                <a:latin typeface="Times" pitchFamily="18" charset="0"/>
              </a:rPr>
              <a:t>a </a:t>
            </a:r>
            <a:r>
              <a:rPr lang="pt-BR" altLang="pt-BR">
                <a:latin typeface="Times" pitchFamily="18" charset="0"/>
              </a:rPr>
              <a:t>= 1000</a:t>
            </a:r>
          </a:p>
          <a:p>
            <a:pPr lvl="1" eaLnBrk="1" hangingPunct="1"/>
            <a:r>
              <a:rPr lang="pt-BR" altLang="pt-BR" i="1">
                <a:latin typeface="Times" pitchFamily="18" charset="0"/>
              </a:rPr>
              <a:t>a </a:t>
            </a:r>
            <a:r>
              <a:rPr lang="pt-BR" altLang="pt-BR">
                <a:latin typeface="Times" pitchFamily="18" charset="0"/>
              </a:rPr>
              <a:t>= 10000</a:t>
            </a:r>
          </a:p>
          <a:p>
            <a:pPr lvl="1"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93840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FEF29A-155D-4DBA-81B0-AE4689CE3896}" type="slidenum">
              <a:rPr lang="pt-BR" altLang="pt-BR">
                <a:latin typeface="Arial Black" pitchFamily="34" charset="0"/>
              </a:rPr>
              <a:pPr eaLnBrk="1" hangingPunct="1"/>
              <a:t>35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30723" name="Rectangle 26"/>
          <p:cNvSpPr>
            <a:spLocks noChangeArrowheads="1"/>
          </p:cNvSpPr>
          <p:nvPr/>
        </p:nvSpPr>
        <p:spPr bwMode="auto">
          <a:xfrm>
            <a:off x="1760538" y="2386013"/>
            <a:ext cx="28114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4" name="Rectangle 28"/>
          <p:cNvSpPr>
            <a:spLocks noChangeArrowheads="1"/>
          </p:cNvSpPr>
          <p:nvPr/>
        </p:nvSpPr>
        <p:spPr bwMode="auto">
          <a:xfrm>
            <a:off x="1760538" y="2386013"/>
            <a:ext cx="28114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5" name="Rectangle 30"/>
          <p:cNvSpPr>
            <a:spLocks noChangeArrowheads="1"/>
          </p:cNvSpPr>
          <p:nvPr/>
        </p:nvSpPr>
        <p:spPr bwMode="auto">
          <a:xfrm>
            <a:off x="1760538" y="2386013"/>
            <a:ext cx="28114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6" name="Rectangle 32"/>
          <p:cNvSpPr>
            <a:spLocks noChangeArrowheads="1"/>
          </p:cNvSpPr>
          <p:nvPr/>
        </p:nvSpPr>
        <p:spPr bwMode="auto">
          <a:xfrm>
            <a:off x="1760538" y="2386013"/>
            <a:ext cx="28114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30727" name="Picture 57" descr="exemplo4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58" descr="exemplo4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213100"/>
            <a:ext cx="4859337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59" descr="exemplo4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0"/>
            <a:ext cx="4716462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60" descr="exemplo4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6613"/>
            <a:ext cx="4643438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Número de Slide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98790D8-ACC6-4F99-BC47-B88726AD1BD4}" type="slidenum">
              <a:rPr lang="pt-BR" altLang="pt-BR">
                <a:latin typeface="Arial Black" pitchFamily="34" charset="0"/>
              </a:rPr>
              <a:pPr eaLnBrk="1" hangingPunct="1"/>
              <a:t>36</a:t>
            </a:fld>
            <a:endParaRPr lang="pt-BR" altLang="pt-BR">
              <a:latin typeface="Arial Black" pitchFamily="34" charset="0"/>
            </a:endParaRPr>
          </a:p>
        </p:txBody>
      </p:sp>
      <p:pic>
        <p:nvPicPr>
          <p:cNvPr id="31747" name="Picture 4" descr="exemplo4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482975"/>
            <a:ext cx="4500562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5" descr="exemplo4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6" descr="exemplo4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0"/>
            <a:ext cx="4427537" cy="33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7" descr="exemplo4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36950"/>
            <a:ext cx="4427538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94FBC4-845D-497E-B823-9111AD9B6210}" type="slidenum">
              <a:rPr lang="pt-BR" altLang="pt-BR">
                <a:latin typeface="Arial Black" pitchFamily="34" charset="0"/>
              </a:rPr>
              <a:pPr eaLnBrk="1" hangingPunct="1"/>
              <a:t>37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Influencia do suporte da janela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27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Parece óbvio que janelas com suporte compacto, ou seja, j</a:t>
            </a:r>
            <a:r>
              <a:rPr lang="pt-BR" altLang="pt-BR" sz="2400" b="1" dirty="0"/>
              <a:t>anelas estreitas, produzem resultados com melhor resolução</a:t>
            </a:r>
            <a:r>
              <a:rPr lang="pt-BR" altLang="pt-BR" sz="2400" dirty="0"/>
              <a:t> já que separam segmentos estreitos do sinal original, resultando em segmentos com fortes características estacionárias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É fácil perceber, que </a:t>
            </a:r>
            <a:r>
              <a:rPr lang="pt-BR" altLang="pt-BR" sz="2400" b="1" dirty="0"/>
              <a:t>há um compromisso entre a resolução que </a:t>
            </a:r>
            <a:r>
              <a:rPr lang="pt-BR" altLang="pt-BR" sz="2400" b="1" dirty="0" err="1"/>
              <a:t>obtem-se</a:t>
            </a:r>
            <a:r>
              <a:rPr lang="pt-BR" altLang="pt-BR" sz="2400" b="1" dirty="0"/>
              <a:t> para o tempo e a frequência</a:t>
            </a:r>
            <a:r>
              <a:rPr lang="pt-BR" altLang="pt-BR" sz="24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dirty="0"/>
              <a:t>Janelas largas geram raias estreitas e bem separadas quando vistas no domínio da frequência, mas largas e justapostas quando vistas no domínio do tempo.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dirty="0"/>
              <a:t>De forma contrária, janelas compactas geram raias bem definidas no domínio do tempo mas largas no domínio da frequência</a:t>
            </a:r>
            <a:endParaRPr lang="pt-BR" alt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8672524-8EFD-4D0C-9971-24F732717817}" type="slidenum">
              <a:rPr lang="pt-BR" altLang="pt-BR">
                <a:latin typeface="Arial Black" pitchFamily="34" charset="0"/>
              </a:rPr>
              <a:pPr eaLnBrk="1" hangingPunct="1"/>
              <a:t>38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Quanto mais compacta a janela menos comportamento estacionário será observado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/>
              <a:t>A conclusão é que há um compromisso entre a resolução no domínio da frequência e a resolução no domínio do tempo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Não se pode alcançar ganho em uma sem perda na outra e vice-versa.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/>
              <a:t>Esse resultado é explicado por um princípio conhecido como Princípio da Incerteza de Heisenberg.</a:t>
            </a:r>
            <a:endParaRPr lang="pt-BR" alt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A89799-FAD4-4599-BE9A-30798DE23787}" type="slidenum">
              <a:rPr lang="pt-BR" altLang="pt-BR">
                <a:latin typeface="Arial Black" pitchFamily="34" charset="0"/>
              </a:rPr>
              <a:pPr eaLnBrk="1" hangingPunct="1"/>
              <a:t>39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618856" cy="1371600"/>
          </a:xfrm>
        </p:spPr>
        <p:txBody>
          <a:bodyPr/>
          <a:lstStyle/>
          <a:p>
            <a:pPr eaLnBrk="1" hangingPunct="1"/>
            <a:r>
              <a:rPr lang="pt-BR" altLang="pt-BR" dirty="0"/>
              <a:t>Princípio da Incerteza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52936"/>
            <a:ext cx="8579296" cy="352881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800" dirty="0"/>
              <a:t>Originalmente desenvolvido por Heisenberg para justificar que não se pode saber simultaneamente o momento e a localização de uma partícula em movimento.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 dirty="0"/>
              <a:t>No estudo dos sinais, esse princípio declara que não se pode saber a exata representação tempo-frequência de um sinal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 dirty="0">
                <a:solidFill>
                  <a:srgbClr val="FF3300"/>
                </a:solidFill>
              </a:rPr>
              <a:t>O que se pode saber são em quais intervalos de tempo certas bandas de frequências existem</a:t>
            </a:r>
            <a:r>
              <a:rPr lang="pt-BR" altLang="pt-BR" sz="2800" dirty="0"/>
              <a:t>.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1" y="27537"/>
            <a:ext cx="3024336" cy="2580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EA1E8B-D716-45E8-B472-9ADF3D57E8D6}" type="slidenum">
              <a:rPr lang="pt-BR" altLang="pt-BR">
                <a:latin typeface="Arial Black" pitchFamily="34" charset="0"/>
              </a:rPr>
              <a:pPr eaLnBrk="1" hangingPunct="1"/>
              <a:t>4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pt-BR" altLang="pt-BR" dirty="0"/>
              <a:t>Exemplo1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1081087"/>
          </a:xfrm>
        </p:spPr>
        <p:txBody>
          <a:bodyPr/>
          <a:lstStyle/>
          <a:p>
            <a:pPr eaLnBrk="1" hangingPunct="1"/>
            <a:r>
              <a:rPr lang="pt-BR" altLang="pt-BR" dirty="0"/>
              <a:t>Sinal composto por 512 amostras a 1KHz das </a:t>
            </a:r>
            <a:r>
              <a:rPr lang="pt-BR" altLang="pt-BR" dirty="0" err="1"/>
              <a:t>frequencias</a:t>
            </a:r>
            <a:r>
              <a:rPr lang="pt-BR" altLang="pt-BR" dirty="0"/>
              <a:t> de 20, 70, 120 e 200 Hz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755650" y="2349500"/>
          <a:ext cx="6913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3086100" imgH="190500" progId="Equation.3">
                  <p:embed/>
                </p:oleObj>
              </mc:Choice>
              <mc:Fallback>
                <p:oleObj name="Equation" r:id="rId4" imgW="3086100" imgH="190500" progId="Equation.3">
                  <p:embed/>
                  <p:pic>
                    <p:nvPicPr>
                      <p:cNvPr id="153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349500"/>
                        <a:ext cx="6913563" cy="431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636838"/>
            <a:ext cx="5197475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825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CD5045-D68D-4B24-B4B6-E680C0C0AF83}" type="slidenum">
              <a:rPr lang="pt-BR" altLang="pt-BR">
                <a:latin typeface="Arial Black" pitchFamily="34" charset="0"/>
              </a:rPr>
              <a:pPr eaLnBrk="1" hangingPunct="1"/>
              <a:t>40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Como definir o suporte da janela?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3600" dirty="0"/>
              <a:t>Não há uma heurística que permita calcular o melhor suporte para um certo sinal</a:t>
            </a:r>
          </a:p>
          <a:p>
            <a:pPr lvl="1" eaLnBrk="1" hangingPunct="1"/>
            <a:r>
              <a:rPr lang="pt-BR" altLang="pt-BR" sz="3200" dirty="0"/>
              <a:t>Isso depende, </a:t>
            </a:r>
            <a:r>
              <a:rPr lang="pt-BR" altLang="pt-BR" sz="3200" dirty="0">
                <a:solidFill>
                  <a:srgbClr val="FF3300"/>
                </a:solidFill>
              </a:rPr>
              <a:t>E MUITO</a:t>
            </a:r>
            <a:r>
              <a:rPr lang="pt-BR" altLang="pt-BR" sz="3200" dirty="0"/>
              <a:t>, da experiência do usuário</a:t>
            </a:r>
          </a:p>
          <a:p>
            <a:pPr eaLnBrk="1" hangingPunct="1"/>
            <a:r>
              <a:rPr lang="pt-BR" altLang="pt-BR" sz="3600" dirty="0"/>
              <a:t>E agora???</a:t>
            </a:r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BA8E8-6020-45D7-B1BC-204A07F8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98FC9-253E-44CE-8A57-28C32F66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Executar os exemplos do Matlab no help das funções </a:t>
            </a:r>
            <a:r>
              <a:rPr lang="pt-BR" dirty="0" err="1"/>
              <a:t>fft</a:t>
            </a:r>
            <a:r>
              <a:rPr lang="pt-BR" dirty="0"/>
              <a:t> e </a:t>
            </a:r>
            <a:r>
              <a:rPr lang="pt-BR" dirty="0" err="1"/>
              <a:t>spectrogram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89B5CA-5B5C-4891-B264-D53887A891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4B6194-719A-48EA-972C-8E9EB67CC928}" type="slidenum">
              <a:rPr lang="pt-BR" altLang="pt-BR" smtClean="0"/>
              <a:pPr>
                <a:defRPr/>
              </a:pPr>
              <a:t>41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73666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4E0AE3-AE67-4430-B46E-D7BC17F0DBBD}" type="slidenum">
              <a:rPr lang="pt-BR" altLang="pt-BR">
                <a:latin typeface="Arial Black" pitchFamily="34" charset="0"/>
              </a:rPr>
              <a:pPr eaLnBrk="1" hangingPunct="1"/>
              <a:t>42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MRA – MultiResolution Analisys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2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Para resolver o problema da escala tempo-frequência o jeito foi </a:t>
            </a:r>
            <a:r>
              <a:rPr lang="pt-BR" altLang="pt-BR" sz="2800" b="1" dirty="0"/>
              <a:t>adaptar a escala de tempo às frequências que se quer analisar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b="1" dirty="0"/>
              <a:t>Em baixas frequências usa-se uma grande escala de tempo </a:t>
            </a:r>
            <a:r>
              <a:rPr lang="pt-BR" altLang="pt-BR" sz="2400" dirty="0"/>
              <a:t>e pequena escala de frequência e vice-versa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Essa abordagem faz muito sentido porque a grande maioria dos sinais práticos apresentam componentes de alta frequência com curta duração e componentes de baixa frequência com longa duração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E7F9F7-5826-4810-8922-4B2846F3225C}" type="slidenum">
              <a:rPr lang="pt-BR" altLang="pt-BR">
                <a:latin typeface="Arial Black" pitchFamily="34" charset="0"/>
              </a:rPr>
              <a:pPr eaLnBrk="1" hangingPunct="1"/>
              <a:t>43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246687"/>
          </a:xfrm>
        </p:spPr>
        <p:txBody>
          <a:bodyPr/>
          <a:lstStyle/>
          <a:p>
            <a:pPr eaLnBrk="1" hangingPunct="1"/>
            <a:r>
              <a:rPr lang="pt-BR" altLang="pt-BR" dirty="0"/>
              <a:t>A característica principal na MRA é que </a:t>
            </a:r>
            <a:r>
              <a:rPr lang="pt-BR" altLang="pt-BR" b="1" dirty="0"/>
              <a:t>as janelas agora não tem mais um tamanho fixo durante a análise mas sim um tamanho variável</a:t>
            </a:r>
            <a:r>
              <a:rPr lang="pt-BR" altLang="pt-BR" dirty="0"/>
              <a:t> que se adapta conforme as necessidades de resolução de cada situação.</a:t>
            </a:r>
          </a:p>
          <a:p>
            <a:pPr eaLnBrk="1" hangingPunct="1"/>
            <a:r>
              <a:rPr lang="pt-BR" altLang="pt-BR" dirty="0"/>
              <a:t>Essas novas janelas passaram a ser representadas por uma classe de funções que receberam o nome de </a:t>
            </a:r>
            <a:r>
              <a:rPr lang="pt-BR" altLang="pt-BR" dirty="0">
                <a:solidFill>
                  <a:srgbClr val="FF3300"/>
                </a:solidFill>
              </a:rPr>
              <a:t>WAVELETS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9B108F-1518-423D-9EEC-73A6BE8CCF42}" type="slidenum">
              <a:rPr lang="pt-BR" altLang="pt-BR">
                <a:latin typeface="Arial Black" pitchFamily="34" charset="0"/>
              </a:rPr>
              <a:pPr eaLnBrk="1" hangingPunct="1"/>
              <a:t>44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CWT – Continuos Wavelet Transform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Da mesma forma que a Transformada de Fourier a </a:t>
            </a:r>
            <a:r>
              <a:rPr lang="pt-BR" altLang="pt-BR" b="1" dirty="0"/>
              <a:t>Transformada </a:t>
            </a:r>
            <a:r>
              <a:rPr lang="pt-BR" altLang="pt-BR" b="1" dirty="0" err="1"/>
              <a:t>Wavelet</a:t>
            </a:r>
            <a:r>
              <a:rPr lang="pt-BR" altLang="pt-BR" b="1" dirty="0"/>
              <a:t> Contínua decompõe o sinal em coeficientes </a:t>
            </a:r>
            <a:r>
              <a:rPr lang="pt-BR" altLang="pt-BR" dirty="0"/>
              <a:t>de uma expansão linear da base </a:t>
            </a:r>
            <a:r>
              <a:rPr lang="pt-BR" altLang="pt-BR" dirty="0" err="1"/>
              <a:t>ortonormal</a:t>
            </a:r>
            <a:endParaRPr lang="pt-BR" altLang="pt-BR" dirty="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38918" name="Object 4"/>
          <p:cNvGraphicFramePr>
            <a:graphicFrameLocks noChangeAspect="1"/>
          </p:cNvGraphicFramePr>
          <p:nvPr/>
        </p:nvGraphicFramePr>
        <p:xfrm>
          <a:off x="1835150" y="4365625"/>
          <a:ext cx="5689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2133600" imgH="279400" progId="Equation.3">
                  <p:embed/>
                </p:oleObj>
              </mc:Choice>
              <mc:Fallback>
                <p:oleObj name="Equation" r:id="rId4" imgW="2133600" imgH="279400" progId="Equation.3">
                  <p:embed/>
                  <p:pic>
                    <p:nvPicPr>
                      <p:cNvPr id="389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365625"/>
                        <a:ext cx="5689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F15F6D-139D-4625-8300-BC74BAF97E9E}" type="slidenum">
              <a:rPr lang="pt-BR" altLang="pt-BR">
                <a:latin typeface="Arial Black" pitchFamily="34" charset="0"/>
              </a:rPr>
              <a:pPr eaLnBrk="1" hangingPunct="1"/>
              <a:t>45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89600"/>
          </a:xfrm>
        </p:spPr>
        <p:txBody>
          <a:bodyPr/>
          <a:lstStyle/>
          <a:p>
            <a:pPr eaLnBrk="1" hangingPunct="1"/>
            <a:r>
              <a:rPr lang="pt-BR" altLang="pt-BR" dirty="0"/>
              <a:t>Na CWT as bases são as </a:t>
            </a:r>
            <a:r>
              <a:rPr lang="pt-BR" altLang="pt-BR" dirty="0" err="1"/>
              <a:t>wavelets</a:t>
            </a:r>
            <a:endParaRPr lang="pt-BR" altLang="pt-BR" dirty="0"/>
          </a:p>
          <a:p>
            <a:pPr eaLnBrk="1" hangingPunct="1"/>
            <a:r>
              <a:rPr lang="pt-BR" altLang="pt-BR" dirty="0"/>
              <a:t>A expressão da análise é:</a:t>
            </a:r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/>
              <a:t>E da síntese é:</a:t>
            </a:r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i="1" dirty="0"/>
              <a:t>C</a:t>
            </a:r>
            <a:r>
              <a:rPr lang="pt-BR" altLang="pt-BR" i="1" baseline="-25000" dirty="0">
                <a:sym typeface="Symbol" pitchFamily="18" charset="2"/>
              </a:rPr>
              <a:t></a:t>
            </a:r>
            <a:r>
              <a:rPr lang="pt-BR" altLang="pt-BR" dirty="0"/>
              <a:t> é a constante de admissibilidade definida por:</a:t>
            </a:r>
          </a:p>
        </p:txBody>
      </p:sp>
      <p:graphicFrame>
        <p:nvGraphicFramePr>
          <p:cNvPr id="39940" name="Object 5"/>
          <p:cNvGraphicFramePr>
            <a:graphicFrameLocks noChangeAspect="1"/>
          </p:cNvGraphicFramePr>
          <p:nvPr/>
        </p:nvGraphicFramePr>
        <p:xfrm>
          <a:off x="228600" y="1628775"/>
          <a:ext cx="89154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4" imgW="3517900" imgH="482600" progId="Equation.3">
                  <p:embed/>
                </p:oleObj>
              </mc:Choice>
              <mc:Fallback>
                <p:oleObj name="Equation" r:id="rId4" imgW="3517900" imgH="482600" progId="Equation.3">
                  <p:embed/>
                  <p:pic>
                    <p:nvPicPr>
                      <p:cNvPr id="3994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28775"/>
                        <a:ext cx="89154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1619250" y="3357563"/>
          <a:ext cx="619283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6" imgW="2565400" imgH="469900" progId="Equation.3">
                  <p:embed/>
                </p:oleObj>
              </mc:Choice>
              <mc:Fallback>
                <p:oleObj name="Equation" r:id="rId6" imgW="2565400" imgH="469900" progId="Equation.3">
                  <p:embed/>
                  <p:pic>
                    <p:nvPicPr>
                      <p:cNvPr id="399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357563"/>
                        <a:ext cx="619283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119313" y="2911475"/>
            <a:ext cx="49053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119313" y="2911475"/>
            <a:ext cx="49053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2119313" y="2911475"/>
            <a:ext cx="49053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2119313" y="2911475"/>
            <a:ext cx="49053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6" name="Rectangle 23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39947" name="Object 22"/>
          <p:cNvGraphicFramePr>
            <a:graphicFrameLocks noChangeAspect="1"/>
          </p:cNvGraphicFramePr>
          <p:nvPr/>
        </p:nvGraphicFramePr>
        <p:xfrm>
          <a:off x="3276600" y="5157788"/>
          <a:ext cx="5113338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8" imgW="2094591" imgH="545863" progId="Equation.3">
                  <p:embed/>
                </p:oleObj>
              </mc:Choice>
              <mc:Fallback>
                <p:oleObj name="Equation" r:id="rId8" imgW="2094591" imgH="545863" progId="Equation.3">
                  <p:embed/>
                  <p:pic>
                    <p:nvPicPr>
                      <p:cNvPr id="39947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57788"/>
                        <a:ext cx="5113338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B45877-138F-4D9C-BA58-E77472C7A548}" type="slidenum">
              <a:rPr lang="pt-BR" altLang="pt-BR">
                <a:latin typeface="Arial Black" pitchFamily="34" charset="0"/>
              </a:rPr>
              <a:pPr eaLnBrk="1" hangingPunct="1"/>
              <a:t>46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318125"/>
          </a:xfrm>
        </p:spPr>
        <p:txBody>
          <a:bodyPr/>
          <a:lstStyle/>
          <a:p>
            <a:pPr eaLnBrk="1" hangingPunct="1"/>
            <a:r>
              <a:rPr lang="pt-BR" altLang="pt-BR" dirty="0"/>
              <a:t>A CWT é uma função de duas variáveis:</a:t>
            </a:r>
          </a:p>
          <a:p>
            <a:pPr lvl="1" eaLnBrk="1" hangingPunct="1"/>
            <a:r>
              <a:rPr lang="pt-BR" altLang="pt-BR" i="1" dirty="0">
                <a:latin typeface="Times" pitchFamily="18" charset="0"/>
              </a:rPr>
              <a:t>a</a:t>
            </a:r>
            <a:r>
              <a:rPr lang="pt-BR" altLang="pt-BR" dirty="0"/>
              <a:t> - parâmetro de escala (largura da janela)</a:t>
            </a:r>
          </a:p>
          <a:p>
            <a:pPr lvl="1" eaLnBrk="1" hangingPunct="1"/>
            <a:r>
              <a:rPr lang="pt-BR" altLang="pt-BR" i="1" dirty="0">
                <a:latin typeface="Times" pitchFamily="18" charset="0"/>
              </a:rPr>
              <a:t>b</a:t>
            </a:r>
            <a:r>
              <a:rPr lang="pt-BR" altLang="pt-BR" dirty="0"/>
              <a:t> – parâmetro de translação (posição da janela)</a:t>
            </a:r>
          </a:p>
          <a:p>
            <a:pPr eaLnBrk="1" hangingPunct="1"/>
            <a:r>
              <a:rPr lang="pt-BR" altLang="pt-BR" dirty="0"/>
              <a:t>A função </a:t>
            </a:r>
            <a:r>
              <a:rPr lang="pt-BR" altLang="pt-BR" i="1" dirty="0">
                <a:latin typeface="Times" pitchFamily="18" charset="0"/>
                <a:sym typeface="Symbol" pitchFamily="18" charset="2"/>
              </a:rPr>
              <a:t></a:t>
            </a:r>
            <a:r>
              <a:rPr lang="pt-BR" altLang="pt-BR" dirty="0">
                <a:latin typeface="Times" pitchFamily="18" charset="0"/>
              </a:rPr>
              <a:t>(</a:t>
            </a:r>
            <a:r>
              <a:rPr lang="pt-BR" altLang="pt-BR" i="1" dirty="0">
                <a:latin typeface="Times" pitchFamily="18" charset="0"/>
              </a:rPr>
              <a:t>t</a:t>
            </a:r>
            <a:r>
              <a:rPr lang="pt-BR" altLang="pt-BR" dirty="0">
                <a:latin typeface="Times" pitchFamily="18" charset="0"/>
              </a:rPr>
              <a:t>)</a:t>
            </a:r>
            <a:r>
              <a:rPr lang="pt-BR" altLang="pt-BR" dirty="0"/>
              <a:t> é a função de expansão chamada de </a:t>
            </a:r>
            <a:r>
              <a:rPr lang="pt-BR" altLang="pt-BR" dirty="0" err="1"/>
              <a:t>wavelet</a:t>
            </a:r>
            <a:r>
              <a:rPr lang="pt-BR" altLang="pt-BR" dirty="0"/>
              <a:t> mãe</a:t>
            </a:r>
          </a:p>
          <a:p>
            <a:pPr lvl="1" eaLnBrk="1" hangingPunct="1"/>
            <a:r>
              <a:rPr lang="pt-BR" altLang="pt-BR" dirty="0"/>
              <a:t>é a função modelo que será expandida e transladada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9C843F-1EAC-4EFC-A189-597B0A3AC0F2}" type="slidenum">
              <a:rPr lang="pt-BR" altLang="pt-BR">
                <a:latin typeface="Arial Black" pitchFamily="34" charset="0"/>
              </a:rPr>
              <a:pPr eaLnBrk="1" hangingPunct="1"/>
              <a:t>47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 que são Wavelets?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2879725"/>
          </a:xfrm>
        </p:spPr>
        <p:txBody>
          <a:bodyPr/>
          <a:lstStyle/>
          <a:p>
            <a:pPr eaLnBrk="1" hangingPunct="1"/>
            <a:r>
              <a:rPr lang="pt-BR" altLang="pt-BR" sz="2800" dirty="0" err="1"/>
              <a:t>Wavelets</a:t>
            </a:r>
            <a:r>
              <a:rPr lang="pt-BR" altLang="pt-BR" sz="2800" dirty="0"/>
              <a:t> são funções que se </a:t>
            </a:r>
            <a:r>
              <a:rPr lang="pt-BR" altLang="pt-BR" sz="2800" b="1" dirty="0"/>
              <a:t>prestam ao papel de janelas </a:t>
            </a:r>
            <a:r>
              <a:rPr lang="pt-BR" altLang="pt-BR" sz="2800" dirty="0"/>
              <a:t>na análise </a:t>
            </a:r>
            <a:r>
              <a:rPr lang="pt-BR" altLang="pt-BR" sz="2800" dirty="0" err="1"/>
              <a:t>multiresolucional</a:t>
            </a:r>
            <a:endParaRPr lang="pt-BR" altLang="pt-BR" sz="2800" dirty="0"/>
          </a:p>
          <a:p>
            <a:pPr lvl="1" eaLnBrk="1" hangingPunct="1"/>
            <a:r>
              <a:rPr lang="pt-BR" altLang="pt-BR" sz="2400" dirty="0"/>
              <a:t>Essas funções sempre têm comprimento finito e caráter oscilatório</a:t>
            </a:r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20" y="3283123"/>
            <a:ext cx="2520280" cy="188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78" y="5167913"/>
            <a:ext cx="2231963" cy="1669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684073"/>
            <a:ext cx="4762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42" y="5716749"/>
            <a:ext cx="22479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1DCB24-21C9-48B9-8ADF-AE82B013BE72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48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5 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CWT dos sinais compostos anteriores</a:t>
            </a:r>
          </a:p>
          <a:p>
            <a:pPr lvl="1" eaLnBrk="1" hangingPunct="1"/>
            <a:r>
              <a:rPr lang="pt-BR" altLang="pt-BR"/>
              <a:t>Exemplo 51: Soma de senoides</a:t>
            </a:r>
          </a:p>
          <a:p>
            <a:pPr lvl="1" eaLnBrk="1" hangingPunct="1"/>
            <a:r>
              <a:rPr lang="pt-BR" altLang="pt-BR"/>
              <a:t>Exemplo 52: Concatenação de senoides</a:t>
            </a:r>
          </a:p>
          <a:p>
            <a:pPr lvl="1" eaLnBrk="1" hangingPunct="1"/>
            <a:endParaRPr lang="pt-BR" altLang="pt-BR"/>
          </a:p>
          <a:p>
            <a:pPr eaLnBrk="1" hangingPunct="1"/>
            <a:r>
              <a:rPr lang="pt-BR" altLang="pt-BR"/>
              <a:t>Observar influência do tipo de wavelet</a:t>
            </a:r>
          </a:p>
        </p:txBody>
      </p:sp>
    </p:spTree>
    <p:extLst>
      <p:ext uri="{BB962C8B-B14F-4D97-AF65-F5344CB8AC3E}">
        <p14:creationId xmlns:p14="http://schemas.microsoft.com/office/powerpoint/2010/main" val="4283487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DCA77E-6708-41BF-89CC-BC4F31C32C7B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49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eaLnBrk="1" hangingPunct="1"/>
            <a:r>
              <a:rPr lang="pt-BR" altLang="pt-BR"/>
              <a:t>Análise com Wavelets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8244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Na análise </a:t>
            </a:r>
            <a:r>
              <a:rPr lang="pt-BR" altLang="pt-BR" sz="2400" dirty="0" err="1"/>
              <a:t>wavelet</a:t>
            </a:r>
            <a:r>
              <a:rPr lang="pt-BR" altLang="pt-BR" sz="2400" dirty="0"/>
              <a:t>, o termo </a:t>
            </a:r>
            <a:r>
              <a:rPr lang="pt-BR" altLang="pt-BR" sz="2400" b="1" dirty="0">
                <a:solidFill>
                  <a:srgbClr val="FF3300"/>
                </a:solidFill>
              </a:rPr>
              <a:t>escala </a:t>
            </a:r>
            <a:r>
              <a:rPr lang="pt-BR" altLang="pt-BR" sz="2400" b="1" dirty="0"/>
              <a:t>é usado para designar o nível de detalhes </a:t>
            </a:r>
            <a:r>
              <a:rPr lang="pt-BR" altLang="pt-BR" sz="2400" dirty="0"/>
              <a:t>com o qual se está observando o sinal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dirty="0"/>
              <a:t>qual a resolução de frequência que está sendo usada na análise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 b="1" dirty="0"/>
              <a:t>Pequenas escalas correspondem a altas frequências </a:t>
            </a:r>
            <a:r>
              <a:rPr lang="pt-BR" altLang="pt-BR" sz="2400" dirty="0"/>
              <a:t>e grandes escalas a baixas frequências.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Pode-se fazer uma analogia com o termo escala usado em topografia.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dirty="0"/>
              <a:t>Se o mapa está desenhado em grande escala significa que o mesmo apresenta uma visão global do terreno e, portanto, não apresenta seus detalhes, correspondendo apenas a informações de baixa frequência do relevo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dirty="0"/>
              <a:t>Se o mapa está em pequena escala apresenta-se as características do terreno com maior riqueza de detalhes, correspondendo às informações de alta frequência.</a:t>
            </a:r>
          </a:p>
        </p:txBody>
      </p:sp>
    </p:spTree>
    <p:extLst>
      <p:ext uri="{BB962C8B-B14F-4D97-AF65-F5344CB8AC3E}">
        <p14:creationId xmlns:p14="http://schemas.microsoft.com/office/powerpoint/2010/main" val="104483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65C97C-34DF-4A8C-B090-90DE7B843375}" type="slidenum">
              <a:rPr lang="pt-BR" altLang="pt-BR">
                <a:latin typeface="Arial Black" pitchFamily="34" charset="0"/>
              </a:rPr>
              <a:pPr eaLnBrk="1" hangingPunct="1"/>
              <a:t>5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2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Seja agora o sinal composto pelas mesmas quatro frequências mas com a seguinte fórmula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2195513" y="3716338"/>
          <a:ext cx="4175125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133600" imgH="914400" progId="Equation.3">
                  <p:embed/>
                </p:oleObj>
              </mc:Choice>
              <mc:Fallback>
                <p:oleObj name="Equation" r:id="rId3" imgW="2133600" imgH="914400" progId="Equation.3">
                  <p:embed/>
                  <p:pic>
                    <p:nvPicPr>
                      <p:cNvPr id="184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16338"/>
                        <a:ext cx="4175125" cy="178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1886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1AE554-9BFD-4AD0-BBFF-A880BA0522A6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50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DWT – Discrete Wavelet Transform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800"/>
              <a:t>O cálculo dos coeficientes da CWT (ou da FT) não pode ser praticamente realizado em computadores por usar equações analíticas, integrais, etc.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/>
              <a:t>Assim, é necessário discretizar a CWT, o que é conseguido, da mesma forma que na FT, pela amostragem dos coeficientes.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/>
              <a:t>Esse procedimento da origem às séries wavelet, conhecidas como DWT (Discrete Wavelet Transform)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Entretanto, ao contrário da FT, a amostragem dos coeficientes da CWT não precisar ser realizada com uma taxa uniforme.</a:t>
            </a:r>
          </a:p>
        </p:txBody>
      </p:sp>
    </p:spTree>
    <p:extLst>
      <p:ext uri="{BB962C8B-B14F-4D97-AF65-F5344CB8AC3E}">
        <p14:creationId xmlns:p14="http://schemas.microsoft.com/office/powerpoint/2010/main" val="13145108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262211-AFB4-4888-8414-BF0880A2FB02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51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 conceito de discretização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27525"/>
          </a:xfrm>
        </p:spPr>
        <p:txBody>
          <a:bodyPr/>
          <a:lstStyle/>
          <a:p>
            <a:pPr eaLnBrk="1" hangingPunct="1"/>
            <a:r>
              <a:rPr lang="pt-BR" altLang="pt-BR" sz="2800"/>
              <a:t>A DWT viabiliza a computação da CWT</a:t>
            </a:r>
          </a:p>
          <a:p>
            <a:pPr lvl="1" eaLnBrk="1" hangingPunct="1"/>
            <a:r>
              <a:rPr lang="pt-BR" altLang="pt-BR" sz="2400"/>
              <a:t>Entretanto ela não pode ser considerada uma transformada discreta na total acepção da palavra porque ela é simplesmente a versão amostrada da CWT</a:t>
            </a:r>
          </a:p>
          <a:p>
            <a:pPr lvl="2" eaLnBrk="1" hangingPunct="1"/>
            <a:r>
              <a:rPr lang="pt-BR" altLang="pt-BR" sz="2000">
                <a:solidFill>
                  <a:srgbClr val="FF3300"/>
                </a:solidFill>
              </a:rPr>
              <a:t>O parâmetro </a:t>
            </a:r>
            <a:r>
              <a:rPr lang="pt-BR" altLang="pt-BR" sz="2000" i="1">
                <a:solidFill>
                  <a:srgbClr val="FF3300"/>
                </a:solidFill>
                <a:latin typeface="Times" panose="02020603050405020304" pitchFamily="18" charset="0"/>
              </a:rPr>
              <a:t>t</a:t>
            </a:r>
            <a:r>
              <a:rPr lang="pt-BR" altLang="pt-BR" sz="2000">
                <a:solidFill>
                  <a:srgbClr val="FF3300"/>
                </a:solidFill>
              </a:rPr>
              <a:t> é contínuo!</a:t>
            </a:r>
          </a:p>
          <a:p>
            <a:pPr eaLnBrk="1" hangingPunct="1"/>
            <a:r>
              <a:rPr lang="pt-BR" altLang="pt-BR" sz="2800"/>
              <a:t>A DWT é altamente redundante para viabilizar a reconstrução do sinal, e essa redundância gera um custo computacional bastante elevado.</a:t>
            </a:r>
          </a:p>
        </p:txBody>
      </p:sp>
    </p:spTree>
    <p:extLst>
      <p:ext uri="{BB962C8B-B14F-4D97-AF65-F5344CB8AC3E}">
        <p14:creationId xmlns:p14="http://schemas.microsoft.com/office/powerpoint/2010/main" val="4052427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31CE93-70C6-4B3E-B746-4F530F0BDD23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52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616575"/>
          </a:xfrm>
        </p:spPr>
        <p:txBody>
          <a:bodyPr/>
          <a:lstStyle/>
          <a:p>
            <a:pPr eaLnBrk="1" hangingPunct="1"/>
            <a:r>
              <a:rPr lang="pt-BR" altLang="pt-BR" dirty="0"/>
              <a:t>Tecnicamente falando </a:t>
            </a:r>
            <a:r>
              <a:rPr lang="pt-BR" altLang="pt-BR" b="1" dirty="0"/>
              <a:t>a DWT corresponde a uma amostragem da CWT </a:t>
            </a:r>
            <a:r>
              <a:rPr lang="pt-BR" altLang="pt-BR" dirty="0"/>
              <a:t>e gera o que se conhece como </a:t>
            </a:r>
            <a:r>
              <a:rPr lang="pt-BR" altLang="pt-BR" i="1" dirty="0" err="1"/>
              <a:t>Wavelet</a:t>
            </a:r>
            <a:r>
              <a:rPr lang="pt-BR" altLang="pt-BR" i="1" dirty="0"/>
              <a:t> Series (WS)</a:t>
            </a:r>
          </a:p>
          <a:p>
            <a:pPr lvl="1" eaLnBrk="1" hangingPunct="1"/>
            <a:r>
              <a:rPr lang="pt-BR" altLang="pt-BR" dirty="0"/>
              <a:t>O equivalente das séries de Fourier</a:t>
            </a:r>
          </a:p>
          <a:p>
            <a:pPr eaLnBrk="1" hangingPunct="1"/>
            <a:r>
              <a:rPr lang="pt-BR" altLang="pt-BR" b="1" dirty="0"/>
              <a:t>A </a:t>
            </a:r>
            <a:r>
              <a:rPr lang="pt-BR" altLang="pt-BR" b="1" dirty="0" err="1"/>
              <a:t>tranformada</a:t>
            </a:r>
            <a:r>
              <a:rPr lang="pt-BR" altLang="pt-BR" b="1" dirty="0"/>
              <a:t> discreta deveria se chamar </a:t>
            </a:r>
            <a:r>
              <a:rPr lang="pt-BR" altLang="pt-BR" b="1" i="1" dirty="0"/>
              <a:t>DTWT</a:t>
            </a:r>
            <a:r>
              <a:rPr lang="pt-BR" altLang="pt-BR" b="1" dirty="0"/>
              <a:t> </a:t>
            </a:r>
            <a:r>
              <a:rPr lang="pt-BR" altLang="pt-BR" dirty="0"/>
              <a:t>(</a:t>
            </a:r>
            <a:r>
              <a:rPr lang="pt-BR" altLang="pt-BR" i="1" dirty="0" err="1"/>
              <a:t>Discrete</a:t>
            </a:r>
            <a:r>
              <a:rPr lang="pt-BR" altLang="pt-BR" i="1" dirty="0"/>
              <a:t> Time </a:t>
            </a:r>
            <a:r>
              <a:rPr lang="pt-BR" altLang="pt-BR" i="1" dirty="0" err="1"/>
              <a:t>Wavelet</a:t>
            </a:r>
            <a:r>
              <a:rPr lang="pt-BR" altLang="pt-BR" i="1" dirty="0"/>
              <a:t> </a:t>
            </a:r>
            <a:r>
              <a:rPr lang="pt-BR" altLang="pt-BR" i="1" dirty="0" err="1"/>
              <a:t>Transform</a:t>
            </a:r>
            <a:r>
              <a:rPr lang="pt-BR" altLang="pt-BR" dirty="0"/>
              <a:t>), mas na prática ela é conhecida como </a:t>
            </a:r>
            <a:r>
              <a:rPr lang="pt-BR" altLang="pt-BR" i="1" dirty="0"/>
              <a:t>DWT</a:t>
            </a:r>
          </a:p>
          <a:p>
            <a:pPr lvl="1" eaLnBrk="1" hangingPunct="1"/>
            <a:r>
              <a:rPr lang="pt-BR" altLang="pt-BR" dirty="0"/>
              <a:t>Tempo discreto!</a:t>
            </a:r>
          </a:p>
        </p:txBody>
      </p:sp>
    </p:spTree>
    <p:extLst>
      <p:ext uri="{BB962C8B-B14F-4D97-AF65-F5344CB8AC3E}">
        <p14:creationId xmlns:p14="http://schemas.microsoft.com/office/powerpoint/2010/main" val="37801137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8AF2DD-E9DC-4B47-89F4-ADD980EB092D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53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246687"/>
          </a:xfrm>
        </p:spPr>
        <p:txBody>
          <a:bodyPr/>
          <a:lstStyle/>
          <a:p>
            <a:pPr eaLnBrk="1" hangingPunct="1"/>
            <a:r>
              <a:rPr lang="pt-BR" altLang="pt-BR"/>
              <a:t>A equação para a função wavelet usada na série é</a:t>
            </a:r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E a usada na transformada discreta é:</a:t>
            </a:r>
          </a:p>
          <a:p>
            <a:pPr eaLnBrk="1" hangingPunct="1"/>
            <a:endParaRPr lang="pt-BR" altLang="pt-BR"/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solidFill>
                <a:srgbClr val="000000"/>
              </a:solidFill>
            </a:endParaRPr>
          </a:p>
        </p:txBody>
      </p:sp>
      <p:graphicFrame>
        <p:nvGraphicFramePr>
          <p:cNvPr id="47109" name="Object 4"/>
          <p:cNvGraphicFramePr>
            <a:graphicFrameLocks noChangeAspect="1"/>
          </p:cNvGraphicFramePr>
          <p:nvPr/>
        </p:nvGraphicFramePr>
        <p:xfrm>
          <a:off x="2484438" y="1844675"/>
          <a:ext cx="3455987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1422400" imgH="482600" progId="Equation.3">
                  <p:embed/>
                </p:oleObj>
              </mc:Choice>
              <mc:Fallback>
                <p:oleObj name="Equation" r:id="rId3" imgW="1422400" imgH="482600" progId="Equation.3">
                  <p:embed/>
                  <p:pic>
                    <p:nvPicPr>
                      <p:cNvPr id="471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844675"/>
                        <a:ext cx="3455987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solidFill>
                <a:srgbClr val="000000"/>
              </a:solidFill>
            </a:endParaRPr>
          </a:p>
        </p:txBody>
      </p:sp>
      <p:graphicFrame>
        <p:nvGraphicFramePr>
          <p:cNvPr id="47111" name="Object 6"/>
          <p:cNvGraphicFramePr>
            <a:graphicFrameLocks noChangeAspect="1"/>
          </p:cNvGraphicFramePr>
          <p:nvPr/>
        </p:nvGraphicFramePr>
        <p:xfrm>
          <a:off x="323850" y="4724400"/>
          <a:ext cx="8712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2921000" imgH="241300" progId="Equation.3">
                  <p:embed/>
                </p:oleObj>
              </mc:Choice>
              <mc:Fallback>
                <p:oleObj name="Equation" r:id="rId5" imgW="2921000" imgH="241300" progId="Equation.3">
                  <p:embed/>
                  <p:pic>
                    <p:nvPicPr>
                      <p:cNvPr id="471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24400"/>
                        <a:ext cx="87122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2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6590E3-DC55-42F3-A8D5-06C7F81EB4C4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54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O particionamento do espaço tempo-frequência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Podemos visualizar o que acontece numa decomposição por série de Fourier ou </a:t>
            </a:r>
            <a:r>
              <a:rPr lang="pt-BR" altLang="pt-BR" dirty="0" err="1"/>
              <a:t>Wavelet</a:t>
            </a:r>
            <a:r>
              <a:rPr lang="pt-BR" altLang="pt-BR" dirty="0"/>
              <a:t> da seguinte forma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b="1" dirty="0"/>
              <a:t>Imagine que as funções base de um espaço são ladrilhos </a:t>
            </a:r>
            <a:r>
              <a:rPr lang="pt-BR" altLang="pt-BR" dirty="0"/>
              <a:t>que servem para compor o painel do espaço sob análise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Cada ladrilho corresponde a uma porção da energia do sinal</a:t>
            </a:r>
          </a:p>
        </p:txBody>
      </p:sp>
    </p:spTree>
    <p:extLst>
      <p:ext uri="{BB962C8B-B14F-4D97-AF65-F5344CB8AC3E}">
        <p14:creationId xmlns:p14="http://schemas.microsoft.com/office/powerpoint/2010/main" val="2452673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Número de Slide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C42D2B-EA98-477B-BA4F-5359946C40B2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55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9155" name="Object 181"/>
          <p:cNvGraphicFramePr>
            <a:graphicFrameLocks noChangeAspect="1"/>
          </p:cNvGraphicFramePr>
          <p:nvPr/>
        </p:nvGraphicFramePr>
        <p:xfrm>
          <a:off x="257175" y="2790825"/>
          <a:ext cx="90678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Visio" r:id="rId3" imgW="5879500" imgH="3315070" progId="Visio.Drawing.11">
                  <p:embed/>
                </p:oleObj>
              </mc:Choice>
              <mc:Fallback>
                <p:oleObj name="Visio" r:id="rId3" imgW="5879500" imgH="3315070" progId="Visio.Drawing.11">
                  <p:embed/>
                  <p:pic>
                    <p:nvPicPr>
                      <p:cNvPr id="49155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2790825"/>
                        <a:ext cx="90678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182"/>
          <p:cNvSpPr txBox="1">
            <a:spLocks noChangeArrowheads="1"/>
          </p:cNvSpPr>
          <p:nvPr/>
        </p:nvSpPr>
        <p:spPr bwMode="auto">
          <a:xfrm>
            <a:off x="827088" y="836613"/>
            <a:ext cx="7777162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b="1" dirty="0">
                <a:solidFill>
                  <a:srgbClr val="000000"/>
                </a:solidFill>
              </a:rPr>
              <a:t>Duas representações do que seria o mosaico tempo-frequência</a:t>
            </a:r>
            <a:r>
              <a:rPr lang="pt-BR" altLang="pt-BR" dirty="0">
                <a:solidFill>
                  <a:srgbClr val="000000"/>
                </a:solidFill>
              </a:rPr>
              <a:t>. Do lado esquerdo está o domínio do tempo composto por ladrilhos </a:t>
            </a:r>
            <a:r>
              <a:rPr lang="pt-BR" altLang="pt-BR" dirty="0" err="1">
                <a:solidFill>
                  <a:srgbClr val="000000"/>
                </a:solidFill>
              </a:rPr>
              <a:t>infinitésimais</a:t>
            </a:r>
            <a:r>
              <a:rPr lang="pt-BR" altLang="pt-BR" dirty="0">
                <a:solidFill>
                  <a:srgbClr val="000000"/>
                </a:solidFill>
              </a:rPr>
              <a:t>, os quais representam os instantes de tempo da informação.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dirty="0">
                <a:solidFill>
                  <a:srgbClr val="000000"/>
                </a:solidFill>
              </a:rPr>
              <a:t>Do lado direito o domínio da frequência composto por ladrilhos </a:t>
            </a:r>
            <a:r>
              <a:rPr lang="pt-BR" altLang="pt-BR" dirty="0" err="1">
                <a:solidFill>
                  <a:srgbClr val="000000"/>
                </a:solidFill>
              </a:rPr>
              <a:t>infinitésimais</a:t>
            </a:r>
            <a:r>
              <a:rPr lang="pt-BR" altLang="pt-BR" dirty="0">
                <a:solidFill>
                  <a:srgbClr val="000000"/>
                </a:solidFill>
              </a:rPr>
              <a:t>, os quais representam as componentes de frequência da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31522447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Número de Slide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ED627C-E277-4F71-90F9-28EFE686DC45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56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0179" name="Object 6"/>
          <p:cNvGraphicFramePr>
            <a:graphicFrameLocks noChangeAspect="1"/>
          </p:cNvGraphicFramePr>
          <p:nvPr/>
        </p:nvGraphicFramePr>
        <p:xfrm>
          <a:off x="257175" y="2790825"/>
          <a:ext cx="90678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Visio" r:id="rId3" imgW="5879500" imgH="3315070" progId="Visio.Drawing.11">
                  <p:embed/>
                </p:oleObj>
              </mc:Choice>
              <mc:Fallback>
                <p:oleObj name="Visio" r:id="rId3" imgW="5879500" imgH="3315070" progId="Visio.Drawing.11">
                  <p:embed/>
                  <p:pic>
                    <p:nvPicPr>
                      <p:cNvPr id="5017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2790825"/>
                        <a:ext cx="90678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7"/>
          <p:cNvSpPr txBox="1">
            <a:spLocks noChangeArrowheads="1"/>
          </p:cNvSpPr>
          <p:nvPr/>
        </p:nvSpPr>
        <p:spPr bwMode="auto">
          <a:xfrm>
            <a:off x="827088" y="836613"/>
            <a:ext cx="7777162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b="1" dirty="0">
                <a:solidFill>
                  <a:srgbClr val="000000"/>
                </a:solidFill>
              </a:rPr>
              <a:t>Duas representações do que seria o mosaico tempo-frequência com base na análise STFT.</a:t>
            </a:r>
            <a:r>
              <a:rPr lang="pt-BR" altLang="pt-BR" dirty="0">
                <a:solidFill>
                  <a:srgbClr val="000000"/>
                </a:solidFill>
              </a:rPr>
              <a:t> Do lado esquerdo está espaço tempo-frequência analisado com janelas estreitas, </a:t>
            </a:r>
            <a:r>
              <a:rPr lang="pt-BR" altLang="pt-BR" b="1" dirty="0">
                <a:solidFill>
                  <a:srgbClr val="000000"/>
                </a:solidFill>
              </a:rPr>
              <a:t>muitos detalhes de tempo e poucos detalhes de frequência.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dirty="0">
                <a:solidFill>
                  <a:srgbClr val="000000"/>
                </a:solidFill>
              </a:rPr>
              <a:t>Do lado direito está espaço tempo-frequência analisado com janelas largas, muitos detalhes de frequência e poucos detalhes de tempo.</a:t>
            </a:r>
          </a:p>
        </p:txBody>
      </p:sp>
    </p:spTree>
    <p:extLst>
      <p:ext uri="{BB962C8B-B14F-4D97-AF65-F5344CB8AC3E}">
        <p14:creationId xmlns:p14="http://schemas.microsoft.com/office/powerpoint/2010/main" val="37047584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Número de Slide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0BE8B9-6734-4E53-93D8-6C30FD5E299F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57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1203" name="Object 395"/>
          <p:cNvGraphicFramePr>
            <a:graphicFrameLocks noChangeAspect="1"/>
          </p:cNvGraphicFramePr>
          <p:nvPr/>
        </p:nvGraphicFramePr>
        <p:xfrm>
          <a:off x="2627313" y="1916113"/>
          <a:ext cx="3810000" cy="41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Worksheet" r:id="rId3" imgW="4276806" imgH="4533900" progId="Excel.Sheet.8">
                  <p:embed/>
                </p:oleObj>
              </mc:Choice>
              <mc:Fallback>
                <p:oleObj name="Worksheet" r:id="rId3" imgW="4276806" imgH="4533900" progId="Excel.Sheet.8">
                  <p:embed/>
                  <p:pic>
                    <p:nvPicPr>
                      <p:cNvPr id="51203" name="Object 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916113"/>
                        <a:ext cx="3810000" cy="417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396"/>
          <p:cNvSpPr txBox="1">
            <a:spLocks noChangeArrowheads="1"/>
          </p:cNvSpPr>
          <p:nvPr/>
        </p:nvSpPr>
        <p:spPr bwMode="auto">
          <a:xfrm>
            <a:off x="2195513" y="371633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i="1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51205" name="Text Box 397"/>
          <p:cNvSpPr txBox="1">
            <a:spLocks noChangeArrowheads="1"/>
          </p:cNvSpPr>
          <p:nvPr/>
        </p:nvSpPr>
        <p:spPr bwMode="auto">
          <a:xfrm>
            <a:off x="4067175" y="566102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</a:p>
        </p:txBody>
      </p:sp>
      <p:sp>
        <p:nvSpPr>
          <p:cNvPr id="51206" name="Rectangle 398"/>
          <p:cNvSpPr>
            <a:spLocks noChangeArrowheads="1"/>
          </p:cNvSpPr>
          <p:nvPr/>
        </p:nvSpPr>
        <p:spPr bwMode="auto">
          <a:xfrm>
            <a:off x="971550" y="476250"/>
            <a:ext cx="71294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dirty="0">
                <a:solidFill>
                  <a:srgbClr val="000000"/>
                </a:solidFill>
              </a:rPr>
              <a:t>Na análise </a:t>
            </a:r>
            <a:r>
              <a:rPr lang="pt-BR" altLang="pt-BR" b="1" dirty="0" err="1">
                <a:solidFill>
                  <a:srgbClr val="000000"/>
                </a:solidFill>
              </a:rPr>
              <a:t>wavelet</a:t>
            </a:r>
            <a:r>
              <a:rPr lang="pt-BR" altLang="pt-BR" b="1" dirty="0">
                <a:solidFill>
                  <a:srgbClr val="000000"/>
                </a:solidFill>
              </a:rPr>
              <a:t> os ladrilhos são modelados de acordo com o domínio que se quer observa</a:t>
            </a:r>
            <a:r>
              <a:rPr lang="pt-BR" altLang="pt-BR" dirty="0">
                <a:solidFill>
                  <a:srgbClr val="000000"/>
                </a:solidFill>
              </a:rPr>
              <a:t>r. Na escala de frequência eles são mais largos para frequências baixas e mais estreitos para frequências altas</a:t>
            </a:r>
          </a:p>
        </p:txBody>
      </p:sp>
    </p:spTree>
    <p:extLst>
      <p:ext uri="{BB962C8B-B14F-4D97-AF65-F5344CB8AC3E}">
        <p14:creationId xmlns:p14="http://schemas.microsoft.com/office/powerpoint/2010/main" val="3859859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BD27DD-AB58-45F4-84E3-9403061991C1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58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Escala x Frequência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Na análise de Fourier </a:t>
            </a:r>
            <a:r>
              <a:rPr lang="pt-BR" altLang="pt-BR" sz="2800" b="1" dirty="0"/>
              <a:t>nos acostumamos a buscar as frequências que existem em um sinal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b="1" dirty="0"/>
              <a:t>Na análise </a:t>
            </a:r>
            <a:r>
              <a:rPr lang="pt-BR" altLang="pt-BR" sz="2800" b="1" dirty="0" err="1"/>
              <a:t>Wavelet</a:t>
            </a:r>
            <a:r>
              <a:rPr lang="pt-BR" altLang="pt-BR" sz="2800" b="1" dirty="0"/>
              <a:t> buscamos os instantes de tempo em que acontecem singularidades </a:t>
            </a:r>
            <a:r>
              <a:rPr lang="pt-BR" altLang="pt-BR" sz="2800" dirty="0"/>
              <a:t>e a escala da </a:t>
            </a:r>
            <a:r>
              <a:rPr lang="pt-BR" altLang="pt-BR" sz="2800" dirty="0" err="1"/>
              <a:t>wavelet</a:t>
            </a:r>
            <a:r>
              <a:rPr lang="pt-BR" altLang="pt-BR" sz="2800" dirty="0"/>
              <a:t> em que aquela singularidade é observada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Não existe uma relação direta entre escala e frequência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b="1" dirty="0"/>
              <a:t>Na prática se usa o conceito de </a:t>
            </a:r>
            <a:r>
              <a:rPr lang="pt-BR" altLang="pt-BR" sz="2400" b="1" dirty="0" err="1"/>
              <a:t>pseudo-frequência</a:t>
            </a:r>
            <a:endParaRPr lang="pt-BR" alt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930213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C4EC15-3AA8-428A-BD30-0D8B0B23F084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59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Pseudo-Frequencia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28775"/>
            <a:ext cx="7931150" cy="4968875"/>
          </a:xfrm>
        </p:spPr>
        <p:txBody>
          <a:bodyPr/>
          <a:lstStyle/>
          <a:p>
            <a:pPr eaLnBrk="1" hangingPunct="1"/>
            <a:r>
              <a:rPr lang="pt-BR" altLang="pt-BR" sz="2800" dirty="0" err="1"/>
              <a:t>Pseudo-frequência</a:t>
            </a:r>
            <a:r>
              <a:rPr lang="pt-BR" altLang="pt-BR" sz="2800" dirty="0"/>
              <a:t> é a frequência associada a uma onda senoidal pura de </a:t>
            </a:r>
            <a:r>
              <a:rPr lang="pt-BR" altLang="pt-BR" sz="2800" dirty="0" err="1"/>
              <a:t>frequencia</a:t>
            </a:r>
            <a:r>
              <a:rPr lang="pt-BR" altLang="pt-BR" sz="2800" dirty="0"/>
              <a:t> </a:t>
            </a:r>
            <a:r>
              <a:rPr lang="pt-BR" altLang="pt-BR" sz="2800" i="1" dirty="0" err="1">
                <a:latin typeface="Times" panose="02020603050405020304" pitchFamily="18" charset="0"/>
              </a:rPr>
              <a:t>F</a:t>
            </a:r>
            <a:r>
              <a:rPr lang="pt-BR" altLang="pt-BR" sz="2800" i="1" baseline="-25000" dirty="0" err="1">
                <a:latin typeface="Times" panose="02020603050405020304" pitchFamily="18" charset="0"/>
              </a:rPr>
              <a:t>c</a:t>
            </a:r>
            <a:r>
              <a:rPr lang="pt-BR" altLang="pt-BR" sz="2800" dirty="0"/>
              <a:t> que se relaciona com a frequência central da </a:t>
            </a:r>
            <a:r>
              <a:rPr lang="pt-BR" altLang="pt-BR" sz="2800" dirty="0" err="1"/>
              <a:t>wavelet</a:t>
            </a:r>
            <a:r>
              <a:rPr lang="pt-BR" altLang="pt-BR" sz="2800" dirty="0"/>
              <a:t> através da fórmula</a:t>
            </a:r>
          </a:p>
          <a:p>
            <a:pPr eaLnBrk="1" hangingPunct="1"/>
            <a:endParaRPr lang="pt-BR" altLang="pt-BR" sz="2800" dirty="0"/>
          </a:p>
          <a:p>
            <a:pPr eaLnBrk="1" hangingPunct="1"/>
            <a:endParaRPr lang="pt-BR" altLang="pt-BR" sz="2800" dirty="0"/>
          </a:p>
          <a:p>
            <a:pPr eaLnBrk="1" hangingPunct="1"/>
            <a:endParaRPr lang="pt-BR" altLang="pt-BR" sz="2800" dirty="0"/>
          </a:p>
          <a:p>
            <a:pPr eaLnBrk="1" hangingPunct="1"/>
            <a:endParaRPr lang="pt-BR" altLang="pt-BR" sz="2800" dirty="0"/>
          </a:p>
          <a:p>
            <a:pPr eaLnBrk="1" hangingPunct="1"/>
            <a:r>
              <a:rPr lang="pt-BR" altLang="pt-BR" sz="2800" dirty="0"/>
              <a:t>A </a:t>
            </a:r>
            <a:r>
              <a:rPr lang="pt-BR" altLang="pt-BR" sz="2800" dirty="0" err="1"/>
              <a:t>frequencia</a:t>
            </a:r>
            <a:r>
              <a:rPr lang="pt-BR" altLang="pt-BR" sz="2800" dirty="0"/>
              <a:t> central é aquela em que a FFT da </a:t>
            </a:r>
            <a:r>
              <a:rPr lang="pt-BR" altLang="pt-BR" sz="2800" dirty="0" err="1"/>
              <a:t>Wavelet</a:t>
            </a:r>
            <a:r>
              <a:rPr lang="pt-BR" altLang="pt-BR" sz="2800" dirty="0"/>
              <a:t> é máxima</a:t>
            </a:r>
          </a:p>
        </p:txBody>
      </p:sp>
      <p:graphicFrame>
        <p:nvGraphicFramePr>
          <p:cNvPr id="5325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924300" y="3284538"/>
          <a:ext cx="4922838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2108200" imgH="1104900" progId="Equation.3">
                  <p:embed/>
                </p:oleObj>
              </mc:Choice>
              <mc:Fallback>
                <p:oleObj name="Equation" r:id="rId3" imgW="2108200" imgH="1104900" progId="Equation.3">
                  <p:embed/>
                  <p:pic>
                    <p:nvPicPr>
                      <p:cNvPr id="532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284538"/>
                        <a:ext cx="4922838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15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E0A29D-5F5E-4E16-B8B1-ECC295F96156}" type="slidenum">
              <a:rPr lang="pt-BR" altLang="pt-BR">
                <a:latin typeface="Arial Black" pitchFamily="34" charset="0"/>
              </a:rPr>
              <a:pPr eaLnBrk="1" hangingPunct="1"/>
              <a:t>6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 que é uma base?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2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Servem para representar informações a partir de operações matemáticas e/ou algébricas</a:t>
            </a:r>
          </a:p>
          <a:p>
            <a:pPr eaLnBrk="1" hangingPunct="1">
              <a:lnSpc>
                <a:spcPct val="90000"/>
              </a:lnSpc>
            </a:pPr>
            <a:endParaRPr lang="pt-BR" altLang="pt-BR" sz="2400" dirty="0"/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Por exemplo, qualquer vetor </a:t>
            </a:r>
            <a:r>
              <a:rPr lang="pt-BR" altLang="pt-BR" sz="2400" dirty="0" err="1"/>
              <a:t>bi-dimensional</a:t>
            </a:r>
            <a:r>
              <a:rPr lang="pt-BR" altLang="pt-BR" sz="2400" dirty="0"/>
              <a:t> (</a:t>
            </a:r>
            <a:r>
              <a:rPr lang="pt-BR" altLang="pt-BR" sz="2400" dirty="0" err="1"/>
              <a:t>x,y</a:t>
            </a:r>
            <a:r>
              <a:rPr lang="pt-BR" altLang="pt-BR" sz="2400" dirty="0"/>
              <a:t>) é uma combinação dos vetores (1,0) e (0,1)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As melhores bases são sempre formadas por vetores ortogonais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1800" dirty="0"/>
              <a:t>Produto interno nulo &lt;</a:t>
            </a:r>
            <a:r>
              <a:rPr lang="pt-BR" altLang="pt-BR" sz="1800" i="1" dirty="0">
                <a:latin typeface="Times" pitchFamily="18" charset="0"/>
              </a:rPr>
              <a:t>b</a:t>
            </a:r>
            <a:r>
              <a:rPr lang="pt-BR" altLang="pt-BR" sz="1800" i="1" baseline="-25000" dirty="0">
                <a:latin typeface="Times" pitchFamily="18" charset="0"/>
              </a:rPr>
              <a:t>1</a:t>
            </a:r>
            <a:r>
              <a:rPr lang="pt-BR" altLang="pt-BR" sz="1800" i="1" dirty="0">
                <a:latin typeface="Times" pitchFamily="18" charset="0"/>
              </a:rPr>
              <a:t>,b</a:t>
            </a:r>
            <a:r>
              <a:rPr lang="pt-BR" altLang="pt-BR" sz="1800" i="1" baseline="-25000" dirty="0">
                <a:latin typeface="Times" pitchFamily="18" charset="0"/>
              </a:rPr>
              <a:t>2</a:t>
            </a:r>
            <a:r>
              <a:rPr lang="pt-BR" altLang="pt-BR" sz="1800" i="1" dirty="0">
                <a:latin typeface="Times" pitchFamily="18" charset="0"/>
              </a:rPr>
              <a:t>,...</a:t>
            </a:r>
            <a:r>
              <a:rPr lang="pt-BR" altLang="pt-BR" sz="1800" i="1" dirty="0" err="1">
                <a:latin typeface="Times" pitchFamily="18" charset="0"/>
              </a:rPr>
              <a:t>b</a:t>
            </a:r>
            <a:r>
              <a:rPr lang="pt-BR" altLang="pt-BR" sz="1800" i="1" baseline="-25000" dirty="0" err="1">
                <a:latin typeface="Times" pitchFamily="18" charset="0"/>
              </a:rPr>
              <a:t>N</a:t>
            </a:r>
            <a:r>
              <a:rPr lang="pt-BR" altLang="pt-BR" sz="1800" dirty="0"/>
              <a:t>&gt;</a:t>
            </a:r>
          </a:p>
          <a:p>
            <a:pPr lvl="2" eaLnBrk="1" hangingPunct="1">
              <a:lnSpc>
                <a:spcPct val="90000"/>
              </a:lnSpc>
            </a:pPr>
            <a:endParaRPr lang="pt-BR" altLang="pt-BR" sz="1800" dirty="0"/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 err="1"/>
              <a:t>Ex</a:t>
            </a:r>
            <a:r>
              <a:rPr lang="pt-BR" altLang="pt-BR" sz="2400" dirty="0"/>
              <a:t> trigonometria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36097"/>
            <a:ext cx="3024336" cy="272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3A652E-CBD2-459A-A883-0D41EB8EC0A6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60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Cômputo da CWT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pt-BR" altLang="pt-BR" sz="2800" b="1" dirty="0"/>
              <a:t>A CWT é a medida da correlação entre a </a:t>
            </a:r>
            <a:r>
              <a:rPr lang="pt-BR" altLang="pt-BR" sz="2800" b="1" dirty="0" err="1"/>
              <a:t>wavelet</a:t>
            </a:r>
            <a:r>
              <a:rPr lang="pt-BR" altLang="pt-BR" sz="2800" b="1" dirty="0"/>
              <a:t> em diferentes escalas e o sinal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pt-BR" altLang="pt-BR" sz="2400" dirty="0"/>
              <a:t>A escala serve de medida de similaridade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pt-BR" altLang="pt-BR" sz="2800" dirty="0"/>
              <a:t>O cômputo da CWT segue 4 etapas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pt-BR" altLang="pt-BR" sz="2400" b="1" dirty="0"/>
              <a:t>Alteração da escala </a:t>
            </a:r>
            <a:r>
              <a:rPr lang="pt-BR" altLang="pt-BR" sz="2400" dirty="0"/>
              <a:t>(suporte) de uma função janela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pt-BR" altLang="pt-BR" sz="2400" b="1" dirty="0"/>
              <a:t>Deslocamento dessa janela </a:t>
            </a:r>
            <a:r>
              <a:rPr lang="pt-BR" altLang="pt-BR" sz="2400" dirty="0"/>
              <a:t>no tempo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pt-BR" altLang="pt-BR" sz="2400" b="1" dirty="0"/>
              <a:t>Multiplicação dessa janela </a:t>
            </a:r>
            <a:r>
              <a:rPr lang="pt-BR" altLang="pt-BR" sz="2400" dirty="0"/>
              <a:t>pelo sinal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pt-BR" altLang="pt-BR" sz="2400" b="1" dirty="0"/>
              <a:t>Integração do resultado </a:t>
            </a:r>
            <a:r>
              <a:rPr lang="pt-BR" altLang="pt-BR" sz="2400" dirty="0"/>
              <a:t>em todo o intervalo de tempo</a:t>
            </a:r>
          </a:p>
        </p:txBody>
      </p:sp>
    </p:spTree>
    <p:extLst>
      <p:ext uri="{BB962C8B-B14F-4D97-AF65-F5344CB8AC3E}">
        <p14:creationId xmlns:p14="http://schemas.microsoft.com/office/powerpoint/2010/main" val="12743426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6CA8E9-2E8D-4B7E-BD5D-8C94F2C93434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61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Cômputo da WS (DFT)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A Série </a:t>
            </a:r>
            <a:r>
              <a:rPr lang="pt-BR" altLang="pt-BR" sz="2000" dirty="0" err="1"/>
              <a:t>Wavelet</a:t>
            </a:r>
            <a:r>
              <a:rPr lang="pt-BR" altLang="pt-BR" sz="2000" dirty="0"/>
              <a:t> </a:t>
            </a:r>
            <a:r>
              <a:rPr lang="pt-BR" altLang="pt-BR" sz="2000" b="1" dirty="0"/>
              <a:t>pode ser analisada como a filtragem do sinal original por um banco de filtros </a:t>
            </a:r>
            <a:r>
              <a:rPr lang="pt-BR" altLang="pt-BR" sz="2000" dirty="0"/>
              <a:t>que decompõem a informação em um conjunto de partes elementares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 dirty="0"/>
              <a:t>codificação </a:t>
            </a:r>
            <a:r>
              <a:rPr lang="pt-BR" altLang="pt-BR" sz="1800" dirty="0" err="1"/>
              <a:t>subbanda</a:t>
            </a:r>
            <a:endParaRPr lang="pt-BR" altLang="pt-BR" sz="18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Na codificação </a:t>
            </a:r>
            <a:r>
              <a:rPr lang="pt-BR" altLang="pt-BR" sz="2000" dirty="0" err="1"/>
              <a:t>sub-banda</a:t>
            </a:r>
            <a:r>
              <a:rPr lang="pt-BR" altLang="pt-BR" sz="2000" dirty="0"/>
              <a:t> o sinal é analisado em diferentes escalas por filtros com diferentes frequências de corte.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 dirty="0"/>
              <a:t>Para as </a:t>
            </a:r>
            <a:r>
              <a:rPr lang="pt-BR" altLang="pt-BR" sz="1800" b="1" dirty="0"/>
              <a:t>pequenas escalas o sinal é tratado por filtros passa-alta </a:t>
            </a:r>
            <a:r>
              <a:rPr lang="pt-BR" altLang="pt-BR" sz="1800" dirty="0"/>
              <a:t>e para grande escalas por filtros passa-baixa.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000" b="1" dirty="0"/>
              <a:t>A quantidade de informação do sinal em cada escala é alterada pelas operações de filtragem </a:t>
            </a:r>
            <a:r>
              <a:rPr lang="pt-BR" altLang="pt-BR" sz="2000" dirty="0"/>
              <a:t>e a escala é alterada por operações de sub amostragem ou </a:t>
            </a:r>
            <a:r>
              <a:rPr lang="pt-BR" altLang="pt-BR" sz="2000" dirty="0" err="1"/>
              <a:t>sobre-amostragem</a:t>
            </a:r>
            <a:r>
              <a:rPr lang="pt-BR" altLang="pt-BR" sz="20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 dirty="0"/>
              <a:t>A </a:t>
            </a:r>
            <a:r>
              <a:rPr lang="pt-BR" altLang="pt-BR" sz="1800" dirty="0" err="1"/>
              <a:t>sub-amostragem</a:t>
            </a:r>
            <a:r>
              <a:rPr lang="pt-BR" altLang="pt-BR" sz="1800" dirty="0"/>
              <a:t> corresponde à remoção de amostras do sinal, correspondendo a uma redução da taxa de amostragem.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 dirty="0"/>
              <a:t>A sobre amostragem corresponde à inserção de novas amostras ao sinal, geralmente iguais a zero ou a um valor interpolado, correspondendo a um aumento da taxa de amostragem. (zero-</a:t>
            </a:r>
            <a:r>
              <a:rPr lang="pt-BR" altLang="pt-BR" sz="1800" dirty="0" err="1"/>
              <a:t>padding</a:t>
            </a:r>
            <a:r>
              <a:rPr lang="pt-BR" altLang="pt-B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10077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10145-4608-42DE-AC56-E2ED32932561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62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solidFill>
                <a:srgbClr val="000000"/>
              </a:solidFill>
            </a:endParaRP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684378"/>
              </p:ext>
            </p:extLst>
          </p:nvPr>
        </p:nvGraphicFramePr>
        <p:xfrm>
          <a:off x="2350121" y="1806719"/>
          <a:ext cx="4535834" cy="4789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Visio" r:id="rId3" imgW="3227832" imgH="3407664" progId="Visio.Drawing.11">
                  <p:embed/>
                </p:oleObj>
              </mc:Choice>
              <mc:Fallback>
                <p:oleObj name="Visio" r:id="rId3" imgW="3227832" imgH="3407664" progId="Visio.Drawing.11">
                  <p:embed/>
                  <p:pic>
                    <p:nvPicPr>
                      <p:cNvPr id="57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121" y="1806719"/>
                        <a:ext cx="4535834" cy="4789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287016" y="641180"/>
            <a:ext cx="88569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3200" dirty="0">
                <a:solidFill>
                  <a:srgbClr val="000000"/>
                </a:solidFill>
              </a:rPr>
              <a:t>Representação da divisão do espectro de frequências através de um banco de filtros.</a:t>
            </a:r>
          </a:p>
        </p:txBody>
      </p:sp>
    </p:spTree>
    <p:extLst>
      <p:ext uri="{BB962C8B-B14F-4D97-AF65-F5344CB8AC3E}">
        <p14:creationId xmlns:p14="http://schemas.microsoft.com/office/powerpoint/2010/main" val="23622711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AA2CE7-9371-4D84-BC22-543C0A5896E6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63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175250"/>
          </a:xfrm>
        </p:spPr>
        <p:txBody>
          <a:bodyPr/>
          <a:lstStyle/>
          <a:p>
            <a:pPr eaLnBrk="1" hangingPunct="1"/>
            <a:r>
              <a:rPr lang="pt-BR" altLang="pt-BR" dirty="0"/>
              <a:t>A forma mais comum de obter-se os coeficientes da WS através de uma amostragem diádica dos coeficientes da CWT.</a:t>
            </a:r>
          </a:p>
          <a:p>
            <a:pPr lvl="1" eaLnBrk="1" hangingPunct="1"/>
            <a:r>
              <a:rPr lang="pt-BR" altLang="pt-BR" dirty="0"/>
              <a:t>Para isso faz-se </a:t>
            </a:r>
            <a:r>
              <a:rPr lang="pt-BR" altLang="pt-BR" i="1" dirty="0">
                <a:latin typeface="Times" panose="02020603050405020304" pitchFamily="18" charset="0"/>
              </a:rPr>
              <a:t>a</a:t>
            </a:r>
            <a:r>
              <a:rPr lang="pt-BR" altLang="pt-BR" i="1" baseline="-25000" dirty="0">
                <a:latin typeface="Times" panose="02020603050405020304" pitchFamily="18" charset="0"/>
              </a:rPr>
              <a:t>0</a:t>
            </a:r>
            <a:r>
              <a:rPr lang="pt-BR" altLang="pt-BR" dirty="0">
                <a:latin typeface="Times" panose="02020603050405020304" pitchFamily="18" charset="0"/>
              </a:rPr>
              <a:t>=2</a:t>
            </a:r>
            <a:r>
              <a:rPr lang="pt-BR" altLang="pt-BR" dirty="0"/>
              <a:t> e </a:t>
            </a:r>
            <a:r>
              <a:rPr lang="pt-BR" altLang="pt-BR" i="1" dirty="0">
                <a:latin typeface="Times" panose="02020603050405020304" pitchFamily="18" charset="0"/>
              </a:rPr>
              <a:t>b</a:t>
            </a:r>
            <a:r>
              <a:rPr lang="pt-BR" altLang="pt-BR" i="1" baseline="-25000" dirty="0">
                <a:latin typeface="Times" panose="02020603050405020304" pitchFamily="18" charset="0"/>
              </a:rPr>
              <a:t>0</a:t>
            </a:r>
            <a:r>
              <a:rPr lang="pt-BR" altLang="pt-BR" dirty="0">
                <a:latin typeface="Times" panose="02020603050405020304" pitchFamily="18" charset="0"/>
              </a:rPr>
              <a:t>=1</a:t>
            </a:r>
            <a:r>
              <a:rPr lang="pt-BR" altLang="pt-BR" dirty="0"/>
              <a:t> na equação da </a:t>
            </a:r>
            <a:r>
              <a:rPr lang="pt-BR" altLang="pt-BR" dirty="0" err="1"/>
              <a:t>wavelet</a:t>
            </a:r>
            <a:r>
              <a:rPr lang="pt-BR" altLang="pt-BR" dirty="0"/>
              <a:t> e chega-se a uma base </a:t>
            </a:r>
            <a:r>
              <a:rPr lang="pt-BR" altLang="pt-BR" dirty="0" err="1"/>
              <a:t>ortonormal</a:t>
            </a:r>
            <a:endParaRPr lang="pt-BR" altLang="pt-BR" dirty="0"/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solidFill>
                <a:srgbClr val="000000"/>
              </a:solidFill>
            </a:endParaRPr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/>
        </p:nvGraphicFramePr>
        <p:xfrm>
          <a:off x="539750" y="4194175"/>
          <a:ext cx="813593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1638300" imgH="228600" progId="Equation.3">
                  <p:embed/>
                </p:oleObj>
              </mc:Choice>
              <mc:Fallback>
                <p:oleObj name="Equation" r:id="rId3" imgW="1638300" imgH="228600" progId="Equation.3">
                  <p:embed/>
                  <p:pic>
                    <p:nvPicPr>
                      <p:cNvPr id="563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94175"/>
                        <a:ext cx="8135938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124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8D4D10-5C3A-4E50-BD8C-9077CCCA75AB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64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Cômputo da DWT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2887663"/>
          </a:xfrm>
        </p:spPr>
        <p:txBody>
          <a:bodyPr/>
          <a:lstStyle/>
          <a:p>
            <a:pPr eaLnBrk="1" hangingPunct="1"/>
            <a:r>
              <a:rPr lang="pt-BR" altLang="pt-BR" dirty="0"/>
              <a:t>Considere um sinal </a:t>
            </a:r>
            <a:r>
              <a:rPr lang="pt-BR" altLang="pt-BR" i="1" dirty="0">
                <a:latin typeface="Times" panose="02020603050405020304" pitchFamily="18" charset="0"/>
              </a:rPr>
              <a:t>x</a:t>
            </a:r>
            <a:r>
              <a:rPr lang="pt-BR" altLang="pt-BR" dirty="0">
                <a:latin typeface="Times" panose="02020603050405020304" pitchFamily="18" charset="0"/>
              </a:rPr>
              <a:t>[</a:t>
            </a:r>
            <a:r>
              <a:rPr lang="pt-BR" altLang="pt-BR" i="1" dirty="0">
                <a:latin typeface="Times" panose="02020603050405020304" pitchFamily="18" charset="0"/>
              </a:rPr>
              <a:t>n</a:t>
            </a:r>
            <a:r>
              <a:rPr lang="pt-BR" altLang="pt-BR" dirty="0">
                <a:latin typeface="Times" panose="02020603050405020304" pitchFamily="18" charset="0"/>
              </a:rPr>
              <a:t>]</a:t>
            </a:r>
            <a:r>
              <a:rPr lang="pt-BR" altLang="pt-BR" i="1" dirty="0">
                <a:latin typeface="Times" panose="02020603050405020304" pitchFamily="18" charset="0"/>
              </a:rPr>
              <a:t>, n </a:t>
            </a:r>
            <a:r>
              <a:rPr lang="pt-BR" altLang="pt-BR" dirty="0">
                <a:latin typeface="Times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altLang="pt-BR" i="1" dirty="0">
                <a:latin typeface="Times" panose="02020603050405020304" pitchFamily="18" charset="0"/>
                <a:sym typeface="Symbol" panose="05050102010706020507" pitchFamily="18" charset="2"/>
              </a:rPr>
              <a:t> Z</a:t>
            </a:r>
            <a:r>
              <a:rPr lang="pt-BR" altLang="pt-BR" i="1" baseline="30000" dirty="0">
                <a:latin typeface="Times" panose="02020603050405020304" pitchFamily="18" charset="0"/>
                <a:sym typeface="Symbol" panose="05050102010706020507" pitchFamily="18" charset="2"/>
              </a:rPr>
              <a:t>+</a:t>
            </a:r>
          </a:p>
          <a:p>
            <a:pPr eaLnBrk="1" hangingPunct="1"/>
            <a:r>
              <a:rPr lang="pt-BR" altLang="pt-BR" dirty="0">
                <a:sym typeface="Symbol" panose="05050102010706020507" pitchFamily="18" charset="2"/>
              </a:rPr>
              <a:t>A filtragem desse sinal corresponde à operação de convolução do mesmo com a função resposta ao impulso </a:t>
            </a:r>
            <a:r>
              <a:rPr lang="pt-BR" altLang="pt-BR" i="1" dirty="0">
                <a:latin typeface="Times" panose="02020603050405020304" pitchFamily="18" charset="0"/>
                <a:sym typeface="Symbol" panose="05050102010706020507" pitchFamily="18" charset="2"/>
              </a:rPr>
              <a:t>h</a:t>
            </a:r>
            <a:r>
              <a:rPr lang="pt-BR" altLang="pt-BR" dirty="0">
                <a:latin typeface="Times" panose="02020603050405020304" pitchFamily="18" charset="0"/>
                <a:sym typeface="Symbol" panose="05050102010706020507" pitchFamily="18" charset="2"/>
              </a:rPr>
              <a:t>[</a:t>
            </a:r>
            <a:r>
              <a:rPr lang="pt-BR" altLang="pt-BR" i="1" dirty="0">
                <a:latin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pt-BR" altLang="pt-BR" dirty="0">
                <a:latin typeface="Times" panose="02020603050405020304" pitchFamily="18" charset="0"/>
                <a:sym typeface="Symbol" panose="05050102010706020507" pitchFamily="18" charset="2"/>
              </a:rPr>
              <a:t>]</a:t>
            </a:r>
            <a:r>
              <a:rPr lang="pt-BR" altLang="pt-BR" dirty="0">
                <a:sym typeface="Symbol" panose="05050102010706020507" pitchFamily="18" charset="2"/>
              </a:rPr>
              <a:t> do filtro conforme a equação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solidFill>
                <a:srgbClr val="000000"/>
              </a:solidFill>
            </a:endParaRPr>
          </a:p>
        </p:txBody>
      </p:sp>
      <p:graphicFrame>
        <p:nvGraphicFramePr>
          <p:cNvPr id="58374" name="Object 4"/>
          <p:cNvGraphicFramePr>
            <a:graphicFrameLocks noChangeAspect="1"/>
          </p:cNvGraphicFramePr>
          <p:nvPr/>
        </p:nvGraphicFramePr>
        <p:xfrm>
          <a:off x="1258888" y="4652963"/>
          <a:ext cx="65532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2222500" imgH="431800" progId="Equation.3">
                  <p:embed/>
                </p:oleObj>
              </mc:Choice>
              <mc:Fallback>
                <p:oleObj name="Equation" r:id="rId3" imgW="2222500" imgH="431800" progId="Equation.3">
                  <p:embed/>
                  <p:pic>
                    <p:nvPicPr>
                      <p:cNvPr id="583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652963"/>
                        <a:ext cx="6553200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725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B6AD0D-4F0C-4366-8B0B-1705FE8551DD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65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246687"/>
          </a:xfrm>
        </p:spPr>
        <p:txBody>
          <a:bodyPr/>
          <a:lstStyle/>
          <a:p>
            <a:pPr eaLnBrk="1" hangingPunct="1"/>
            <a:r>
              <a:rPr lang="pt-BR" altLang="pt-BR" dirty="0"/>
              <a:t>Se considerarmos que </a:t>
            </a:r>
            <a:r>
              <a:rPr lang="pt-BR" altLang="pt-BR" i="1" dirty="0">
                <a:latin typeface="Times" panose="02020603050405020304" pitchFamily="18" charset="0"/>
              </a:rPr>
              <a:t>x</a:t>
            </a:r>
            <a:r>
              <a:rPr lang="pt-BR" altLang="pt-BR" dirty="0">
                <a:latin typeface="Times" panose="02020603050405020304" pitchFamily="18" charset="0"/>
              </a:rPr>
              <a:t>[</a:t>
            </a:r>
            <a:r>
              <a:rPr lang="pt-BR" altLang="pt-BR" i="1" dirty="0">
                <a:latin typeface="Times" panose="02020603050405020304" pitchFamily="18" charset="0"/>
              </a:rPr>
              <a:t>n</a:t>
            </a:r>
            <a:r>
              <a:rPr lang="pt-BR" altLang="pt-BR" dirty="0">
                <a:latin typeface="Times" panose="02020603050405020304" pitchFamily="18" charset="0"/>
              </a:rPr>
              <a:t>]</a:t>
            </a:r>
            <a:r>
              <a:rPr lang="pt-BR" altLang="pt-BR" i="1" dirty="0">
                <a:latin typeface="Times" panose="02020603050405020304" pitchFamily="18" charset="0"/>
              </a:rPr>
              <a:t> </a:t>
            </a:r>
            <a:r>
              <a:rPr lang="pt-BR" altLang="pt-BR" dirty="0"/>
              <a:t>foi obtido pela amostragem de um sinal contínuo </a:t>
            </a:r>
            <a:r>
              <a:rPr lang="pt-BR" altLang="pt-BR" i="1" dirty="0">
                <a:latin typeface="Times" panose="02020603050405020304" pitchFamily="18" charset="0"/>
              </a:rPr>
              <a:t>x</a:t>
            </a:r>
            <a:r>
              <a:rPr lang="pt-BR" altLang="pt-BR" dirty="0">
                <a:latin typeface="Times" panose="02020603050405020304" pitchFamily="18" charset="0"/>
              </a:rPr>
              <a:t>[</a:t>
            </a:r>
            <a:r>
              <a:rPr lang="pt-BR" altLang="pt-BR" i="1" dirty="0">
                <a:latin typeface="Times" panose="02020603050405020304" pitchFamily="18" charset="0"/>
              </a:rPr>
              <a:t>t</a:t>
            </a:r>
            <a:r>
              <a:rPr lang="pt-BR" altLang="pt-BR" dirty="0">
                <a:latin typeface="Times" panose="02020603050405020304" pitchFamily="18" charset="0"/>
              </a:rPr>
              <a:t>]</a:t>
            </a:r>
            <a:r>
              <a:rPr lang="pt-BR" altLang="pt-BR" dirty="0"/>
              <a:t> a uma frequência de </a:t>
            </a:r>
            <a:r>
              <a:rPr lang="pt-BR" altLang="pt-BR" dirty="0" err="1"/>
              <a:t>amostrafem</a:t>
            </a:r>
            <a:r>
              <a:rPr lang="pt-BR" altLang="pt-BR" dirty="0"/>
              <a:t> </a:t>
            </a:r>
            <a:r>
              <a:rPr lang="pt-BR" altLang="pt-BR" i="1" dirty="0" err="1">
                <a:latin typeface="Times" panose="02020603050405020304" pitchFamily="18" charset="0"/>
              </a:rPr>
              <a:t>F</a:t>
            </a:r>
            <a:r>
              <a:rPr lang="pt-BR" altLang="pt-BR" i="1" baseline="-25000" dirty="0" err="1">
                <a:latin typeface="Times" panose="02020603050405020304" pitchFamily="18" charset="0"/>
              </a:rPr>
              <a:t>s</a:t>
            </a:r>
            <a:r>
              <a:rPr lang="pt-BR" altLang="pt-BR" dirty="0"/>
              <a:t>, então a máxima frequência possível em </a:t>
            </a:r>
            <a:r>
              <a:rPr lang="pt-BR" altLang="pt-BR" i="1" dirty="0">
                <a:latin typeface="Times" panose="02020603050405020304" pitchFamily="18" charset="0"/>
              </a:rPr>
              <a:t>x</a:t>
            </a:r>
            <a:r>
              <a:rPr lang="pt-BR" altLang="pt-BR" dirty="0">
                <a:latin typeface="Times" panose="02020603050405020304" pitchFamily="18" charset="0"/>
              </a:rPr>
              <a:t>[</a:t>
            </a:r>
            <a:r>
              <a:rPr lang="pt-BR" altLang="pt-BR" i="1" dirty="0">
                <a:latin typeface="Times" panose="02020603050405020304" pitchFamily="18" charset="0"/>
              </a:rPr>
              <a:t>t</a:t>
            </a:r>
            <a:r>
              <a:rPr lang="pt-BR" altLang="pt-BR" dirty="0">
                <a:latin typeface="Times" panose="02020603050405020304" pitchFamily="18" charset="0"/>
              </a:rPr>
              <a:t>]</a:t>
            </a:r>
            <a:r>
              <a:rPr lang="pt-BR" altLang="pt-BR" dirty="0"/>
              <a:t> será </a:t>
            </a:r>
            <a:r>
              <a:rPr lang="pt-BR" altLang="pt-BR" i="1" dirty="0" err="1">
                <a:latin typeface="Times" panose="02020603050405020304" pitchFamily="18" charset="0"/>
              </a:rPr>
              <a:t>F</a:t>
            </a:r>
            <a:r>
              <a:rPr lang="pt-BR" altLang="pt-BR" i="1" baseline="-25000" dirty="0" err="1">
                <a:latin typeface="Times" panose="02020603050405020304" pitchFamily="18" charset="0"/>
              </a:rPr>
              <a:t>s</a:t>
            </a:r>
            <a:r>
              <a:rPr lang="pt-BR" altLang="pt-BR" i="1" dirty="0">
                <a:latin typeface="Times" panose="02020603050405020304" pitchFamily="18" charset="0"/>
              </a:rPr>
              <a:t>/2</a:t>
            </a:r>
            <a:r>
              <a:rPr lang="pt-BR" altLang="pt-BR" dirty="0"/>
              <a:t> para atender ao </a:t>
            </a:r>
            <a:r>
              <a:rPr lang="pt-BR" altLang="pt-BR" b="1" dirty="0"/>
              <a:t>Teorema de </a:t>
            </a:r>
            <a:r>
              <a:rPr lang="pt-BR" altLang="pt-BR" b="1" dirty="0" err="1"/>
              <a:t>Nyquist</a:t>
            </a:r>
            <a:endParaRPr lang="pt-BR" altLang="pt-BR" b="1" dirty="0"/>
          </a:p>
          <a:p>
            <a:pPr eaLnBrk="1" hangingPunct="1"/>
            <a:r>
              <a:rPr lang="pt-BR" altLang="pt-BR" dirty="0"/>
              <a:t>Em termos de frequência radial, dizemos que </a:t>
            </a:r>
            <a:r>
              <a:rPr lang="pt-BR" altLang="pt-BR" i="1" dirty="0" err="1">
                <a:latin typeface="Times" panose="02020603050405020304" pitchFamily="18" charset="0"/>
              </a:rPr>
              <a:t>F</a:t>
            </a:r>
            <a:r>
              <a:rPr lang="pt-BR" altLang="pt-BR" i="1" baseline="-25000" dirty="0" err="1">
                <a:latin typeface="Times" panose="02020603050405020304" pitchFamily="18" charset="0"/>
              </a:rPr>
              <a:t>s</a:t>
            </a:r>
            <a:r>
              <a:rPr lang="pt-BR" altLang="pt-BR" dirty="0"/>
              <a:t> é definida como </a:t>
            </a:r>
            <a:r>
              <a:rPr lang="pt-BR" altLang="pt-BR" i="1" dirty="0">
                <a:latin typeface="Times" panose="02020603050405020304" pitchFamily="18" charset="0"/>
              </a:rPr>
              <a:t>2</a:t>
            </a:r>
            <a:r>
              <a:rPr lang="pt-BR" altLang="pt-BR" i="1" dirty="0">
                <a:latin typeface="Times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pt-BR" altLang="pt-BR" dirty="0">
                <a:sym typeface="Symbol" panose="05050102010706020507" pitchFamily="18" charset="2"/>
              </a:rPr>
              <a:t> radianos e assim a máxima frequência permitida em </a:t>
            </a:r>
            <a:r>
              <a:rPr lang="pt-BR" altLang="pt-BR" i="1" dirty="0">
                <a:latin typeface="Times" panose="02020603050405020304" pitchFamily="18" charset="0"/>
              </a:rPr>
              <a:t>x</a:t>
            </a:r>
            <a:r>
              <a:rPr lang="pt-BR" altLang="pt-BR" dirty="0">
                <a:latin typeface="Times" panose="02020603050405020304" pitchFamily="18" charset="0"/>
              </a:rPr>
              <a:t>[</a:t>
            </a:r>
            <a:r>
              <a:rPr lang="pt-BR" altLang="pt-BR" i="1" dirty="0">
                <a:latin typeface="Times" panose="02020603050405020304" pitchFamily="18" charset="0"/>
              </a:rPr>
              <a:t>n</a:t>
            </a:r>
            <a:r>
              <a:rPr lang="pt-BR" altLang="pt-BR" dirty="0">
                <a:latin typeface="Times" panose="02020603050405020304" pitchFamily="18" charset="0"/>
              </a:rPr>
              <a:t>]</a:t>
            </a:r>
            <a:r>
              <a:rPr lang="pt-BR" altLang="pt-BR" dirty="0">
                <a:sym typeface="Symbol" panose="05050102010706020507" pitchFamily="18" charset="2"/>
              </a:rPr>
              <a:t> é </a:t>
            </a:r>
            <a:r>
              <a:rPr lang="pt-BR" altLang="pt-BR" i="1" dirty="0">
                <a:latin typeface="Times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pt-BR" altLang="pt-BR" dirty="0">
                <a:sym typeface="Symbol" panose="05050102010706020507" pitchFamily="18" charset="2"/>
              </a:rPr>
              <a:t>  radianos</a:t>
            </a:r>
          </a:p>
        </p:txBody>
      </p:sp>
    </p:spTree>
    <p:extLst>
      <p:ext uri="{BB962C8B-B14F-4D97-AF65-F5344CB8AC3E}">
        <p14:creationId xmlns:p14="http://schemas.microsoft.com/office/powerpoint/2010/main" val="30137671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EFCD39-3100-4031-8B55-28CCDAECEA09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66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4321175"/>
          </a:xfrm>
        </p:spPr>
        <p:txBody>
          <a:bodyPr/>
          <a:lstStyle/>
          <a:p>
            <a:pPr eaLnBrk="1" hangingPunct="1"/>
            <a:r>
              <a:rPr lang="pt-BR" altLang="pt-BR" sz="2800"/>
              <a:t>Se filtramos o sinal com um filtro passa-baixa com metade da banda do sinal original podemos afirmar que a maior frequência do sinal na saída do filtro será </a:t>
            </a:r>
            <a:r>
              <a:rPr lang="pt-BR" altLang="pt-BR" sz="2800" i="1">
                <a:latin typeface="Times" panose="02020603050405020304" pitchFamily="18" charset="0"/>
                <a:sym typeface="Symbol" panose="05050102010706020507" pitchFamily="18" charset="2"/>
              </a:rPr>
              <a:t>/2 </a:t>
            </a:r>
            <a:r>
              <a:rPr lang="pt-BR" altLang="pt-BR" sz="2800">
                <a:sym typeface="Symbol" panose="05050102010706020507" pitchFamily="18" charset="2"/>
              </a:rPr>
              <a:t>radianos</a:t>
            </a:r>
          </a:p>
          <a:p>
            <a:pPr eaLnBrk="1" hangingPunct="1"/>
            <a:r>
              <a:rPr lang="pt-BR" altLang="pt-BR" sz="2800">
                <a:sym typeface="Symbol" panose="05050102010706020507" pitchFamily="18" charset="2"/>
              </a:rPr>
              <a:t>Como essa é a maior frequência do sinal, então poderemos usar como frequência de amostragem </a:t>
            </a:r>
            <a:r>
              <a:rPr lang="pt-BR" altLang="pt-BR" sz="2800" i="1">
                <a:latin typeface="Times" panose="02020603050405020304" pitchFamily="18" charset="0"/>
                <a:sym typeface="Symbol" panose="05050102010706020507" pitchFamily="18" charset="2"/>
              </a:rPr>
              <a:t> </a:t>
            </a:r>
            <a:r>
              <a:rPr lang="pt-BR" altLang="pt-BR" sz="2800">
                <a:sym typeface="Symbol" panose="05050102010706020507" pitchFamily="18" charset="2"/>
              </a:rPr>
              <a:t>radianos que é metade da frequência de amostragem original, ou seja, </a:t>
            </a:r>
            <a:r>
              <a:rPr lang="pt-BR" altLang="pt-BR" sz="2800" i="1">
                <a:latin typeface="Times" panose="02020603050405020304" pitchFamily="18" charset="0"/>
              </a:rPr>
              <a:t>F</a:t>
            </a:r>
            <a:r>
              <a:rPr lang="pt-BR" altLang="pt-BR" sz="2800" i="1" baseline="-25000">
                <a:latin typeface="Times" panose="02020603050405020304" pitchFamily="18" charset="0"/>
              </a:rPr>
              <a:t>s</a:t>
            </a:r>
            <a:r>
              <a:rPr lang="pt-BR" altLang="pt-BR" sz="2800" i="1">
                <a:latin typeface="Times" panose="02020603050405020304" pitchFamily="18" charset="0"/>
              </a:rPr>
              <a:t>/2</a:t>
            </a:r>
          </a:p>
          <a:p>
            <a:pPr eaLnBrk="1" hangingPunct="1"/>
            <a:r>
              <a:rPr lang="pt-BR" altLang="pt-BR" sz="2800"/>
              <a:t>Isso pode ser expresso na fórmula</a:t>
            </a:r>
          </a:p>
          <a:p>
            <a:pPr eaLnBrk="1" hangingPunct="1"/>
            <a:endParaRPr lang="pt-BR" altLang="pt-BR" sz="2800"/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solidFill>
                <a:srgbClr val="000000"/>
              </a:solidFill>
            </a:endParaRP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1692275" y="5084763"/>
          <a:ext cx="54006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2298700" imgH="431800" progId="Equation.3">
                  <p:embed/>
                </p:oleObj>
              </mc:Choice>
              <mc:Fallback>
                <p:oleObj name="Equation" r:id="rId3" imgW="2298700" imgH="431800" progId="Equation.3">
                  <p:embed/>
                  <p:pic>
                    <p:nvPicPr>
                      <p:cNvPr id="604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084763"/>
                        <a:ext cx="54006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5819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684695-DB80-4EC1-A4BE-126DE8463008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67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688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b="1" dirty="0"/>
              <a:t>O sinal após o filtro passa-baixa tem </a:t>
            </a:r>
            <a:r>
              <a:rPr lang="pt-BR" altLang="pt-BR" b="1" dirty="0" err="1"/>
              <a:t>métade</a:t>
            </a:r>
            <a:r>
              <a:rPr lang="pt-BR" altLang="pt-BR" b="1" dirty="0"/>
              <a:t> de suas frequências</a:t>
            </a:r>
            <a:r>
              <a:rPr lang="pt-BR" altLang="pt-BR" dirty="0"/>
              <a:t>, o que significa que ele tem metade de sua informação ou </a:t>
            </a:r>
            <a:r>
              <a:rPr lang="pt-BR" altLang="pt-BR" b="1" dirty="0"/>
              <a:t>metade de seus detalhes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solidFill>
                  <a:srgbClr val="FF3300"/>
                </a:solidFill>
              </a:rPr>
              <a:t>ESSA É A ESTRATÉGIA DA DWT!!!</a:t>
            </a:r>
          </a:p>
        </p:txBody>
      </p:sp>
    </p:spTree>
    <p:extLst>
      <p:ext uri="{BB962C8B-B14F-4D97-AF65-F5344CB8AC3E}">
        <p14:creationId xmlns:p14="http://schemas.microsoft.com/office/powerpoint/2010/main" val="9520516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BC1BB9-3A19-4BDF-956A-CE887C372959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68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4392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dirty="0"/>
              <a:t>A DWT analisa o sinal em diferentes bandas de frequência com diferentes resoluções pela </a:t>
            </a:r>
            <a:r>
              <a:rPr lang="pt-BR" altLang="pt-BR" sz="2000" b="1" dirty="0"/>
              <a:t>decomposição do sinal em dois conjuntos: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800" b="1" dirty="0"/>
              <a:t>aproximação</a:t>
            </a:r>
            <a:r>
              <a:rPr lang="pt-BR" altLang="pt-BR" sz="1800" dirty="0"/>
              <a:t> (baixas frequências)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800" b="1" dirty="0"/>
              <a:t>detalhe</a:t>
            </a:r>
            <a:r>
              <a:rPr lang="pt-BR" altLang="pt-BR" sz="1800" dirty="0"/>
              <a:t> (altas frequências)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000" dirty="0"/>
              <a:t>As aproximações são obtidas pela operação com filtros passa-baixa e os detalhes com filtros passa-alta, cada um com metade da banda do sinal original.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000" dirty="0"/>
              <a:t>A saída de cada filtro é, então, </a:t>
            </a:r>
            <a:r>
              <a:rPr lang="pt-BR" altLang="pt-BR" sz="2000" dirty="0" err="1"/>
              <a:t>sub-amostrada</a:t>
            </a:r>
            <a:r>
              <a:rPr lang="pt-BR" altLang="pt-BR" sz="2000" dirty="0"/>
              <a:t> por um fator de dois, que corresponde a eliminação de metade das amostras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000" dirty="0"/>
              <a:t>Esse processo continua até que sobrem apenas duas amostras do sinal, e pode ser matematicamente descrito pelas seguintes equações:</a:t>
            </a:r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solidFill>
                <a:srgbClr val="000000"/>
              </a:solidFill>
            </a:endParaRP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755650" y="4652963"/>
          <a:ext cx="41052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2336800" imgH="431800" progId="Equation.3">
                  <p:embed/>
                </p:oleObj>
              </mc:Choice>
              <mc:Fallback>
                <p:oleObj name="Equation" r:id="rId3" imgW="2336800" imgH="431800" progId="Equation.3">
                  <p:embed/>
                  <p:pic>
                    <p:nvPicPr>
                      <p:cNvPr id="624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52963"/>
                        <a:ext cx="410527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solidFill>
                <a:srgbClr val="000000"/>
              </a:solidFill>
            </a:endParaRPr>
          </a:p>
        </p:txBody>
      </p:sp>
      <p:graphicFrame>
        <p:nvGraphicFramePr>
          <p:cNvPr id="62471" name="Object 6"/>
          <p:cNvGraphicFramePr>
            <a:graphicFrameLocks noChangeAspect="1"/>
          </p:cNvGraphicFramePr>
          <p:nvPr/>
        </p:nvGraphicFramePr>
        <p:xfrm>
          <a:off x="3635375" y="5581650"/>
          <a:ext cx="42497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2286000" imgH="431800" progId="Equation.3">
                  <p:embed/>
                </p:oleObj>
              </mc:Choice>
              <mc:Fallback>
                <p:oleObj name="Equation" r:id="rId5" imgW="2286000" imgH="431800" progId="Equation.3">
                  <p:embed/>
                  <p:pic>
                    <p:nvPicPr>
                      <p:cNvPr id="624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581650"/>
                        <a:ext cx="424973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AutoShape 8"/>
          <p:cNvSpPr>
            <a:spLocks noChangeArrowheads="1"/>
          </p:cNvSpPr>
          <p:nvPr/>
        </p:nvSpPr>
        <p:spPr bwMode="auto">
          <a:xfrm>
            <a:off x="5364163" y="4221163"/>
            <a:ext cx="2590800" cy="865187"/>
          </a:xfrm>
          <a:prstGeom prst="wedgeEllipseCallout">
            <a:avLst>
              <a:gd name="adj1" fmla="val -70588"/>
              <a:gd name="adj2" fmla="val 3990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solidFill>
                  <a:srgbClr val="FFFF00"/>
                </a:solidFill>
              </a:rPr>
              <a:t>DETALHES (filtro passa alta)</a:t>
            </a:r>
          </a:p>
        </p:txBody>
      </p:sp>
      <p:sp>
        <p:nvSpPr>
          <p:cNvPr id="62473" name="AutoShape 9"/>
          <p:cNvSpPr>
            <a:spLocks noChangeArrowheads="1"/>
          </p:cNvSpPr>
          <p:nvPr/>
        </p:nvSpPr>
        <p:spPr bwMode="auto">
          <a:xfrm>
            <a:off x="250825" y="5734050"/>
            <a:ext cx="2952750" cy="865188"/>
          </a:xfrm>
          <a:prstGeom prst="wedgeEllipseCallout">
            <a:avLst>
              <a:gd name="adj1" fmla="val 62097"/>
              <a:gd name="adj2" fmla="val -2192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solidFill>
                  <a:srgbClr val="FFFF00"/>
                </a:solidFill>
              </a:rPr>
              <a:t>APROXIMAÇÕES (filtro passa baixa)</a:t>
            </a:r>
          </a:p>
        </p:txBody>
      </p:sp>
    </p:spTree>
    <p:extLst>
      <p:ext uri="{BB962C8B-B14F-4D97-AF65-F5344CB8AC3E}">
        <p14:creationId xmlns:p14="http://schemas.microsoft.com/office/powerpoint/2010/main" val="18683782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Número de Slide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6AA52E-14C5-4228-B559-F86EEAD9BA79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69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0" y="709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solidFill>
                <a:srgbClr val="000000"/>
              </a:solidFill>
            </a:endParaRP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3419475" y="260350"/>
          <a:ext cx="5149850" cy="598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Visio" r:id="rId3" imgW="4678680" imgH="5440680" progId="Visio.Drawing.11">
                  <p:embed/>
                </p:oleObj>
              </mc:Choice>
              <mc:Fallback>
                <p:oleObj name="Visio" r:id="rId3" imgW="4678680" imgH="5440680" progId="Visio.Drawing.11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60350"/>
                        <a:ext cx="5149850" cy="598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6"/>
          <p:cNvSpPr txBox="1">
            <a:spLocks noChangeArrowheads="1"/>
          </p:cNvSpPr>
          <p:nvPr/>
        </p:nvSpPr>
        <p:spPr bwMode="auto">
          <a:xfrm>
            <a:off x="323850" y="1557338"/>
            <a:ext cx="295275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solidFill>
                  <a:srgbClr val="000000"/>
                </a:solidFill>
              </a:rPr>
              <a:t>Algoritmo da codificação </a:t>
            </a:r>
            <a:r>
              <a:rPr lang="pt-BR" altLang="pt-BR" sz="2400" dirty="0" err="1">
                <a:solidFill>
                  <a:srgbClr val="000000"/>
                </a:solidFill>
              </a:rPr>
              <a:t>subbanda</a:t>
            </a:r>
            <a:r>
              <a:rPr lang="pt-BR" altLang="pt-BR" sz="2400" dirty="0">
                <a:solidFill>
                  <a:srgbClr val="000000"/>
                </a:solidFill>
              </a:rPr>
              <a:t> usada na DWT.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rgbClr val="000000"/>
                </a:solidFill>
              </a:rPr>
              <a:t>A saída de cada filtro é </a:t>
            </a:r>
            <a:r>
              <a:rPr lang="pt-BR" altLang="pt-BR" sz="2400" b="1" dirty="0" err="1">
                <a:solidFill>
                  <a:srgbClr val="000000"/>
                </a:solidFill>
              </a:rPr>
              <a:t>sub-amostrada</a:t>
            </a:r>
            <a:r>
              <a:rPr lang="pt-BR" altLang="pt-BR" sz="2400" b="1" dirty="0">
                <a:solidFill>
                  <a:srgbClr val="000000"/>
                </a:solidFill>
              </a:rPr>
              <a:t> por um fator de 2.</a:t>
            </a:r>
          </a:p>
        </p:txBody>
      </p:sp>
    </p:spTree>
    <p:extLst>
      <p:ext uri="{BB962C8B-B14F-4D97-AF65-F5344CB8AC3E}">
        <p14:creationId xmlns:p14="http://schemas.microsoft.com/office/powerpoint/2010/main" val="359230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74EFBD-8BCD-439D-ADE6-F4302B7C0077}" type="slidenum">
              <a:rPr lang="pt-BR" altLang="pt-BR">
                <a:latin typeface="Arial Black" pitchFamily="34" charset="0"/>
              </a:rPr>
              <a:pPr eaLnBrk="1" hangingPunct="1"/>
              <a:t>7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49275"/>
            <a:ext cx="8218488" cy="5318125"/>
          </a:xfrm>
        </p:spPr>
        <p:txBody>
          <a:bodyPr/>
          <a:lstStyle/>
          <a:p>
            <a:pPr eaLnBrk="1" hangingPunct="1"/>
            <a:r>
              <a:rPr lang="pt-BR" altLang="pt-BR" sz="2800" dirty="0"/>
              <a:t>Espaço de vetores</a:t>
            </a:r>
          </a:p>
          <a:p>
            <a:pPr eaLnBrk="1" hangingPunct="1"/>
            <a:r>
              <a:rPr lang="pt-BR" altLang="pt-BR" sz="2800" dirty="0"/>
              <a:t>Espaço de funções</a:t>
            </a:r>
          </a:p>
          <a:p>
            <a:pPr eaLnBrk="1" hangingPunct="1"/>
            <a:endParaRPr lang="pt-BR" altLang="pt-BR" sz="2800" dirty="0"/>
          </a:p>
          <a:p>
            <a:pPr marL="0" indent="0" eaLnBrk="1" hangingPunct="1">
              <a:buNone/>
            </a:pPr>
            <a:r>
              <a:rPr lang="pt-BR" altLang="pt-BR" sz="2800" dirty="0"/>
              <a:t>Premissas</a:t>
            </a:r>
          </a:p>
          <a:p>
            <a:pPr eaLnBrk="1" hangingPunct="1"/>
            <a:endParaRPr lang="pt-BR" altLang="pt-BR" sz="2800" dirty="0"/>
          </a:p>
          <a:p>
            <a:pPr eaLnBrk="1" hangingPunct="1"/>
            <a:r>
              <a:rPr lang="pt-BR" altLang="pt-BR" sz="2800" dirty="0"/>
              <a:t>O produto interno de dois vetores f(t) e g(t) é um escalar </a:t>
            </a:r>
            <a:r>
              <a:rPr lang="pt-BR" altLang="pt-BR" sz="2800" i="1" dirty="0"/>
              <a:t>a</a:t>
            </a:r>
            <a:r>
              <a:rPr lang="pt-BR" altLang="pt-BR" sz="2800" dirty="0"/>
              <a:t> obtido pela fórmula</a:t>
            </a:r>
          </a:p>
          <a:p>
            <a:pPr marL="0" indent="0" eaLnBrk="1" hangingPunct="1">
              <a:buNone/>
            </a:pPr>
            <a:endParaRPr lang="pt-BR" altLang="pt-BR" sz="2800" dirty="0"/>
          </a:p>
          <a:p>
            <a:pPr lvl="1" eaLnBrk="1" hangingPunct="1"/>
            <a:r>
              <a:rPr lang="pt-BR" altLang="pt-BR" sz="2400" dirty="0"/>
              <a:t>Sum(f.*g)</a:t>
            </a:r>
          </a:p>
          <a:p>
            <a:pPr marL="0" indent="0" eaLnBrk="1" hangingPunct="1">
              <a:buNone/>
            </a:pPr>
            <a:endParaRPr lang="pt-BR" altLang="pt-BR" sz="2800" dirty="0"/>
          </a:p>
          <a:p>
            <a:pPr eaLnBrk="1" hangingPunct="1"/>
            <a:r>
              <a:rPr lang="pt-BR" altLang="pt-BR" sz="2800" dirty="0"/>
              <a:t>E a norma de um vetor é definida como</a:t>
            </a:r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215896151"/>
              </p:ext>
            </p:extLst>
          </p:nvPr>
        </p:nvGraphicFramePr>
        <p:xfrm>
          <a:off x="2267744" y="3933056"/>
          <a:ext cx="47815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ção" r:id="rId4" imgW="1841400" imgH="279360" progId="Equation.3">
                  <p:embed/>
                </p:oleObj>
              </mc:Choice>
              <mc:Fallback>
                <p:oleObj name="Equação" r:id="rId4" imgW="1841400" imgH="27936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933056"/>
                        <a:ext cx="47815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3850198"/>
              </p:ext>
            </p:extLst>
          </p:nvPr>
        </p:nvGraphicFramePr>
        <p:xfrm>
          <a:off x="3037681" y="5945202"/>
          <a:ext cx="30575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015559" imgH="266584" progId="Equation.3">
                  <p:embed/>
                </p:oleObj>
              </mc:Choice>
              <mc:Fallback>
                <p:oleObj name="Equation" r:id="rId6" imgW="1015559" imgH="266584" progId="Equation.3">
                  <p:embed/>
                  <p:pic>
                    <p:nvPicPr>
                      <p:cNvPr id="717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681" y="5945202"/>
                        <a:ext cx="30575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E9E3AB-D094-4C8B-B70C-FB08A0B4416A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70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Quadrature Mirror Filters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2311400"/>
          </a:xfrm>
        </p:spPr>
        <p:txBody>
          <a:bodyPr/>
          <a:lstStyle/>
          <a:p>
            <a:pPr eaLnBrk="1" hangingPunct="1"/>
            <a:r>
              <a:rPr lang="pt-BR" altLang="pt-BR" dirty="0"/>
              <a:t>Os filtros passa-alta e passa-baixa usados no banco de filtros são conhecidos como </a:t>
            </a:r>
            <a:r>
              <a:rPr lang="pt-BR" altLang="pt-BR" b="1" dirty="0"/>
              <a:t>filtros em quadratura </a:t>
            </a:r>
            <a:r>
              <a:rPr lang="pt-BR" altLang="pt-BR" dirty="0"/>
              <a:t>e obedecem à equação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solidFill>
                <a:srgbClr val="000000"/>
              </a:solidFill>
            </a:endParaRPr>
          </a:p>
        </p:txBody>
      </p:sp>
      <p:graphicFrame>
        <p:nvGraphicFramePr>
          <p:cNvPr id="64518" name="Object 4"/>
          <p:cNvGraphicFramePr>
            <a:graphicFrameLocks noChangeAspect="1"/>
          </p:cNvGraphicFramePr>
          <p:nvPr/>
        </p:nvGraphicFramePr>
        <p:xfrm>
          <a:off x="2051050" y="4437063"/>
          <a:ext cx="54006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1498600" imgH="228600" progId="Equation.3">
                  <p:embed/>
                </p:oleObj>
              </mc:Choice>
              <mc:Fallback>
                <p:oleObj name="Equation" r:id="rId3" imgW="1498600" imgH="228600" progId="Equation.3">
                  <p:embed/>
                  <p:pic>
                    <p:nvPicPr>
                      <p:cNvPr id="645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437063"/>
                        <a:ext cx="54006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194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FED10F-5B6D-4FB5-8D2D-890CB33F2CE5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71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Síntese do sinal a partir dos coeficientes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372" y="1828801"/>
            <a:ext cx="8405428" cy="429809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 b="1" dirty="0"/>
              <a:t>A síntese do sinal </a:t>
            </a:r>
            <a:r>
              <a:rPr lang="pt-BR" altLang="pt-BR" sz="2400" b="1" i="1" dirty="0">
                <a:latin typeface="Times" panose="02020603050405020304" pitchFamily="18" charset="0"/>
              </a:rPr>
              <a:t>x</a:t>
            </a:r>
            <a:r>
              <a:rPr lang="pt-BR" altLang="pt-BR" sz="2400" b="1" dirty="0">
                <a:latin typeface="Times" panose="02020603050405020304" pitchFamily="18" charset="0"/>
              </a:rPr>
              <a:t>[</a:t>
            </a:r>
            <a:r>
              <a:rPr lang="pt-BR" altLang="pt-BR" sz="2400" b="1" i="1" dirty="0">
                <a:latin typeface="Times" panose="02020603050405020304" pitchFamily="18" charset="0"/>
              </a:rPr>
              <a:t>n</a:t>
            </a:r>
            <a:r>
              <a:rPr lang="pt-BR" altLang="pt-BR" sz="2400" b="1" dirty="0">
                <a:latin typeface="Times" panose="02020603050405020304" pitchFamily="18" charset="0"/>
              </a:rPr>
              <a:t>]</a:t>
            </a:r>
            <a:r>
              <a:rPr lang="pt-BR" altLang="pt-BR" sz="2400" b="1" dirty="0"/>
              <a:t> original pode ser obtida a partir dos coeficientes </a:t>
            </a:r>
            <a:r>
              <a:rPr lang="pt-BR" altLang="pt-BR" sz="2400" b="1" i="1" dirty="0">
                <a:latin typeface="Times" panose="02020603050405020304" pitchFamily="18" charset="0"/>
              </a:rPr>
              <a:t>d</a:t>
            </a:r>
            <a:r>
              <a:rPr lang="pt-BR" altLang="pt-BR" sz="2400" b="1" dirty="0">
                <a:latin typeface="Times" panose="02020603050405020304" pitchFamily="18" charset="0"/>
              </a:rPr>
              <a:t>[</a:t>
            </a:r>
            <a:r>
              <a:rPr lang="pt-BR" altLang="pt-BR" sz="2400" b="1" i="1" dirty="0">
                <a:latin typeface="Times" panose="02020603050405020304" pitchFamily="18" charset="0"/>
              </a:rPr>
              <a:t>n</a:t>
            </a:r>
            <a:r>
              <a:rPr lang="pt-BR" altLang="pt-BR" sz="2400" b="1" dirty="0">
                <a:latin typeface="Times" panose="02020603050405020304" pitchFamily="18" charset="0"/>
              </a:rPr>
              <a:t>] </a:t>
            </a:r>
            <a:r>
              <a:rPr lang="pt-BR" altLang="pt-BR" sz="2400" b="1" dirty="0"/>
              <a:t>e</a:t>
            </a:r>
            <a:r>
              <a:rPr lang="pt-BR" altLang="pt-BR" sz="2400" b="1" dirty="0">
                <a:latin typeface="Times" panose="02020603050405020304" pitchFamily="18" charset="0"/>
              </a:rPr>
              <a:t> </a:t>
            </a:r>
            <a:r>
              <a:rPr lang="pt-BR" altLang="pt-BR" sz="2400" b="1" i="1" dirty="0">
                <a:latin typeface="Times" panose="02020603050405020304" pitchFamily="18" charset="0"/>
              </a:rPr>
              <a:t>a</a:t>
            </a:r>
            <a:r>
              <a:rPr lang="pt-BR" altLang="pt-BR" sz="2400" b="1" dirty="0">
                <a:latin typeface="Times" panose="02020603050405020304" pitchFamily="18" charset="0"/>
              </a:rPr>
              <a:t>[</a:t>
            </a:r>
            <a:r>
              <a:rPr lang="pt-BR" altLang="pt-BR" sz="2400" b="1" i="1" dirty="0">
                <a:latin typeface="Times" panose="02020603050405020304" pitchFamily="18" charset="0"/>
              </a:rPr>
              <a:t>n</a:t>
            </a:r>
            <a:r>
              <a:rPr lang="pt-BR" altLang="pt-BR" sz="2400" b="1" dirty="0">
                <a:latin typeface="Times" panose="02020603050405020304" pitchFamily="18" charset="0"/>
              </a:rPr>
              <a:t>]</a:t>
            </a:r>
            <a:r>
              <a:rPr lang="pt-BR" altLang="pt-BR" sz="2400" dirty="0"/>
              <a:t> utilizando um processo inverso ao da análise.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 b="1" dirty="0"/>
              <a:t>Os sinais em cada nível sofrem uma </a:t>
            </a:r>
            <a:r>
              <a:rPr lang="pt-BR" altLang="pt-BR" sz="2400" b="1" dirty="0" err="1"/>
              <a:t>superamostragem</a:t>
            </a:r>
            <a:r>
              <a:rPr lang="pt-BR" altLang="pt-BR" sz="2400" b="1" dirty="0"/>
              <a:t> por um fator de 2</a:t>
            </a:r>
            <a:r>
              <a:rPr lang="pt-BR" altLang="pt-BR" sz="2400" dirty="0"/>
              <a:t> (inserção de mais amostras à sequência original)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Após isso passam pelos filtros passa-alta e passa-baixa e então são somados.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As funções de transferência </a:t>
            </a:r>
            <a:r>
              <a:rPr lang="pt-BR" altLang="pt-BR" sz="2400" i="1" dirty="0">
                <a:latin typeface="Times" panose="02020603050405020304" pitchFamily="18" charset="0"/>
              </a:rPr>
              <a:t>h</a:t>
            </a:r>
            <a:r>
              <a:rPr lang="pt-BR" altLang="pt-BR" sz="2400" dirty="0">
                <a:latin typeface="Times" panose="02020603050405020304" pitchFamily="18" charset="0"/>
              </a:rPr>
              <a:t>*[</a:t>
            </a:r>
            <a:r>
              <a:rPr lang="pt-BR" altLang="pt-BR" sz="2400" i="1" dirty="0">
                <a:latin typeface="Times" panose="02020603050405020304" pitchFamily="18" charset="0"/>
              </a:rPr>
              <a:t>n</a:t>
            </a:r>
            <a:r>
              <a:rPr lang="pt-BR" altLang="pt-BR" sz="2400" dirty="0">
                <a:latin typeface="Times" panose="02020603050405020304" pitchFamily="18" charset="0"/>
              </a:rPr>
              <a:t>] </a:t>
            </a:r>
            <a:r>
              <a:rPr lang="pt-BR" altLang="pt-BR" sz="2400" dirty="0"/>
              <a:t>e</a:t>
            </a:r>
            <a:r>
              <a:rPr lang="pt-BR" altLang="pt-BR" sz="2400" dirty="0">
                <a:latin typeface="Times" panose="02020603050405020304" pitchFamily="18" charset="0"/>
              </a:rPr>
              <a:t> </a:t>
            </a:r>
            <a:r>
              <a:rPr lang="pt-BR" altLang="pt-BR" sz="2400" i="1" dirty="0">
                <a:latin typeface="Times" panose="02020603050405020304" pitchFamily="18" charset="0"/>
              </a:rPr>
              <a:t>g</a:t>
            </a:r>
            <a:r>
              <a:rPr lang="pt-BR" altLang="pt-BR" sz="2400" dirty="0">
                <a:latin typeface="Times" panose="02020603050405020304" pitchFamily="18" charset="0"/>
              </a:rPr>
              <a:t>*[</a:t>
            </a:r>
            <a:r>
              <a:rPr lang="pt-BR" altLang="pt-BR" sz="2400" i="1" dirty="0">
                <a:latin typeface="Times" panose="02020603050405020304" pitchFamily="18" charset="0"/>
              </a:rPr>
              <a:t>n</a:t>
            </a:r>
            <a:r>
              <a:rPr lang="pt-BR" altLang="pt-BR" sz="2400" dirty="0">
                <a:latin typeface="Times" panose="02020603050405020304" pitchFamily="18" charset="0"/>
              </a:rPr>
              <a:t>]</a:t>
            </a:r>
            <a:r>
              <a:rPr lang="pt-BR" altLang="pt-BR" sz="2400" dirty="0"/>
              <a:t> usadas na síntese são exatamente as mesmas dos filtros usados na análise, exceto por uma inversão das sequências no tempo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A equação da síntese é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solidFill>
                <a:srgbClr val="000000"/>
              </a:solidFill>
            </a:endParaRPr>
          </a:p>
        </p:txBody>
      </p:sp>
      <p:graphicFrame>
        <p:nvGraphicFramePr>
          <p:cNvPr id="655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921846"/>
              </p:ext>
            </p:extLst>
          </p:nvPr>
        </p:nvGraphicFramePr>
        <p:xfrm>
          <a:off x="3664571" y="5613102"/>
          <a:ext cx="5328753" cy="102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2286000" imgH="444240" progId="Equation.3">
                  <p:embed/>
                </p:oleObj>
              </mc:Choice>
              <mc:Fallback>
                <p:oleObj name="Equation" r:id="rId3" imgW="2286000" imgH="444240" progId="Equation.3">
                  <p:embed/>
                  <p:pic>
                    <p:nvPicPr>
                      <p:cNvPr id="655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571" y="5613102"/>
                        <a:ext cx="5328753" cy="1027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46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A5C448-82F6-4C65-927C-6C7BDEF19363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72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507288" cy="597708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800" b="1" dirty="0"/>
              <a:t>A perfeita reconstrução </a:t>
            </a:r>
            <a:r>
              <a:rPr lang="pt-BR" altLang="pt-BR" sz="2800" dirty="0"/>
              <a:t>do sinal x[n] não pode ser conseguida se os filtros não possuírem uma banda ideal. 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 b="1" dirty="0"/>
              <a:t>Na prática isso é impossível</a:t>
            </a:r>
            <a:r>
              <a:rPr lang="pt-BR" altLang="pt-BR" sz="2800" dirty="0"/>
              <a:t>, entretanto, é possível obter-se filtros que, sob certas condições, permitam uma reconstrução perfeita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 dirty="0"/>
              <a:t>Os mais famosos foram obtidos por Ingrid </a:t>
            </a:r>
            <a:r>
              <a:rPr lang="pt-BR" altLang="pt-BR" sz="2400" dirty="0" err="1"/>
              <a:t>Daubechies</a:t>
            </a:r>
            <a:r>
              <a:rPr lang="pt-BR" altLang="pt-BR" sz="2400" dirty="0"/>
              <a:t> e deram origem às </a:t>
            </a:r>
            <a:r>
              <a:rPr lang="pt-BR" altLang="pt-BR" sz="2400" dirty="0" err="1"/>
              <a:t>waveletes</a:t>
            </a:r>
            <a:r>
              <a:rPr lang="pt-BR" altLang="pt-BR" sz="2400" dirty="0"/>
              <a:t> de </a:t>
            </a:r>
            <a:r>
              <a:rPr lang="pt-BR" altLang="pt-BR" sz="2400" dirty="0" err="1"/>
              <a:t>Daubechies</a:t>
            </a:r>
            <a:r>
              <a:rPr lang="pt-BR" altLang="pt-BR" sz="24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 dirty="0"/>
              <a:t>Um outro fator importante é que a operação de </a:t>
            </a:r>
            <a:r>
              <a:rPr lang="pt-BR" altLang="pt-BR" sz="2800" dirty="0" err="1"/>
              <a:t>sub-amostragem</a:t>
            </a:r>
            <a:r>
              <a:rPr lang="pt-BR" altLang="pt-BR" sz="2800" dirty="0"/>
              <a:t> é feita em múltiplos de 2 e isso gera a necessidade de que o comprimento da sequência x[n] seja uma potência inteira de 2.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 dirty="0"/>
              <a:t>Simultaneamente, </a:t>
            </a:r>
            <a:r>
              <a:rPr lang="pt-BR" altLang="pt-BR" sz="2800" b="1" dirty="0"/>
              <a:t>o comprimento do sinal determina o máximo número de níveis de decomposição possíve</a:t>
            </a:r>
            <a:r>
              <a:rPr lang="pt-BR" altLang="pt-BR" sz="2800" dirty="0"/>
              <a:t>l, conforme a fórmula</a:t>
            </a:r>
            <a:br>
              <a:rPr lang="pt-BR" altLang="pt-BR" sz="2800" dirty="0"/>
            </a:br>
            <a:br>
              <a:rPr lang="pt-BR" altLang="pt-BR" sz="2800" dirty="0"/>
            </a:br>
            <a:r>
              <a:rPr lang="pt-BR" altLang="pt-BR" sz="2800" i="1" dirty="0">
                <a:latin typeface="Times" panose="02020603050405020304" pitchFamily="18" charset="0"/>
              </a:rPr>
              <a:t>níveis de decomposição</a:t>
            </a:r>
            <a:r>
              <a:rPr lang="pt-BR" altLang="pt-BR" sz="2800" dirty="0">
                <a:latin typeface="Times" panose="02020603050405020304" pitchFamily="18" charset="0"/>
              </a:rPr>
              <a:t> = </a:t>
            </a:r>
            <a:r>
              <a:rPr lang="pt-BR" altLang="pt-BR" sz="2800" b="1" dirty="0">
                <a:latin typeface="Times" panose="02020603050405020304" pitchFamily="18" charset="0"/>
              </a:rPr>
              <a:t>log</a:t>
            </a:r>
            <a:r>
              <a:rPr lang="pt-BR" altLang="pt-BR" sz="2800" b="1" baseline="-25000" dirty="0">
                <a:latin typeface="Times" panose="02020603050405020304" pitchFamily="18" charset="0"/>
              </a:rPr>
              <a:t>2</a:t>
            </a:r>
            <a:r>
              <a:rPr lang="pt-BR" altLang="pt-BR" sz="2800" dirty="0">
                <a:latin typeface="Times" panose="02020603050405020304" pitchFamily="18" charset="0"/>
              </a:rPr>
              <a:t>(</a:t>
            </a:r>
            <a:r>
              <a:rPr lang="pt-BR" altLang="pt-BR" sz="2800" i="1" dirty="0">
                <a:latin typeface="Times" panose="02020603050405020304" pitchFamily="18" charset="0"/>
              </a:rPr>
              <a:t>número de amostras</a:t>
            </a:r>
            <a:r>
              <a:rPr lang="pt-BR" altLang="pt-BR" sz="2800" dirty="0">
                <a:latin typeface="Times" panose="02020603050405020304" pitchFamily="18" charset="0"/>
              </a:rPr>
              <a:t>)</a:t>
            </a:r>
            <a:r>
              <a:rPr lang="en-US" altLang="pt-BR" sz="2800" dirty="0">
                <a:latin typeface="Times" panose="02020603050405020304" pitchFamily="18" charset="0"/>
              </a:rPr>
              <a:t> </a:t>
            </a:r>
            <a:endParaRPr lang="pt-BR" altLang="pt-BR" sz="2800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585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Número de Slide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CEEBC8-C43D-467D-8412-825E3519CE5A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73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675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1421389"/>
            <a:ext cx="7469333" cy="52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67722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3200" dirty="0">
                <a:solidFill>
                  <a:srgbClr val="000000"/>
                </a:solidFill>
              </a:rPr>
              <a:t>Função </a:t>
            </a:r>
            <a:r>
              <a:rPr lang="pt-BR" altLang="pt-BR" sz="3200" dirty="0" err="1">
                <a:solidFill>
                  <a:srgbClr val="000000"/>
                </a:solidFill>
              </a:rPr>
              <a:t>Wavedec</a:t>
            </a:r>
            <a:r>
              <a:rPr lang="pt-BR" altLang="pt-BR" sz="3200" dirty="0">
                <a:solidFill>
                  <a:srgbClr val="000000"/>
                </a:solidFill>
              </a:rPr>
              <a:t> do MATLAB</a:t>
            </a:r>
          </a:p>
        </p:txBody>
      </p:sp>
    </p:spTree>
    <p:extLst>
      <p:ext uri="{BB962C8B-B14F-4D97-AF65-F5344CB8AC3E}">
        <p14:creationId xmlns:p14="http://schemas.microsoft.com/office/powerpoint/2010/main" val="20266387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A59A12-52AA-4857-BF2C-B27AA85C5A90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74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Uso da análise Wavelet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Aspectos de Escala</a:t>
            </a:r>
          </a:p>
          <a:p>
            <a:pPr lvl="1" eaLnBrk="1" hangingPunct="1"/>
            <a:r>
              <a:rPr lang="pt-BR" altLang="pt-BR"/>
              <a:t>Busca padrões de regularidade na informação</a:t>
            </a:r>
          </a:p>
          <a:p>
            <a:pPr eaLnBrk="1" hangingPunct="1"/>
            <a:r>
              <a:rPr lang="pt-BR" altLang="pt-BR"/>
              <a:t>Aspectos de Tempo</a:t>
            </a:r>
          </a:p>
          <a:p>
            <a:pPr lvl="1" eaLnBrk="1" hangingPunct="1"/>
            <a:r>
              <a:rPr lang="pt-BR" altLang="pt-BR"/>
              <a:t>Detecção de bordas e rupturas</a:t>
            </a:r>
          </a:p>
          <a:p>
            <a:pPr lvl="1" eaLnBrk="1" hangingPunct="1"/>
            <a:r>
              <a:rPr lang="pt-BR" altLang="pt-BR"/>
              <a:t>Análise de transientes e fenômenos de curta duração</a:t>
            </a:r>
          </a:p>
        </p:txBody>
      </p:sp>
    </p:spTree>
    <p:extLst>
      <p:ext uri="{BB962C8B-B14F-4D97-AF65-F5344CB8AC3E}">
        <p14:creationId xmlns:p14="http://schemas.microsoft.com/office/powerpoint/2010/main" val="34473440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51D8A6-F511-4F5E-BB40-75FA456C792E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75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Questões práticas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eaLnBrk="1" hangingPunct="1"/>
            <a:r>
              <a:rPr lang="pt-BR" altLang="pt-BR" sz="2800"/>
              <a:t>CWT ou DWT?</a:t>
            </a:r>
          </a:p>
          <a:p>
            <a:pPr lvl="1" eaLnBrk="1" hangingPunct="1"/>
            <a:r>
              <a:rPr lang="pt-BR" altLang="pt-BR" sz="2400"/>
              <a:t>Na maioria dos casos a DWT é suficiente para extrair os coeficientes necessários para a análise</a:t>
            </a:r>
          </a:p>
          <a:p>
            <a:pPr eaLnBrk="1" hangingPunct="1"/>
            <a:r>
              <a:rPr lang="pt-BR" altLang="pt-BR" sz="2800"/>
              <a:t>Como escolher o tipo de Wavelet</a:t>
            </a:r>
          </a:p>
          <a:p>
            <a:pPr lvl="1" eaLnBrk="1" hangingPunct="1"/>
            <a:r>
              <a:rPr lang="pt-BR" altLang="pt-BR" sz="2400"/>
              <a:t>Não há regra!!!</a:t>
            </a:r>
          </a:p>
          <a:p>
            <a:pPr lvl="1" eaLnBrk="1" hangingPunct="1"/>
            <a:r>
              <a:rPr lang="pt-BR" altLang="pt-BR" sz="2400">
                <a:solidFill>
                  <a:srgbClr val="FF3300"/>
                </a:solidFill>
              </a:rPr>
              <a:t>CWT gera coeficientes absolutos no espaço escala x tempo</a:t>
            </a:r>
          </a:p>
          <a:p>
            <a:pPr lvl="1" eaLnBrk="1" hangingPunct="1"/>
            <a:r>
              <a:rPr lang="pt-BR" altLang="pt-BR" sz="2400">
                <a:solidFill>
                  <a:srgbClr val="FF3300"/>
                </a:solidFill>
              </a:rPr>
              <a:t>DWT gera coeficientes absolutos no espaço detalhes e aproximações. A escala é representada pelo nível em que os coeficientes são observador</a:t>
            </a:r>
          </a:p>
        </p:txBody>
      </p:sp>
    </p:spTree>
    <p:extLst>
      <p:ext uri="{BB962C8B-B14F-4D97-AF65-F5344CB8AC3E}">
        <p14:creationId xmlns:p14="http://schemas.microsoft.com/office/powerpoint/2010/main" val="15866438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1DCB24-21C9-48B9-8ADF-AE82B013BE72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76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5 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CWT dos sinais compostos anteriores</a:t>
            </a:r>
          </a:p>
          <a:p>
            <a:pPr lvl="1" eaLnBrk="1" hangingPunct="1"/>
            <a:r>
              <a:rPr lang="pt-BR" altLang="pt-BR"/>
              <a:t>Exemplo 51: Soma de senoides</a:t>
            </a:r>
          </a:p>
          <a:p>
            <a:pPr lvl="1" eaLnBrk="1" hangingPunct="1"/>
            <a:r>
              <a:rPr lang="pt-BR" altLang="pt-BR"/>
              <a:t>Exemplo 52: Concatenação de senoides</a:t>
            </a:r>
          </a:p>
          <a:p>
            <a:pPr lvl="1" eaLnBrk="1" hangingPunct="1"/>
            <a:endParaRPr lang="pt-BR" altLang="pt-BR"/>
          </a:p>
          <a:p>
            <a:pPr eaLnBrk="1" hangingPunct="1"/>
            <a:r>
              <a:rPr lang="pt-BR" altLang="pt-BR"/>
              <a:t>Observar influência do tipo de wavelet</a:t>
            </a:r>
          </a:p>
        </p:txBody>
      </p:sp>
    </p:spTree>
    <p:extLst>
      <p:ext uri="{BB962C8B-B14F-4D97-AF65-F5344CB8AC3E}">
        <p14:creationId xmlns:p14="http://schemas.microsoft.com/office/powerpoint/2010/main" val="33244853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19C494-5EB0-4AD2-8618-91F413BBFD7F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77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6 – Análise Wavelet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Usando DWT</a:t>
            </a:r>
          </a:p>
          <a:p>
            <a:pPr lvl="1" eaLnBrk="1" hangingPunct="1"/>
            <a:r>
              <a:rPr lang="pt-BR" altLang="pt-BR"/>
              <a:t>Exemplo 61: Análise e síntese</a:t>
            </a:r>
          </a:p>
          <a:p>
            <a:pPr lvl="1" eaLnBrk="1" hangingPunct="1"/>
            <a:r>
              <a:rPr lang="pt-BR" altLang="pt-BR"/>
              <a:t>Exemplo 62: Observando a influência dos níveis de detalhe e aproximação</a:t>
            </a:r>
          </a:p>
        </p:txBody>
      </p:sp>
    </p:spTree>
    <p:extLst>
      <p:ext uri="{BB962C8B-B14F-4D97-AF65-F5344CB8AC3E}">
        <p14:creationId xmlns:p14="http://schemas.microsoft.com/office/powerpoint/2010/main" val="28487383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660F8E-2CB3-4F00-8369-068BEDEA4526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78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Transformada Wavelet em 2 dimensões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Considera-se que a imagem é uma matriz bidimensional M</a:t>
            </a:r>
          </a:p>
          <a:p>
            <a:pPr eaLnBrk="1" hangingPunct="1"/>
            <a:r>
              <a:rPr lang="pt-BR" altLang="pt-BR"/>
              <a:t>Aplica-se a DWT sobre as linhas, as colunas ou ainda as diagonais de M.</a:t>
            </a:r>
          </a:p>
          <a:p>
            <a:pPr lvl="1" eaLnBrk="1" hangingPunct="1"/>
            <a:r>
              <a:rPr lang="pt-BR" altLang="pt-BR"/>
              <a:t>Com isso, serão computados os coeficientes de aproximações e detalhes da mesma forma que para uma sequência unidimensional.</a:t>
            </a:r>
          </a:p>
        </p:txBody>
      </p:sp>
    </p:spTree>
    <p:extLst>
      <p:ext uri="{BB962C8B-B14F-4D97-AF65-F5344CB8AC3E}">
        <p14:creationId xmlns:p14="http://schemas.microsoft.com/office/powerpoint/2010/main" val="41949291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FFE75A-688F-4FB4-927A-5784181A7DAD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79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8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DWT de 2 dimensões</a:t>
            </a:r>
          </a:p>
          <a:p>
            <a:pPr lvl="1" eaLnBrk="1" hangingPunct="1"/>
            <a:r>
              <a:rPr lang="pt-BR" altLang="pt-BR"/>
              <a:t>Observar detalhes e aproximações</a:t>
            </a:r>
          </a:p>
          <a:p>
            <a:pPr lvl="1" eaLnBrk="1" hangingPunct="1"/>
            <a:r>
              <a:rPr lang="pt-BR" altLang="pt-BR"/>
              <a:t>O número de pontos em cada dimensão fica reduzido pela metade a cada decomposição</a:t>
            </a:r>
          </a:p>
        </p:txBody>
      </p:sp>
    </p:spTree>
    <p:extLst>
      <p:ext uri="{BB962C8B-B14F-4D97-AF65-F5344CB8AC3E}">
        <p14:creationId xmlns:p14="http://schemas.microsoft.com/office/powerpoint/2010/main" val="106016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D23C8F2-E626-4DA0-8667-3BA4CEE57999}" type="slidenum">
              <a:rPr lang="pt-BR" altLang="pt-BR">
                <a:latin typeface="Arial Black" pitchFamily="34" charset="0"/>
              </a:rPr>
              <a:pPr eaLnBrk="1" hangingPunct="1"/>
              <a:t>8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Bases, bases ortogonais e base bi-ortogonais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18488" cy="3886200"/>
          </a:xfrm>
        </p:spPr>
        <p:txBody>
          <a:bodyPr/>
          <a:lstStyle/>
          <a:p>
            <a:pPr eaLnBrk="1" hangingPunct="1"/>
            <a:r>
              <a:rPr lang="pt-BR" altLang="pt-BR" sz="2800" dirty="0"/>
              <a:t>Definimos uma função ou vetor dentro de um espaço na forma:</a:t>
            </a:r>
          </a:p>
          <a:p>
            <a:pPr eaLnBrk="1" hangingPunct="1"/>
            <a:endParaRPr lang="pt-BR" altLang="pt-BR" sz="2800" dirty="0"/>
          </a:p>
          <a:p>
            <a:pPr eaLnBrk="1" hangingPunct="1"/>
            <a:endParaRPr lang="pt-BR" altLang="pt-BR" sz="2800" dirty="0"/>
          </a:p>
          <a:p>
            <a:pPr eaLnBrk="1" hangingPunct="1"/>
            <a:r>
              <a:rPr lang="pt-BR" altLang="pt-BR" sz="2800" dirty="0"/>
              <a:t>Dizemos que o conjunto </a:t>
            </a:r>
            <a:r>
              <a:rPr lang="pt-BR" altLang="pt-BR" sz="2800" i="1" dirty="0" err="1">
                <a:latin typeface="Times" pitchFamily="18" charset="0"/>
              </a:rPr>
              <a:t>f</a:t>
            </a:r>
            <a:r>
              <a:rPr lang="pt-BR" altLang="pt-BR" sz="2800" i="1" baseline="-25000" dirty="0" err="1">
                <a:latin typeface="Times" pitchFamily="18" charset="0"/>
              </a:rPr>
              <a:t>k</a:t>
            </a:r>
            <a:r>
              <a:rPr lang="pt-BR" altLang="pt-BR" sz="2800" dirty="0">
                <a:latin typeface="Times" pitchFamily="18" charset="0"/>
              </a:rPr>
              <a:t>(</a:t>
            </a:r>
            <a:r>
              <a:rPr lang="pt-BR" altLang="pt-BR" sz="2800" i="1" dirty="0">
                <a:latin typeface="Times" pitchFamily="18" charset="0"/>
              </a:rPr>
              <a:t>t</a:t>
            </a:r>
            <a:r>
              <a:rPr lang="pt-BR" altLang="pt-BR" sz="2800" dirty="0">
                <a:latin typeface="Times" pitchFamily="18" charset="0"/>
              </a:rPr>
              <a:t>)</a:t>
            </a:r>
            <a:r>
              <a:rPr lang="pt-BR" altLang="pt-BR" sz="2800" dirty="0"/>
              <a:t> é uma base para um dado espaço </a:t>
            </a:r>
            <a:r>
              <a:rPr lang="pt-BR" altLang="pt-BR" sz="2800" dirty="0">
                <a:latin typeface="Lucida Calligraphy" pitchFamily="66" charset="0"/>
                <a:sym typeface="Symbol" pitchFamily="18" charset="2"/>
              </a:rPr>
              <a:t>F</a:t>
            </a:r>
            <a:r>
              <a:rPr lang="pt-BR" altLang="pt-BR" sz="2800" dirty="0"/>
              <a:t> se o conjuntos dos {</a:t>
            </a:r>
            <a:r>
              <a:rPr lang="pt-BR" altLang="pt-BR" sz="2800" i="1" dirty="0" err="1">
                <a:latin typeface="Times" pitchFamily="18" charset="0"/>
              </a:rPr>
              <a:t>a</a:t>
            </a:r>
            <a:r>
              <a:rPr lang="pt-BR" altLang="pt-BR" sz="2800" i="1" baseline="-25000" dirty="0" err="1">
                <a:latin typeface="Times" pitchFamily="18" charset="0"/>
              </a:rPr>
              <a:t>k</a:t>
            </a:r>
            <a:r>
              <a:rPr lang="pt-BR" altLang="pt-BR" sz="2800" dirty="0"/>
              <a:t>} da equação são únicos para qualquer </a:t>
            </a:r>
            <a:r>
              <a:rPr lang="pt-BR" altLang="pt-BR" sz="2800" i="1" dirty="0">
                <a:latin typeface="Times" pitchFamily="18" charset="0"/>
              </a:rPr>
              <a:t>g</a:t>
            </a:r>
            <a:r>
              <a:rPr lang="pt-BR" altLang="pt-BR" sz="2800" dirty="0">
                <a:latin typeface="Times" pitchFamily="18" charset="0"/>
              </a:rPr>
              <a:t>(</a:t>
            </a:r>
            <a:r>
              <a:rPr lang="pt-BR" altLang="pt-BR" sz="2800" i="1" dirty="0">
                <a:latin typeface="Times" pitchFamily="18" charset="0"/>
              </a:rPr>
              <a:t>t</a:t>
            </a:r>
            <a:r>
              <a:rPr lang="pt-BR" altLang="pt-BR" sz="2800" dirty="0">
                <a:latin typeface="Times" pitchFamily="18" charset="0"/>
              </a:rPr>
              <a:t>)</a:t>
            </a:r>
            <a:r>
              <a:rPr lang="pt-BR" altLang="pt-BR" sz="2800" dirty="0">
                <a:sym typeface="Symbol" pitchFamily="18" charset="2"/>
              </a:rPr>
              <a:t></a:t>
            </a:r>
            <a:r>
              <a:rPr lang="pt-BR" altLang="pt-BR" sz="2800" dirty="0">
                <a:latin typeface="Lucida Calligraphy" pitchFamily="66" charset="0"/>
                <a:sym typeface="Symbol" pitchFamily="18" charset="2"/>
              </a:rPr>
              <a:t>F</a:t>
            </a:r>
            <a:r>
              <a:rPr lang="pt-BR" altLang="pt-BR" sz="2800" dirty="0">
                <a:sym typeface="Symbol" pitchFamily="18" charset="2"/>
              </a:rPr>
              <a:t>.</a:t>
            </a:r>
            <a:endParaRPr lang="pt-BR" altLang="pt-BR" sz="2800" dirty="0"/>
          </a:p>
        </p:txBody>
      </p:sp>
      <p:graphicFrame>
        <p:nvGraphicFramePr>
          <p:cNvPr id="819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635375" y="3141663"/>
          <a:ext cx="41052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828800" imgH="342720" progId="Equation.3">
                  <p:embed/>
                </p:oleObj>
              </mc:Choice>
              <mc:Fallback>
                <p:oleObj name="Equation" r:id="rId4" imgW="1828800" imgH="342720" progId="Equation.3">
                  <p:embed/>
                  <p:pic>
                    <p:nvPicPr>
                      <p:cNvPr id="81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141663"/>
                        <a:ext cx="410527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1870DE-D51F-46F1-9074-84A149A6F610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80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Exemplo 9 – Eliminação de ruído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Exemplo 91 – 1 dimensão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Como extrair o ruído de um sinal sem comprometer a informação de alta frequência?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Estabelecemos um limite máximo para a amplitude dos coeficientes de detalhes para melhorar a relação sinal ruído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Funções ddencomp</a:t>
            </a:r>
          </a:p>
        </p:txBody>
      </p:sp>
    </p:spTree>
    <p:extLst>
      <p:ext uri="{BB962C8B-B14F-4D97-AF65-F5344CB8AC3E}">
        <p14:creationId xmlns:p14="http://schemas.microsoft.com/office/powerpoint/2010/main" val="35498078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Número de Slide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17C6A5-DB32-47CB-A288-A4D62F76C46E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81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57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093788"/>
            <a:ext cx="6408737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AutoShape 5"/>
          <p:cNvSpPr>
            <a:spLocks noChangeArrowheads="1"/>
          </p:cNvSpPr>
          <p:nvPr/>
        </p:nvSpPr>
        <p:spPr bwMode="auto">
          <a:xfrm>
            <a:off x="611188" y="836613"/>
            <a:ext cx="1944687" cy="1800225"/>
          </a:xfrm>
          <a:prstGeom prst="wedgeEllipseCallout">
            <a:avLst>
              <a:gd name="adj1" fmla="val 64778"/>
              <a:gd name="adj2" fmla="val 14375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solidFill>
                  <a:srgbClr val="FFFF00"/>
                </a:solidFill>
              </a:rPr>
              <a:t>Definindo limites de corte (Treshold)</a:t>
            </a:r>
          </a:p>
        </p:txBody>
      </p:sp>
    </p:spTree>
    <p:extLst>
      <p:ext uri="{BB962C8B-B14F-4D97-AF65-F5344CB8AC3E}">
        <p14:creationId xmlns:p14="http://schemas.microsoft.com/office/powerpoint/2010/main" val="808873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7147B9-7C7D-4CD8-8448-7CA38773CA43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82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102225"/>
          </a:xfrm>
        </p:spPr>
        <p:txBody>
          <a:bodyPr/>
          <a:lstStyle/>
          <a:p>
            <a:pPr eaLnBrk="1" hangingPunct="1"/>
            <a:r>
              <a:rPr lang="pt-BR" altLang="pt-BR"/>
              <a:t>Exemplo 92</a:t>
            </a:r>
          </a:p>
          <a:p>
            <a:pPr lvl="1" eaLnBrk="1" hangingPunct="1"/>
            <a:r>
              <a:rPr lang="pt-BR" altLang="pt-BR"/>
              <a:t>Eliminação de ruído em imagens</a:t>
            </a:r>
          </a:p>
          <a:p>
            <a:pPr lvl="1" eaLnBrk="1" hangingPunct="1"/>
            <a:r>
              <a:rPr lang="pt-BR" altLang="pt-BR"/>
              <a:t>Verificar influência do treshold</a:t>
            </a:r>
          </a:p>
        </p:txBody>
      </p:sp>
    </p:spTree>
    <p:extLst>
      <p:ext uri="{BB962C8B-B14F-4D97-AF65-F5344CB8AC3E}">
        <p14:creationId xmlns:p14="http://schemas.microsoft.com/office/powerpoint/2010/main" val="28888977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3E0156-6108-4D50-9DC6-B7D6B7CFCA05}" type="slidenum">
              <a:rPr lang="pt-BR" altLang="pt-BR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/>
              <a:t>83</a:t>
            </a:fld>
            <a:endParaRPr lang="pt-BR" altLang="pt-BR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Exemplo 10 – Compressão de sinais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659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53D627-1EFD-4E7F-BCF1-42CC78C8D1F1}" type="slidenum">
              <a:rPr lang="pt-BR" altLang="pt-BR">
                <a:latin typeface="Arial Black" pitchFamily="34" charset="0"/>
              </a:rPr>
              <a:pPr eaLnBrk="1" hangingPunct="1"/>
              <a:t>9</a:t>
            </a:fld>
            <a:endParaRPr lang="pt-BR" altLang="pt-BR">
              <a:latin typeface="Arial Black" pitchFamily="34" charset="0"/>
            </a:endParaRP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476250"/>
            <a:ext cx="8353425" cy="5976938"/>
          </a:xfrm>
        </p:spPr>
        <p:txBody>
          <a:bodyPr/>
          <a:lstStyle/>
          <a:p>
            <a:pPr eaLnBrk="1" hangingPunct="1"/>
            <a:r>
              <a:rPr lang="pt-BR" altLang="pt-BR" sz="2800" dirty="0"/>
              <a:t>O conjunto será </a:t>
            </a:r>
            <a:r>
              <a:rPr lang="pt-BR" altLang="pt-BR" sz="2800" dirty="0">
                <a:solidFill>
                  <a:srgbClr val="FF3300"/>
                </a:solidFill>
              </a:rPr>
              <a:t>ortogonal</a:t>
            </a:r>
            <a:r>
              <a:rPr lang="pt-BR" altLang="pt-BR" sz="2800" dirty="0"/>
              <a:t> se</a:t>
            </a:r>
          </a:p>
          <a:p>
            <a:pPr eaLnBrk="1" hangingPunct="1"/>
            <a:endParaRPr lang="pt-BR" altLang="pt-BR" sz="2800" dirty="0"/>
          </a:p>
          <a:p>
            <a:pPr eaLnBrk="1" hangingPunct="1"/>
            <a:endParaRPr lang="pt-BR" altLang="pt-BR" sz="2800" dirty="0"/>
          </a:p>
          <a:p>
            <a:pPr lvl="1" eaLnBrk="1" hangingPunct="1"/>
            <a:r>
              <a:rPr lang="pt-BR" altLang="pt-BR" sz="2400" dirty="0"/>
              <a:t>E será </a:t>
            </a:r>
            <a:r>
              <a:rPr lang="pt-BR" altLang="pt-BR" sz="2400" dirty="0" err="1">
                <a:solidFill>
                  <a:srgbClr val="FF3300"/>
                </a:solidFill>
              </a:rPr>
              <a:t>ortonormal</a:t>
            </a:r>
            <a:r>
              <a:rPr lang="pt-BR" altLang="pt-BR" sz="2400" dirty="0"/>
              <a:t> se também</a:t>
            </a:r>
          </a:p>
          <a:p>
            <a:pPr lvl="1" eaLnBrk="1" hangingPunct="1"/>
            <a:r>
              <a:rPr lang="pt-BR" altLang="pt-BR" sz="2400" dirty="0"/>
              <a:t>Por exemplo, no espaço Euclidiano tridimensional os vetores (1,0,0), (0,1,0) e (0,0,1) são uma base </a:t>
            </a:r>
            <a:r>
              <a:rPr lang="pt-BR" altLang="pt-BR" sz="2400" dirty="0" err="1"/>
              <a:t>ortonormal</a:t>
            </a:r>
            <a:endParaRPr lang="pt-BR" altLang="pt-BR" sz="2400" dirty="0"/>
          </a:p>
          <a:p>
            <a:pPr eaLnBrk="1" hangingPunct="1"/>
            <a:r>
              <a:rPr lang="pt-BR" altLang="pt-BR" sz="2800" dirty="0"/>
              <a:t>Então se temos uma base </a:t>
            </a:r>
            <a:r>
              <a:rPr lang="pt-BR" altLang="pt-BR" sz="2800" dirty="0" err="1"/>
              <a:t>ortonormal</a:t>
            </a:r>
            <a:r>
              <a:rPr lang="pt-BR" altLang="pt-BR" sz="2800" dirty="0"/>
              <a:t> podemos escrever qualquer função </a:t>
            </a:r>
            <a:r>
              <a:rPr lang="pt-BR" altLang="pt-BR" sz="2800" i="1" dirty="0">
                <a:latin typeface="Times" pitchFamily="18" charset="0"/>
              </a:rPr>
              <a:t>g</a:t>
            </a:r>
            <a:r>
              <a:rPr lang="pt-BR" altLang="pt-BR" sz="2800" dirty="0">
                <a:latin typeface="Times" pitchFamily="18" charset="0"/>
              </a:rPr>
              <a:t>(</a:t>
            </a:r>
            <a:r>
              <a:rPr lang="pt-BR" altLang="pt-BR" sz="2800" i="1" dirty="0">
                <a:latin typeface="Times" pitchFamily="18" charset="0"/>
              </a:rPr>
              <a:t>t</a:t>
            </a:r>
            <a:r>
              <a:rPr lang="pt-BR" altLang="pt-BR" sz="2800" dirty="0">
                <a:latin typeface="Times" pitchFamily="18" charset="0"/>
              </a:rPr>
              <a:t>)</a:t>
            </a:r>
            <a:r>
              <a:rPr lang="pt-BR" altLang="pt-BR" sz="2800" dirty="0"/>
              <a:t> como</a:t>
            </a:r>
          </a:p>
          <a:p>
            <a:pPr eaLnBrk="1" hangingPunct="1"/>
            <a:endParaRPr lang="pt-BR" altLang="pt-BR" sz="2800" dirty="0"/>
          </a:p>
          <a:p>
            <a:pPr eaLnBrk="1" hangingPunct="1"/>
            <a:r>
              <a:rPr lang="pt-BR" altLang="pt-BR" sz="2800" dirty="0"/>
              <a:t>E por consequência</a:t>
            </a:r>
          </a:p>
          <a:p>
            <a:pPr eaLnBrk="1" hangingPunct="1"/>
            <a:endParaRPr lang="pt-BR" altLang="pt-BR" sz="2800" dirty="0"/>
          </a:p>
        </p:txBody>
      </p:sp>
      <p:graphicFrame>
        <p:nvGraphicFramePr>
          <p:cNvPr id="922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51500" y="1916113"/>
          <a:ext cx="163988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558558" imgH="215806" progId="Equation.3">
                  <p:embed/>
                </p:oleObj>
              </mc:Choice>
              <mc:Fallback>
                <p:oleObj name="Equation" r:id="rId4" imgW="558558" imgH="215806" progId="Equation.3">
                  <p:embed/>
                  <p:pic>
                    <p:nvPicPr>
                      <p:cNvPr id="92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16113"/>
                        <a:ext cx="1639888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80887306"/>
              </p:ext>
            </p:extLst>
          </p:nvPr>
        </p:nvGraphicFramePr>
        <p:xfrm>
          <a:off x="3232150" y="927100"/>
          <a:ext cx="55562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ção" r:id="rId6" imgW="1981080" imgH="253800" progId="Equation.3">
                  <p:embed/>
                </p:oleObj>
              </mc:Choice>
              <mc:Fallback>
                <p:oleObj name="Equação" r:id="rId6" imgW="1981080" imgH="253800" progId="Equation.3">
                  <p:embed/>
                  <p:pic>
                    <p:nvPicPr>
                      <p:cNvPr id="92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927100"/>
                        <a:ext cx="55562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59338" y="4724400"/>
          <a:ext cx="40322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1435100" imgH="342900" progId="Equation.3">
                  <p:embed/>
                </p:oleObj>
              </mc:Choice>
              <mc:Fallback>
                <p:oleObj name="Equation" r:id="rId8" imgW="1435100" imgH="342900" progId="Equation.3">
                  <p:embed/>
                  <p:pic>
                    <p:nvPicPr>
                      <p:cNvPr id="922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724400"/>
                        <a:ext cx="403225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20"/>
          <p:cNvGraphicFramePr>
            <a:graphicFrameLocks noChangeAspect="1"/>
          </p:cNvGraphicFramePr>
          <p:nvPr/>
        </p:nvGraphicFramePr>
        <p:xfrm>
          <a:off x="2771775" y="5805488"/>
          <a:ext cx="29368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0" imgW="914003" imgH="215806" progId="Equation.3">
                  <p:embed/>
                </p:oleObj>
              </mc:Choice>
              <mc:Fallback>
                <p:oleObj name="Equation" r:id="rId10" imgW="914003" imgH="215806" progId="Equation.3">
                  <p:embed/>
                  <p:pic>
                    <p:nvPicPr>
                      <p:cNvPr id="922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805488"/>
                        <a:ext cx="29368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12507</TotalTime>
  <Words>4897</Words>
  <Application>Microsoft Office PowerPoint</Application>
  <PresentationFormat>Apresentação na tela (4:3)</PresentationFormat>
  <Paragraphs>562</Paragraphs>
  <Slides>83</Slides>
  <Notes>23</Notes>
  <HiddenSlides>0</HiddenSlides>
  <MMClips>1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4</vt:i4>
      </vt:variant>
      <vt:variant>
        <vt:lpstr>Títulos de slides</vt:lpstr>
      </vt:variant>
      <vt:variant>
        <vt:i4>83</vt:i4>
      </vt:variant>
    </vt:vector>
  </HeadingPairs>
  <TitlesOfParts>
    <vt:vector size="95" baseType="lpstr">
      <vt:lpstr>Arial</vt:lpstr>
      <vt:lpstr>Arial Black</vt:lpstr>
      <vt:lpstr>Lucida Calligraphy</vt:lpstr>
      <vt:lpstr>Times</vt:lpstr>
      <vt:lpstr>Times New Roman</vt:lpstr>
      <vt:lpstr>Wingdings</vt:lpstr>
      <vt:lpstr>Pixel</vt:lpstr>
      <vt:lpstr>1_Pixel</vt:lpstr>
      <vt:lpstr>Equation</vt:lpstr>
      <vt:lpstr>Equação</vt:lpstr>
      <vt:lpstr>Visio</vt:lpstr>
      <vt:lpstr>Worksheet</vt:lpstr>
      <vt:lpstr>Introdução a Wavelets</vt:lpstr>
      <vt:lpstr>Sumário</vt:lpstr>
      <vt:lpstr>Por que usar transformadas</vt:lpstr>
      <vt:lpstr>Exemplo1</vt:lpstr>
      <vt:lpstr>Exemplo 2</vt:lpstr>
      <vt:lpstr>O que é uma base?</vt:lpstr>
      <vt:lpstr>Apresentação do PowerPoint</vt:lpstr>
      <vt:lpstr>Bases, bases ortogonais e base bi-ortogonais</vt:lpstr>
      <vt:lpstr>Apresentação do PowerPoint</vt:lpstr>
      <vt:lpstr>Apresentação do PowerPoint</vt:lpstr>
      <vt:lpstr>Apresentação do PowerPoint</vt:lpstr>
      <vt:lpstr>Sinais e Informações</vt:lpstr>
      <vt:lpstr>Apresentação do PowerPoint</vt:lpstr>
      <vt:lpstr>Fourier Transform (FT)</vt:lpstr>
      <vt:lpstr>Apresentação do PowerPoint</vt:lpstr>
      <vt:lpstr>Plano complexo / Circulo unitário</vt:lpstr>
      <vt:lpstr>Discrete Fourier Transform</vt:lpstr>
      <vt:lpstr>Mas o que é a Transformada de Fourier? Uma introdução visual </vt:lpstr>
      <vt:lpstr>Exemplo</vt:lpstr>
      <vt:lpstr>Apresentação do PowerPoint</vt:lpstr>
      <vt:lpstr>Apresentação do PowerPoint</vt:lpstr>
      <vt:lpstr>Exemplo 2</vt:lpstr>
      <vt:lpstr>Apresentação do PowerPoint</vt:lpstr>
      <vt:lpstr>Apresentação do PowerPoint</vt:lpstr>
      <vt:lpstr>Análise Tempo-Frequência</vt:lpstr>
      <vt:lpstr>Apresentação do PowerPoint</vt:lpstr>
      <vt:lpstr>STFT</vt:lpstr>
      <vt:lpstr>Apresentação do PowerPoint</vt:lpstr>
      <vt:lpstr>Exemplo 3.1 e 3.2</vt:lpstr>
      <vt:lpstr>Apresentação do PowerPoint</vt:lpstr>
      <vt:lpstr>Apresentação do PowerPoint</vt:lpstr>
      <vt:lpstr>Consequências da Análise Tempo-Frequência</vt:lpstr>
      <vt:lpstr>Exemplos 3.1 e 3.2 com parâmetros diferentes</vt:lpstr>
      <vt:lpstr>Exemplos 4.1 e 4.2</vt:lpstr>
      <vt:lpstr>Apresentação do PowerPoint</vt:lpstr>
      <vt:lpstr>Apresentação do PowerPoint</vt:lpstr>
      <vt:lpstr>Influencia do suporte da janela</vt:lpstr>
      <vt:lpstr>Apresentação do PowerPoint</vt:lpstr>
      <vt:lpstr>Princípio da Incerteza</vt:lpstr>
      <vt:lpstr>Como definir o suporte da janela?</vt:lpstr>
      <vt:lpstr>Exercício</vt:lpstr>
      <vt:lpstr>MRA – MultiResolution Analisys</vt:lpstr>
      <vt:lpstr>Apresentação do PowerPoint</vt:lpstr>
      <vt:lpstr>CWT – Continuos Wavelet Transform</vt:lpstr>
      <vt:lpstr>Apresentação do PowerPoint</vt:lpstr>
      <vt:lpstr>Apresentação do PowerPoint</vt:lpstr>
      <vt:lpstr>O que são Wavelets?</vt:lpstr>
      <vt:lpstr>Exemplo 5 </vt:lpstr>
      <vt:lpstr>Análise com Wavelets</vt:lpstr>
      <vt:lpstr>DWT – Discrete Wavelet Transform</vt:lpstr>
      <vt:lpstr>O conceito de discretização</vt:lpstr>
      <vt:lpstr>Apresentação do PowerPoint</vt:lpstr>
      <vt:lpstr>Apresentação do PowerPoint</vt:lpstr>
      <vt:lpstr>O particionamento do espaço tempo-frequência</vt:lpstr>
      <vt:lpstr>Apresentação do PowerPoint</vt:lpstr>
      <vt:lpstr>Apresentação do PowerPoint</vt:lpstr>
      <vt:lpstr>Apresentação do PowerPoint</vt:lpstr>
      <vt:lpstr>Escala x Frequência</vt:lpstr>
      <vt:lpstr>Pseudo-Frequencia</vt:lpstr>
      <vt:lpstr>Cômputo da CWT</vt:lpstr>
      <vt:lpstr>Cômputo da WS (DFT)</vt:lpstr>
      <vt:lpstr>Apresentação do PowerPoint</vt:lpstr>
      <vt:lpstr>Apresentação do PowerPoint</vt:lpstr>
      <vt:lpstr>Cômputo da DWT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Quadrature Mirror Filters</vt:lpstr>
      <vt:lpstr>Síntese do sinal a partir dos coeficientes</vt:lpstr>
      <vt:lpstr>Apresentação do PowerPoint</vt:lpstr>
      <vt:lpstr>Apresentação do PowerPoint</vt:lpstr>
      <vt:lpstr>Uso da análise Wavelet</vt:lpstr>
      <vt:lpstr>Questões práticas</vt:lpstr>
      <vt:lpstr>Exemplo 5 </vt:lpstr>
      <vt:lpstr>Exemplo 6 – Análise Wavelet</vt:lpstr>
      <vt:lpstr>Transformada Wavelet em 2 dimensões</vt:lpstr>
      <vt:lpstr>Exemplo 8</vt:lpstr>
      <vt:lpstr>Exemplo 9 – Eliminação de ruído</vt:lpstr>
      <vt:lpstr>Apresentação do PowerPoint</vt:lpstr>
      <vt:lpstr>Apresentação do PowerPoint</vt:lpstr>
      <vt:lpstr>Exemplo 10 – Compressão de sinais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Djamel Bouchaffra</dc:creator>
  <cp:lastModifiedBy>Galdir Reges</cp:lastModifiedBy>
  <cp:revision>184</cp:revision>
  <cp:lastPrinted>1601-01-01T00:00:00Z</cp:lastPrinted>
  <dcterms:created xsi:type="dcterms:W3CDTF">2001-01-08T16:51:43Z</dcterms:created>
  <dcterms:modified xsi:type="dcterms:W3CDTF">2019-10-08T20:06:55Z</dcterms:modified>
</cp:coreProperties>
</file>