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27"/>
  </p:notesMasterIdLst>
  <p:sldIdLst>
    <p:sldId id="256" r:id="rId3"/>
    <p:sldId id="257" r:id="rId4"/>
    <p:sldId id="258" r:id="rId5"/>
    <p:sldId id="259" r:id="rId6"/>
    <p:sldId id="260" r:id="rId7"/>
    <p:sldId id="261" r:id="rId8"/>
    <p:sldId id="267" r:id="rId9"/>
    <p:sldId id="274" r:id="rId10"/>
    <p:sldId id="275" r:id="rId11"/>
    <p:sldId id="276" r:id="rId12"/>
    <p:sldId id="277" r:id="rId13"/>
    <p:sldId id="278" r:id="rId14"/>
    <p:sldId id="279" r:id="rId15"/>
    <p:sldId id="269" r:id="rId16"/>
    <p:sldId id="271" r:id="rId17"/>
    <p:sldId id="270" r:id="rId18"/>
    <p:sldId id="272" r:id="rId19"/>
    <p:sldId id="268" r:id="rId20"/>
    <p:sldId id="273" r:id="rId21"/>
    <p:sldId id="262" r:id="rId22"/>
    <p:sldId id="263" r:id="rId23"/>
    <p:sldId id="264" r:id="rId24"/>
    <p:sldId id="265" r:id="rId25"/>
    <p:sldId id="266" r:id="rId26"/>
  </p:sldIdLst>
  <p:sldSz cx="12192000" cy="6858000"/>
  <p:notesSz cx="6858000" cy="9144000"/>
  <p:embeddedFontLs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5556EA-32B5-4F93-A317-7C3B0741026A}">
  <a:tblStyle styleId="{005556EA-32B5-4F93-A317-7C3B074102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96806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5916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6894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{005556EA-32B5-4F93-A317-7C3B0741026A}</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509450" y="1101425"/>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144832" y="1946466"/>
            <a:ext cx="6752200" cy="3618589"/>
          </a:xfrm>
          <a:prstGeom prst="rect">
            <a:avLst/>
          </a:prstGeom>
        </p:spPr>
        <p:txBody>
          <a:bodyPr spcFirstLastPara="1" wrap="square" lIns="487675" tIns="121900" rIns="121900" bIns="121900" anchor="t" anchorCtr="0">
            <a:noAutofit/>
          </a:bodyPr>
          <a:lstStyle/>
          <a:p>
            <a:pPr marL="0" lvl="0" indent="0" rtl="0">
              <a:lnSpc>
                <a:spcPct val="100000"/>
              </a:lnSpc>
              <a:spcBef>
                <a:spcPts val="0"/>
              </a:spcBef>
              <a:spcAft>
                <a:spcPts val="0"/>
              </a:spcAft>
              <a:buSzPts val="1300"/>
              <a:buNone/>
            </a:pPr>
            <a:r>
              <a:rPr lang="en-US" sz="5300" b="0" dirty="0">
                <a:solidFill>
                  <a:schemeClr val="lt1"/>
                </a:solidFill>
                <a:latin typeface="Roboto Medium"/>
                <a:ea typeface="Roboto Medium"/>
                <a:cs typeface="Roboto Medium"/>
                <a:sym typeface="Roboto Medium"/>
              </a:rPr>
              <a:t>Solar Proposal – A Project to Identify Promising Stock Opportunities</a:t>
            </a:r>
            <a:endParaRPr sz="53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92750" y="4940987"/>
            <a:ext cx="5216700" cy="1631175"/>
          </a:xfrm>
          <a:prstGeom prst="rect">
            <a:avLst/>
          </a:prstGeom>
          <a:noFill/>
          <a:ln>
            <a:noFill/>
          </a:ln>
        </p:spPr>
        <p:txBody>
          <a:bodyPr spcFirstLastPara="1" wrap="square" lIns="121900" tIns="121900" rIns="121900" bIns="121900" anchor="t" anchorCtr="0">
            <a:spAutoFit/>
          </a:bodyPr>
          <a:lstStyle/>
          <a:p>
            <a:pPr marL="0" lvl="0" indent="0" algn="l" rtl="0">
              <a:spcBef>
                <a:spcPts val="0"/>
              </a:spcBef>
              <a:buNone/>
            </a:pPr>
            <a:r>
              <a:rPr lang="en-US" sz="1800" dirty="0">
                <a:solidFill>
                  <a:schemeClr val="lt1"/>
                </a:solidFill>
                <a:latin typeface="Roboto Medium"/>
                <a:ea typeface="Roboto Medium"/>
                <a:cs typeface="Roboto Medium"/>
                <a:sym typeface="Roboto Medium"/>
              </a:rPr>
              <a:t>Team Members:</a:t>
            </a:r>
          </a:p>
          <a:p>
            <a:pPr marL="0" lvl="0" indent="0" algn="l" rtl="0">
              <a:spcBef>
                <a:spcPts val="0"/>
              </a:spcBef>
              <a:buNone/>
            </a:pPr>
            <a:r>
              <a:rPr lang="en-US" sz="1800" dirty="0">
                <a:solidFill>
                  <a:schemeClr val="lt1"/>
                </a:solidFill>
                <a:latin typeface="Roboto Medium"/>
                <a:ea typeface="Roboto Medium"/>
                <a:cs typeface="Roboto Medium"/>
                <a:sym typeface="Roboto Medium"/>
              </a:rPr>
              <a:t>Gale Gates</a:t>
            </a:r>
          </a:p>
          <a:p>
            <a:pPr marL="0" lvl="0" indent="0" algn="l" rtl="0">
              <a:spcBef>
                <a:spcPts val="0"/>
              </a:spcBef>
              <a:buNone/>
            </a:pPr>
            <a:r>
              <a:rPr lang="en-US" sz="1800" dirty="0">
                <a:solidFill>
                  <a:schemeClr val="lt1"/>
                </a:solidFill>
                <a:latin typeface="Roboto Medium"/>
                <a:ea typeface="Roboto Medium"/>
                <a:cs typeface="Roboto Medium"/>
                <a:sym typeface="Roboto Medium"/>
              </a:rPr>
              <a:t>Steven Hill</a:t>
            </a:r>
          </a:p>
          <a:p>
            <a:pPr marL="0" lvl="0" indent="0" algn="l" rtl="0">
              <a:spcBef>
                <a:spcPts val="0"/>
              </a:spcBef>
              <a:buNone/>
            </a:pPr>
            <a:r>
              <a:rPr lang="en-US" sz="1800" dirty="0">
                <a:solidFill>
                  <a:schemeClr val="lt1"/>
                </a:solidFill>
                <a:latin typeface="Roboto Medium"/>
                <a:ea typeface="Roboto Medium"/>
                <a:cs typeface="Roboto Medium"/>
                <a:sym typeface="Roboto Medium"/>
              </a:rPr>
              <a:t>Tatiana Lee</a:t>
            </a:r>
          </a:p>
          <a:p>
            <a:pPr marL="0" lvl="0" indent="0" algn="l" rtl="0">
              <a:spcBef>
                <a:spcPts val="0"/>
              </a:spcBef>
              <a:buNone/>
            </a:pPr>
            <a:r>
              <a:rPr lang="en-US" sz="1800" dirty="0">
                <a:solidFill>
                  <a:schemeClr val="lt1"/>
                </a:solidFill>
                <a:latin typeface="Roboto Medium"/>
                <a:ea typeface="Roboto Medium"/>
                <a:cs typeface="Roboto Medium"/>
                <a:sym typeface="Roboto Medium"/>
              </a:rPr>
              <a:t>Terry Welsh</a:t>
            </a:r>
          </a:p>
        </p:txBody>
      </p:sp>
      <p:cxnSp>
        <p:nvCxnSpPr>
          <p:cNvPr id="911" name="Google Shape;911;p79"/>
          <p:cNvCxnSpPr/>
          <p:nvPr/>
        </p:nvCxnSpPr>
        <p:spPr>
          <a:xfrm>
            <a:off x="4929900" y="1594025"/>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First Solar, Inc. (FSLR)</a:t>
            </a:r>
          </a:p>
        </p:txBody>
      </p:sp>
      <p:pic>
        <p:nvPicPr>
          <p:cNvPr id="4" name="Picture 3" descr="A graph with a line&#10;&#10;Description automatically generated">
            <a:extLst>
              <a:ext uri="{FF2B5EF4-FFF2-40B4-BE49-F238E27FC236}">
                <a16:creationId xmlns:a16="http://schemas.microsoft.com/office/drawing/2014/main" id="{3F243F43-C9C0-B897-4734-D612E1B19B58}"/>
              </a:ext>
            </a:extLst>
          </p:cNvPr>
          <p:cNvPicPr>
            <a:picLocks noChangeAspect="1"/>
          </p:cNvPicPr>
          <p:nvPr/>
        </p:nvPicPr>
        <p:blipFill>
          <a:blip r:embed="rId2"/>
          <a:stretch>
            <a:fillRect/>
          </a:stretch>
        </p:blipFill>
        <p:spPr>
          <a:xfrm>
            <a:off x="355127" y="1602658"/>
            <a:ext cx="11295664" cy="4857136"/>
          </a:xfrm>
          <a:prstGeom prst="rect">
            <a:avLst/>
          </a:prstGeom>
        </p:spPr>
      </p:pic>
    </p:spTree>
    <p:extLst>
      <p:ext uri="{BB962C8B-B14F-4D97-AF65-F5344CB8AC3E}">
        <p14:creationId xmlns:p14="http://schemas.microsoft.com/office/powerpoint/2010/main" val="45072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a:solidFill>
                  <a:schemeClr val="tx1"/>
                </a:solidFill>
                <a:latin typeface="+mj-lt"/>
                <a:ea typeface="+mj-ea"/>
                <a:cs typeface="+mj-cs"/>
              </a:rPr>
              <a:t>JinkoSolar Holding Co., Ltd. (JKS)</a:t>
            </a:r>
            <a:endParaRPr lang="en-US" sz="4800" b="1" kern="1200" dirty="0">
              <a:solidFill>
                <a:schemeClr val="tx1"/>
              </a:solidFill>
              <a:latin typeface="+mj-lt"/>
              <a:ea typeface="+mj-ea"/>
              <a:cs typeface="+mj-cs"/>
            </a:endParaRPr>
          </a:p>
        </p:txBody>
      </p:sp>
      <p:pic>
        <p:nvPicPr>
          <p:cNvPr id="4" name="Picture 3" descr="A graph with red and blue lines&#10;&#10;Description automatically generated">
            <a:extLst>
              <a:ext uri="{FF2B5EF4-FFF2-40B4-BE49-F238E27FC236}">
                <a16:creationId xmlns:a16="http://schemas.microsoft.com/office/drawing/2014/main" id="{9BEAEFE2-0F2E-D20E-94F4-8379F3018290}"/>
              </a:ext>
            </a:extLst>
          </p:cNvPr>
          <p:cNvPicPr>
            <a:picLocks noChangeAspect="1"/>
          </p:cNvPicPr>
          <p:nvPr/>
        </p:nvPicPr>
        <p:blipFill>
          <a:blip r:embed="rId2"/>
          <a:stretch>
            <a:fillRect/>
          </a:stretch>
        </p:blipFill>
        <p:spPr>
          <a:xfrm>
            <a:off x="365568" y="1592827"/>
            <a:ext cx="11256161" cy="4868290"/>
          </a:xfrm>
          <a:prstGeom prst="rect">
            <a:avLst/>
          </a:prstGeom>
        </p:spPr>
      </p:pic>
    </p:spTree>
    <p:extLst>
      <p:ext uri="{BB962C8B-B14F-4D97-AF65-F5344CB8AC3E}">
        <p14:creationId xmlns:p14="http://schemas.microsoft.com/office/powerpoint/2010/main" val="418870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a:solidFill>
                  <a:schemeClr val="tx1"/>
                </a:solidFill>
                <a:latin typeface="+mj-lt"/>
                <a:ea typeface="+mj-ea"/>
                <a:cs typeface="+mj-cs"/>
              </a:rPr>
              <a:t>SolarEdge Technologies, Inc. (SEDG)</a:t>
            </a:r>
            <a:endParaRPr lang="en-US" sz="4800" b="1" kern="1200" dirty="0">
              <a:solidFill>
                <a:schemeClr val="tx1"/>
              </a:solidFill>
              <a:latin typeface="+mj-lt"/>
              <a:ea typeface="+mj-ea"/>
              <a:cs typeface="+mj-cs"/>
            </a:endParaRPr>
          </a:p>
        </p:txBody>
      </p:sp>
      <p:pic>
        <p:nvPicPr>
          <p:cNvPr id="4" name="Picture 3" descr="A graph with red and blue lines&#10;&#10;Description automatically generated">
            <a:extLst>
              <a:ext uri="{FF2B5EF4-FFF2-40B4-BE49-F238E27FC236}">
                <a16:creationId xmlns:a16="http://schemas.microsoft.com/office/drawing/2014/main" id="{22D3C2F2-589B-0B51-7BA1-624D5590162D}"/>
              </a:ext>
            </a:extLst>
          </p:cNvPr>
          <p:cNvPicPr>
            <a:picLocks noChangeAspect="1"/>
          </p:cNvPicPr>
          <p:nvPr/>
        </p:nvPicPr>
        <p:blipFill>
          <a:blip r:embed="rId2"/>
          <a:stretch>
            <a:fillRect/>
          </a:stretch>
        </p:blipFill>
        <p:spPr>
          <a:xfrm>
            <a:off x="482315" y="1690688"/>
            <a:ext cx="11227369" cy="4827769"/>
          </a:xfrm>
          <a:prstGeom prst="rect">
            <a:avLst/>
          </a:prstGeom>
        </p:spPr>
      </p:pic>
    </p:spTree>
    <p:extLst>
      <p:ext uri="{BB962C8B-B14F-4D97-AF65-F5344CB8AC3E}">
        <p14:creationId xmlns:p14="http://schemas.microsoft.com/office/powerpoint/2010/main" val="280243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SunPower Corporation (SPWR)</a:t>
            </a:r>
          </a:p>
        </p:txBody>
      </p:sp>
      <p:pic>
        <p:nvPicPr>
          <p:cNvPr id="4" name="Picture 3" descr="A graph with lines and numbers&#10;&#10;Description automatically generated">
            <a:extLst>
              <a:ext uri="{FF2B5EF4-FFF2-40B4-BE49-F238E27FC236}">
                <a16:creationId xmlns:a16="http://schemas.microsoft.com/office/drawing/2014/main" id="{A8A7DEF6-9032-A3BA-24EE-010662F95686}"/>
              </a:ext>
            </a:extLst>
          </p:cNvPr>
          <p:cNvPicPr>
            <a:picLocks noChangeAspect="1"/>
          </p:cNvPicPr>
          <p:nvPr/>
        </p:nvPicPr>
        <p:blipFill>
          <a:blip r:embed="rId2"/>
          <a:stretch>
            <a:fillRect/>
          </a:stretch>
        </p:blipFill>
        <p:spPr>
          <a:xfrm>
            <a:off x="297367" y="1563330"/>
            <a:ext cx="11457706" cy="4955458"/>
          </a:xfrm>
          <a:prstGeom prst="rect">
            <a:avLst/>
          </a:prstGeom>
        </p:spPr>
      </p:pic>
    </p:spTree>
    <p:extLst>
      <p:ext uri="{BB962C8B-B14F-4D97-AF65-F5344CB8AC3E}">
        <p14:creationId xmlns:p14="http://schemas.microsoft.com/office/powerpoint/2010/main" val="27245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7" y="445800"/>
            <a:ext cx="11185899" cy="881555"/>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What stock is likely to perform the best over the next 6 months based on historical data?</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5999" y="2241950"/>
            <a:ext cx="11352299"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delves into predicting future stock performance using historical data analysis. By leveraging past trends and market patterns, the project seeks to recommend stocks with promising potential for the next 6 months.</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5600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613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112986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How are stocks performing compared to each other in this market segment?</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6000" y="2241950"/>
            <a:ext cx="11340000"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focuses on relative stock performance within a specific market segment. Analyzing this data can help investors identify outperformers and underperformers, enabling them to make informed investment decision.</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53467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753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7" y="445800"/>
            <a:ext cx="11298599"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Is there any specific seasonality that shows why this market moves?</a:t>
            </a:r>
            <a:endParaRPr sz="1800" b="1" dirty="0">
              <a:solidFill>
                <a:schemeClr val="bg1"/>
              </a:solidFill>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426000" y="2241949"/>
            <a:ext cx="11298596"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 explores the presence of seasonal trends that influence market movements. By understanding these seasonal patterns, investors can potentially adjust their strategies to align with cyclical market fluctuations.</a:t>
            </a:r>
            <a:endParaRPr sz="2400" dirty="0">
              <a:solidFill>
                <a:srgbClr val="082D49"/>
              </a:solidFill>
              <a:latin typeface="Roboto"/>
              <a:ea typeface="Roboto"/>
              <a:cs typeface="Roboto"/>
              <a:sym typeface="Roboto"/>
            </a:endParaRPr>
          </a:p>
        </p:txBody>
      </p:sp>
    </p:spTree>
    <p:extLst>
      <p:ext uri="{BB962C8B-B14F-4D97-AF65-F5344CB8AC3E}">
        <p14:creationId xmlns:p14="http://schemas.microsoft.com/office/powerpoint/2010/main" val="277164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2EC-DBA5-85C4-A042-374ECAA8093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C19F6-46D5-9E18-8DA1-D174C67E45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760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921" name="Google Shape;921;p80"/>
          <p:cNvSpPr txBox="1"/>
          <p:nvPr/>
        </p:nvSpPr>
        <p:spPr>
          <a:xfrm>
            <a:off x="3384250" y="3446850"/>
            <a:ext cx="8429700" cy="184662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dirty="0">
                <a:solidFill>
                  <a:srgbClr val="082D49"/>
                </a:solidFill>
                <a:latin typeface="Roboto"/>
                <a:ea typeface="Roboto"/>
                <a:cs typeface="Roboto"/>
                <a:sym typeface="Roboto"/>
              </a:rPr>
              <a:t>This project aims to develop a data-driven approach to analyzing the stock market. By leveraging historical data and identifying trends, we will create a framework to answer critical questions like which stocks are on the rise, which hold long-term potential, and how different sectors are performing. </a:t>
            </a:r>
            <a:endParaRPr sz="1800" dirty="0">
              <a:solidFill>
                <a:srgbClr val="082D49"/>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71" name="Google Shape;971;p85"/>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81" name="Google Shape;981;p86"/>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First</a:t>
            </a:r>
            <a:endParaRPr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Second</a:t>
            </a:r>
            <a:endParaRPr sz="1800">
              <a:solidFill>
                <a:srgbClr val="082D4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a:solidFill>
                  <a:srgbClr val="082D49"/>
                </a:solidFill>
                <a:latin typeface="Roboto"/>
                <a:ea typeface="Roboto"/>
                <a:cs typeface="Roboto"/>
                <a:sym typeface="Roboto"/>
              </a:rPr>
              <a:t>Text</a:t>
            </a:r>
            <a:endParaRPr sz="1800">
              <a:solidFill>
                <a:srgbClr val="082D4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Text</a:t>
            </a:r>
            <a:endParaRPr sz="180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3428191" y="3997120"/>
            <a:ext cx="8518800" cy="1429079"/>
          </a:xfrm>
          <a:prstGeom prst="rect">
            <a:avLst/>
          </a:prstGeom>
          <a:noFill/>
          <a:ln>
            <a:noFill/>
          </a:ln>
        </p:spPr>
        <p:txBody>
          <a:bodyPr spcFirstLastPara="1" wrap="square" lIns="91425" tIns="91425" rIns="91425" bIns="91425" anchor="t" anchorCtr="0">
            <a:spAutoFit/>
          </a:bodyPr>
          <a:lstStyle/>
          <a:p>
            <a:pPr lvl="0"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Which stock is trending up or down?</a:t>
            </a:r>
            <a:endParaRPr dirty="0">
              <a:solidFill>
                <a:srgbClr val="082D49"/>
              </a:solidFill>
              <a:latin typeface="Roboto"/>
              <a:ea typeface="Roboto"/>
              <a:cs typeface="Roboto"/>
              <a:sym typeface="Roboto"/>
            </a:endParaRPr>
          </a:p>
          <a:p>
            <a:pPr lvl="0" rtl="0">
              <a:lnSpc>
                <a:spcPct val="115000"/>
              </a:lnSpc>
              <a:spcBef>
                <a:spcPts val="80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What stock is likely to perform the best over the next 6 months based on historical data?</a:t>
            </a:r>
          </a:p>
          <a:p>
            <a:pPr lvl="0" rtl="0">
              <a:lnSpc>
                <a:spcPct val="150000"/>
              </a:lnSpc>
              <a:buClr>
                <a:srgbClr val="005E77"/>
              </a:buClr>
              <a:buSzPts val="1400"/>
              <a:buFont typeface="Roboto"/>
              <a:buChar char="●"/>
            </a:pPr>
            <a:r>
              <a:rPr lang="en-US" dirty="0">
                <a:solidFill>
                  <a:srgbClr val="082D49"/>
                </a:solidFill>
                <a:latin typeface="Roboto"/>
                <a:ea typeface="Roboto"/>
                <a:cs typeface="Roboto"/>
                <a:sym typeface="Roboto"/>
              </a:rPr>
              <a:t>How are stocks performing compared to each other in this market segment?</a:t>
            </a:r>
          </a:p>
          <a:p>
            <a:pPr lvl="0" rtl="0">
              <a:lnSpc>
                <a:spcPct val="150000"/>
              </a:lnSpc>
              <a:buClr>
                <a:srgbClr val="005E77"/>
              </a:buClr>
              <a:buSzPts val="1400"/>
              <a:buFont typeface="Roboto"/>
              <a:buChar char="●"/>
            </a:pPr>
            <a:r>
              <a:rPr lang="en-US" dirty="0">
                <a:solidFill>
                  <a:srgbClr val="082D49"/>
                </a:solidFill>
                <a:latin typeface="Roboto"/>
                <a:ea typeface="Roboto"/>
                <a:cs typeface="Roboto"/>
                <a:sym typeface="Roboto"/>
              </a:rPr>
              <a:t>Is there any specific seasonality that shows why this market moves?</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339700" y="3495675"/>
            <a:ext cx="8518800" cy="15614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sz="1800" b="0" i="0" u="none" strike="noStrike" dirty="0">
                <a:solidFill>
                  <a:srgbClr val="082D49"/>
                </a:solidFill>
                <a:effectLst/>
                <a:latin typeface="Roboto" panose="02000000000000000000" pitchFamily="2" charset="0"/>
              </a:rPr>
              <a:t>We gathered stock price data from Yahoo Finance for the specified period, ranging from January 1st, 2020, to April 10th, 2024. We then combined the collected data and ensured consistent time intervals across the datasets. This steps guarantees uniformity in the data for accurate trend analysis.</a:t>
            </a: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082D49"/>
                </a:solidFill>
                <a:latin typeface="Roboto Light"/>
                <a:ea typeface="Roboto Light"/>
                <a:cs typeface="Roboto Light"/>
                <a:sym typeface="Roboto Light"/>
              </a:rPr>
              <a:t>Project Overview</a:t>
            </a:r>
            <a:endParaRPr sz="3000" dirty="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77DB"/>
                </a:solidFill>
                <a:latin typeface="Roboto"/>
                <a:ea typeface="Roboto"/>
                <a:cs typeface="Roboto"/>
                <a:sym typeface="Roboto"/>
              </a:rPr>
              <a:t>Approach taken to achieve goals</a:t>
            </a:r>
            <a:endParaRPr sz="2400" b="1">
              <a:solidFill>
                <a:srgbClr val="0077DB"/>
              </a:solidFill>
              <a:latin typeface="Roboto"/>
              <a:ea typeface="Roboto"/>
              <a:cs typeface="Roboto"/>
              <a:sym typeface="Roboto"/>
            </a:endParaRPr>
          </a:p>
        </p:txBody>
      </p:sp>
      <p:sp>
        <p:nvSpPr>
          <p:cNvPr id="950" name="Google Shape;950;p83"/>
          <p:cNvSpPr txBox="1"/>
          <p:nvPr/>
        </p:nvSpPr>
        <p:spPr>
          <a:xfrm>
            <a:off x="3339700" y="3495675"/>
            <a:ext cx="8518800" cy="21985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sz="1800" b="0" i="0" u="none" strike="noStrike" dirty="0">
                <a:solidFill>
                  <a:srgbClr val="082D49"/>
                </a:solidFill>
                <a:effectLst/>
                <a:latin typeface="Roboto" panose="02000000000000000000" pitchFamily="2" charset="0"/>
              </a:rPr>
              <a:t>We primarily focused on technical analysis to identify trends and predict future performance. To identify trending stocks for visualization (CSIQ, DQ, ENPH, FSLR, JKS, SEDG, SPWR), we used time series plots to spot trends and calculated statistics like mean, standard deviation, and skewness to understand return patterns. Finally, linear regression helped uncover long-term trends, guiding the data visualization process.</a:t>
            </a: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11352300" cy="911052"/>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solidFill>
              </a:rPr>
              <a:t>Which Stock is Trending Up or Down?</a:t>
            </a:r>
            <a:endParaRPr sz="1800" b="1" dirty="0">
              <a:solidFill>
                <a:schemeClr val="bg1"/>
              </a:solidFill>
            </a:endParaRPr>
          </a:p>
        </p:txBody>
      </p:sp>
      <p:sp>
        <p:nvSpPr>
          <p:cNvPr id="961" name="Google Shape;961;p84"/>
          <p:cNvSpPr txBox="1"/>
          <p:nvPr/>
        </p:nvSpPr>
        <p:spPr>
          <a:xfrm>
            <a:off x="425999" y="2241950"/>
            <a:ext cx="11107239" cy="118183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rgbClr val="082D49"/>
                </a:solidFill>
                <a:latin typeface="Roboto"/>
                <a:ea typeface="Roboto"/>
                <a:cs typeface="Roboto"/>
                <a:sym typeface="Roboto"/>
              </a:rPr>
              <a:t>This questions aims to identify stocks that are currently experiencing significant price movements, either upwards or downwards. By understanding these trends, investors can potentially capitalize on short-term opportunities.</a:t>
            </a:r>
            <a:endParaRPr sz="2400" dirty="0">
              <a:solidFill>
                <a:srgbClr val="082D4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4800" b="1" kern="1200">
                <a:solidFill>
                  <a:schemeClr val="tx1"/>
                </a:solidFill>
                <a:latin typeface="+mj-lt"/>
                <a:ea typeface="+mj-ea"/>
                <a:cs typeface="+mj-cs"/>
              </a:rPr>
              <a:t>Canadian Solar Industry Inc. (CSIQ)</a:t>
            </a:r>
          </a:p>
        </p:txBody>
      </p:sp>
      <p:pic>
        <p:nvPicPr>
          <p:cNvPr id="3" name="Picture 2" descr="A graph with a red line&#10;&#10;Description automatically generated">
            <a:extLst>
              <a:ext uri="{FF2B5EF4-FFF2-40B4-BE49-F238E27FC236}">
                <a16:creationId xmlns:a16="http://schemas.microsoft.com/office/drawing/2014/main" id="{9B863619-BEEB-A569-D6A0-3D3146FBBAC1}"/>
              </a:ext>
            </a:extLst>
          </p:cNvPr>
          <p:cNvPicPr>
            <a:picLocks noChangeAspect="1"/>
          </p:cNvPicPr>
          <p:nvPr/>
        </p:nvPicPr>
        <p:blipFill>
          <a:blip r:embed="rId2"/>
          <a:stretch>
            <a:fillRect/>
          </a:stretch>
        </p:blipFill>
        <p:spPr>
          <a:xfrm>
            <a:off x="559847" y="1690688"/>
            <a:ext cx="11012721" cy="4735470"/>
          </a:xfrm>
          <a:prstGeom prst="rect">
            <a:avLst/>
          </a:prstGeom>
        </p:spPr>
      </p:pic>
    </p:spTree>
    <p:extLst>
      <p:ext uri="{BB962C8B-B14F-4D97-AF65-F5344CB8AC3E}">
        <p14:creationId xmlns:p14="http://schemas.microsoft.com/office/powerpoint/2010/main" val="235325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Daqo New Energy Corp. (DQ)</a:t>
            </a:r>
          </a:p>
        </p:txBody>
      </p:sp>
      <p:pic>
        <p:nvPicPr>
          <p:cNvPr id="3" name="Picture 2" descr="A graph with a red line&#10;&#10;Description automatically generated">
            <a:extLst>
              <a:ext uri="{FF2B5EF4-FFF2-40B4-BE49-F238E27FC236}">
                <a16:creationId xmlns:a16="http://schemas.microsoft.com/office/drawing/2014/main" id="{984948B4-58C7-C1E6-7805-BD61F5A967AE}"/>
              </a:ext>
            </a:extLst>
          </p:cNvPr>
          <p:cNvPicPr>
            <a:picLocks noChangeAspect="1"/>
          </p:cNvPicPr>
          <p:nvPr/>
        </p:nvPicPr>
        <p:blipFill>
          <a:blip r:embed="rId2"/>
          <a:stretch>
            <a:fillRect/>
          </a:stretch>
        </p:blipFill>
        <p:spPr>
          <a:xfrm>
            <a:off x="411033" y="1612490"/>
            <a:ext cx="11141869" cy="4818858"/>
          </a:xfrm>
          <a:prstGeom prst="rect">
            <a:avLst/>
          </a:prstGeom>
        </p:spPr>
      </p:pic>
    </p:spTree>
    <p:extLst>
      <p:ext uri="{BB962C8B-B14F-4D97-AF65-F5344CB8AC3E}">
        <p14:creationId xmlns:p14="http://schemas.microsoft.com/office/powerpoint/2010/main" val="252731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958;p84">
            <a:extLst>
              <a:ext uri="{FF2B5EF4-FFF2-40B4-BE49-F238E27FC236}">
                <a16:creationId xmlns:a16="http://schemas.microsoft.com/office/drawing/2014/main" id="{9E2029B7-A887-A352-B4BB-DE62AC623059}"/>
              </a:ext>
            </a:extLst>
          </p:cNvPr>
          <p:cNvSpPr>
            <a:spLocks noGrp="1"/>
          </p:cNvSpPr>
          <p:nvPr>
            <p:ph type="title"/>
          </p:nvPr>
        </p:nvSpPr>
        <p:spPr>
          <a:xfrm>
            <a:off x="838200" y="184805"/>
            <a:ext cx="10515600" cy="150588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200" b="1" kern="1200">
                <a:solidFill>
                  <a:schemeClr val="tx1"/>
                </a:solidFill>
                <a:latin typeface="+mj-lt"/>
                <a:ea typeface="+mj-ea"/>
                <a:cs typeface="+mj-cs"/>
              </a:rPr>
              <a:t>Enphase Energy, Inc. (ENPH)</a:t>
            </a:r>
          </a:p>
        </p:txBody>
      </p:sp>
      <p:pic>
        <p:nvPicPr>
          <p:cNvPr id="3" name="Picture 2" descr="A graph with a line and a point&#10;&#10;Description automatically generated with medium confidence">
            <a:extLst>
              <a:ext uri="{FF2B5EF4-FFF2-40B4-BE49-F238E27FC236}">
                <a16:creationId xmlns:a16="http://schemas.microsoft.com/office/drawing/2014/main" id="{96D2BD04-AA9F-0B46-39B0-CBC63F87A8BA}"/>
              </a:ext>
            </a:extLst>
          </p:cNvPr>
          <p:cNvPicPr>
            <a:picLocks noChangeAspect="1"/>
          </p:cNvPicPr>
          <p:nvPr/>
        </p:nvPicPr>
        <p:blipFill>
          <a:blip r:embed="rId2"/>
          <a:stretch>
            <a:fillRect/>
          </a:stretch>
        </p:blipFill>
        <p:spPr>
          <a:xfrm>
            <a:off x="332261" y="1592826"/>
            <a:ext cx="11295662" cy="4857135"/>
          </a:xfrm>
          <a:prstGeom prst="rect">
            <a:avLst/>
          </a:prstGeom>
        </p:spPr>
      </p:pic>
    </p:spTree>
    <p:extLst>
      <p:ext uri="{BB962C8B-B14F-4D97-AF65-F5344CB8AC3E}">
        <p14:creationId xmlns:p14="http://schemas.microsoft.com/office/powerpoint/2010/main" val="21204347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668</Words>
  <Application>Microsoft Office PowerPoint</Application>
  <PresentationFormat>Widescreen</PresentationFormat>
  <Paragraphs>67</Paragraphs>
  <Slides>24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Roboto Light</vt:lpstr>
      <vt:lpstr>Calibri</vt:lpstr>
      <vt:lpstr>Arial</vt:lpstr>
      <vt:lpstr>Roboto</vt:lpstr>
      <vt:lpstr>Roboto Medium</vt:lpstr>
      <vt:lpstr>Office Theme</vt:lpstr>
      <vt:lpstr>Trilogy Bootcamps Theme</vt:lpstr>
      <vt:lpstr>Solar Proposal – A Project to Identify Promising Stock Opportunities</vt:lpstr>
      <vt:lpstr>PowerPoint Presentation</vt:lpstr>
      <vt:lpstr>PowerPoint Presentation</vt:lpstr>
      <vt:lpstr>PowerPoint Presentation</vt:lpstr>
      <vt:lpstr>PowerPoint Presentation</vt:lpstr>
      <vt:lpstr>PowerPoint Presentation</vt:lpstr>
      <vt:lpstr>Canadian Solar Industry Inc. (CSIQ)</vt:lpstr>
      <vt:lpstr>Daqo New Energy Corp. (DQ)</vt:lpstr>
      <vt:lpstr>Enphase Energy, Inc. (ENPH)</vt:lpstr>
      <vt:lpstr>First Solar, Inc. (FSLR)</vt:lpstr>
      <vt:lpstr>JinkoSolar Holding Co., Ltd. (JKS)</vt:lpstr>
      <vt:lpstr>SolarEdge Technologies, Inc. (SEDG)</vt:lpstr>
      <vt:lpstr>SunPower Corporation (SPWR)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Proposal – A Project to Identify Promising Stock Opportunities</dc:title>
  <cp:lastModifiedBy>Tatiana Lee</cp:lastModifiedBy>
  <cp:revision>10</cp:revision>
  <dcterms:modified xsi:type="dcterms:W3CDTF">2024-04-19T00:56:03Z</dcterms:modified>
</cp:coreProperties>
</file>