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  <p:sldMasterId id="2147483697" r:id="rId2"/>
    <p:sldMasterId id="2147483698" r:id="rId3"/>
    <p:sldMasterId id="2147483699" r:id="rId4"/>
  </p:sldMasterIdLst>
  <p:notesMasterIdLst>
    <p:notesMasterId r:id="rId16"/>
  </p:notesMasterIdLst>
  <p:sldIdLst>
    <p:sldId id="256" r:id="rId5"/>
    <p:sldId id="267" r:id="rId6"/>
    <p:sldId id="258" r:id="rId7"/>
    <p:sldId id="259" r:id="rId8"/>
    <p:sldId id="257" r:id="rId9"/>
    <p:sldId id="265" r:id="rId10"/>
    <p:sldId id="261" r:id="rId11"/>
    <p:sldId id="262" r:id="rId12"/>
    <p:sldId id="266" r:id="rId13"/>
    <p:sldId id="263" r:id="rId14"/>
    <p:sldId id="264" r:id="rId1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Roboto Black" panose="02000000000000000000" pitchFamily="2" charset="0"/>
      <p:bold r:id="rId21"/>
      <p:boldItalic r:id="rId22"/>
    </p:embeddedFont>
    <p:embeddedFont>
      <p:font typeface="Roboto Light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Google Shape;24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b="1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Para substituir as fotos:</a:t>
            </a:r>
            <a:endParaRPr sz="13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b="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clique com o botão direito do mouse sobre a foto e selecione “Substituir Imagem”</a:t>
            </a:r>
            <a:endParaRPr sz="13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Google Shape;23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b="1" strike="noStrike">
                <a:latin typeface="Roboto"/>
                <a:ea typeface="Roboto"/>
                <a:cs typeface="Roboto"/>
                <a:sym typeface="Roboto"/>
              </a:rPr>
              <a:t>Para substituir as fotos:</a:t>
            </a:r>
            <a:endParaRPr sz="13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b="0" strike="noStrike">
                <a:latin typeface="Roboto"/>
                <a:ea typeface="Roboto"/>
                <a:cs typeface="Roboto"/>
                <a:sym typeface="Roboto"/>
              </a:rPr>
              <a:t> clique com o botão direito do mouse sobre a foto e selecione “Substituir Imagem”</a:t>
            </a:r>
            <a:endParaRPr sz="13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3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4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2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3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4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5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6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2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subTitle" idx="1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2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3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body" idx="2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body" idx="3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body" idx="2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2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body" idx="3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5"/>
          <p:cNvSpPr txBox="1">
            <a:spLocks noGrp="1"/>
          </p:cNvSpPr>
          <p:nvPr>
            <p:ph type="body" idx="4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body" idx="2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body" idx="3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body" idx="4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6"/>
          <p:cNvSpPr txBox="1">
            <a:spLocks noGrp="1"/>
          </p:cNvSpPr>
          <p:nvPr>
            <p:ph type="body" idx="5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6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9"/>
          <p:cNvSpPr txBox="1">
            <a:spLocks noGrp="1"/>
          </p:cNvSpPr>
          <p:nvPr>
            <p:ph type="subTitle" idx="1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1"/>
          <p:cNvSpPr txBox="1"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body" idx="2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3"/>
          <p:cNvSpPr txBox="1">
            <a:spLocks noGrp="1"/>
          </p:cNvSpPr>
          <p:nvPr>
            <p:ph type="subTitle" idx="1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4"/>
          <p:cNvSpPr txBox="1"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4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4"/>
          <p:cNvSpPr txBox="1">
            <a:spLocks noGrp="1"/>
          </p:cNvSpPr>
          <p:nvPr>
            <p:ph type="body" idx="2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4"/>
          <p:cNvSpPr txBox="1">
            <a:spLocks noGrp="1"/>
          </p:cNvSpPr>
          <p:nvPr>
            <p:ph type="body" idx="3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5"/>
          <p:cNvSpPr txBox="1"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5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5"/>
          <p:cNvSpPr txBox="1">
            <a:spLocks noGrp="1"/>
          </p:cNvSpPr>
          <p:nvPr>
            <p:ph type="body" idx="2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35"/>
          <p:cNvSpPr txBox="1">
            <a:spLocks noGrp="1"/>
          </p:cNvSpPr>
          <p:nvPr>
            <p:ph type="body" idx="3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6"/>
          <p:cNvSpPr txBox="1"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6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6"/>
          <p:cNvSpPr txBox="1">
            <a:spLocks noGrp="1"/>
          </p:cNvSpPr>
          <p:nvPr>
            <p:ph type="body" idx="2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6"/>
          <p:cNvSpPr txBox="1">
            <a:spLocks noGrp="1"/>
          </p:cNvSpPr>
          <p:nvPr>
            <p:ph type="body" idx="3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7"/>
          <p:cNvSpPr txBox="1"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7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7"/>
          <p:cNvSpPr txBox="1">
            <a:spLocks noGrp="1"/>
          </p:cNvSpPr>
          <p:nvPr>
            <p:ph type="body" idx="2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8"/>
          <p:cNvSpPr txBox="1"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8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8"/>
          <p:cNvSpPr txBox="1">
            <a:spLocks noGrp="1"/>
          </p:cNvSpPr>
          <p:nvPr>
            <p:ph type="body" idx="2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8"/>
          <p:cNvSpPr txBox="1">
            <a:spLocks noGrp="1"/>
          </p:cNvSpPr>
          <p:nvPr>
            <p:ph type="body" idx="3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8"/>
          <p:cNvSpPr txBox="1">
            <a:spLocks noGrp="1"/>
          </p:cNvSpPr>
          <p:nvPr>
            <p:ph type="body" idx="4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9"/>
          <p:cNvSpPr txBox="1"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9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9"/>
          <p:cNvSpPr txBox="1">
            <a:spLocks noGrp="1"/>
          </p:cNvSpPr>
          <p:nvPr>
            <p:ph type="body" idx="2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9"/>
          <p:cNvSpPr txBox="1">
            <a:spLocks noGrp="1"/>
          </p:cNvSpPr>
          <p:nvPr>
            <p:ph type="body" idx="3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9"/>
          <p:cNvSpPr txBox="1">
            <a:spLocks noGrp="1"/>
          </p:cNvSpPr>
          <p:nvPr>
            <p:ph type="body" idx="4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9"/>
          <p:cNvSpPr txBox="1">
            <a:spLocks noGrp="1"/>
          </p:cNvSpPr>
          <p:nvPr>
            <p:ph type="body" idx="5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6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2"/>
          <p:cNvSpPr txBox="1"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42"/>
          <p:cNvSpPr txBox="1">
            <a:spLocks noGrp="1"/>
          </p:cNvSpPr>
          <p:nvPr>
            <p:ph type="subTitle" idx="1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3"/>
          <p:cNvSpPr txBox="1"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43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4"/>
          <p:cNvSpPr txBox="1"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44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4"/>
          <p:cNvSpPr txBox="1">
            <a:spLocks noGrp="1"/>
          </p:cNvSpPr>
          <p:nvPr>
            <p:ph type="body" idx="2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5"/>
          <p:cNvSpPr txBox="1"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6"/>
          <p:cNvSpPr txBox="1">
            <a:spLocks noGrp="1"/>
          </p:cNvSpPr>
          <p:nvPr>
            <p:ph type="subTitle" idx="1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7"/>
          <p:cNvSpPr txBox="1"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7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47"/>
          <p:cNvSpPr txBox="1">
            <a:spLocks noGrp="1"/>
          </p:cNvSpPr>
          <p:nvPr>
            <p:ph type="body" idx="2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47"/>
          <p:cNvSpPr txBox="1">
            <a:spLocks noGrp="1"/>
          </p:cNvSpPr>
          <p:nvPr>
            <p:ph type="body" idx="3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8"/>
          <p:cNvSpPr txBox="1"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48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48"/>
          <p:cNvSpPr txBox="1">
            <a:spLocks noGrp="1"/>
          </p:cNvSpPr>
          <p:nvPr>
            <p:ph type="body" idx="2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48"/>
          <p:cNvSpPr txBox="1">
            <a:spLocks noGrp="1"/>
          </p:cNvSpPr>
          <p:nvPr>
            <p:ph type="body" idx="3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9"/>
          <p:cNvSpPr txBox="1"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49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49"/>
          <p:cNvSpPr txBox="1">
            <a:spLocks noGrp="1"/>
          </p:cNvSpPr>
          <p:nvPr>
            <p:ph type="body" idx="2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49"/>
          <p:cNvSpPr txBox="1">
            <a:spLocks noGrp="1"/>
          </p:cNvSpPr>
          <p:nvPr>
            <p:ph type="body" idx="3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0"/>
          <p:cNvSpPr txBox="1"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50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50"/>
          <p:cNvSpPr txBox="1">
            <a:spLocks noGrp="1"/>
          </p:cNvSpPr>
          <p:nvPr>
            <p:ph type="body" idx="2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1"/>
          <p:cNvSpPr txBox="1"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51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51"/>
          <p:cNvSpPr txBox="1">
            <a:spLocks noGrp="1"/>
          </p:cNvSpPr>
          <p:nvPr>
            <p:ph type="body" idx="2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51"/>
          <p:cNvSpPr txBox="1">
            <a:spLocks noGrp="1"/>
          </p:cNvSpPr>
          <p:nvPr>
            <p:ph type="body" idx="3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51"/>
          <p:cNvSpPr txBox="1">
            <a:spLocks noGrp="1"/>
          </p:cNvSpPr>
          <p:nvPr>
            <p:ph type="body" idx="4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2"/>
          <p:cNvSpPr txBox="1"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52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52"/>
          <p:cNvSpPr txBox="1">
            <a:spLocks noGrp="1"/>
          </p:cNvSpPr>
          <p:nvPr>
            <p:ph type="body" idx="2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52"/>
          <p:cNvSpPr txBox="1">
            <a:spLocks noGrp="1"/>
          </p:cNvSpPr>
          <p:nvPr>
            <p:ph type="body" idx="3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52"/>
          <p:cNvSpPr txBox="1">
            <a:spLocks noGrp="1"/>
          </p:cNvSpPr>
          <p:nvPr>
            <p:ph type="body" idx="4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52"/>
          <p:cNvSpPr txBox="1">
            <a:spLocks noGrp="1"/>
          </p:cNvSpPr>
          <p:nvPr>
            <p:ph type="body" idx="5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52"/>
          <p:cNvSpPr txBox="1">
            <a:spLocks noGrp="1"/>
          </p:cNvSpPr>
          <p:nvPr>
            <p:ph type="body" idx="6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ubTitle" idx="1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2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3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2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3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4">
            <a:alphaModFix/>
          </a:blip>
          <a:srcRect r="51374"/>
          <a:stretch/>
        </p:blipFill>
        <p:spPr>
          <a:xfrm>
            <a:off x="394920" y="4449960"/>
            <a:ext cx="482400" cy="48672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4669560" y="0"/>
            <a:ext cx="4473360" cy="5142960"/>
          </a:xfrm>
          <a:prstGeom prst="rect">
            <a:avLst/>
          </a:prstGeom>
          <a:solidFill>
            <a:srgbClr val="FCC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5257080" y="924840"/>
            <a:ext cx="3371400" cy="3292920"/>
          </a:xfrm>
          <a:prstGeom prst="flowChartProcess">
            <a:avLst/>
          </a:pr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  <a:effectLst>
            <a:outerShdw blurRad="228600" dist="399211" dir="2638618" algn="bl" rotWithShape="0">
              <a:srgbClr val="000000">
                <a:alpha val="11764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918000" y="4449960"/>
            <a:ext cx="342000" cy="5205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5885280" y="0"/>
            <a:ext cx="3258000" cy="5142960"/>
          </a:xfrm>
          <a:prstGeom prst="rect">
            <a:avLst/>
          </a:prstGeom>
          <a:solidFill>
            <a:srgbClr val="FCC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14">
            <a:alphaModFix/>
          </a:blip>
          <a:srcRect r="51374"/>
          <a:stretch/>
        </p:blipFill>
        <p:spPr>
          <a:xfrm>
            <a:off x="394920" y="4449960"/>
            <a:ext cx="482400" cy="486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918000" y="4449960"/>
            <a:ext cx="342000" cy="52056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246600" cy="5142960"/>
          </a:xfrm>
          <a:prstGeom prst="rect">
            <a:avLst/>
          </a:prstGeom>
          <a:solidFill>
            <a:srgbClr val="FCC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14">
            <a:alphaModFix/>
          </a:blip>
          <a:srcRect r="51374"/>
          <a:stretch/>
        </p:blipFill>
        <p:spPr>
          <a:xfrm>
            <a:off x="8022600" y="4449960"/>
            <a:ext cx="482400" cy="486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7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546040" y="4449960"/>
            <a:ext cx="342000" cy="52056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3" name="Google Shape;123;p2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0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4" name="Google Shape;174;p40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3"/>
          <p:cNvSpPr/>
          <p:nvPr/>
        </p:nvSpPr>
        <p:spPr>
          <a:xfrm>
            <a:off x="900000" y="1623960"/>
            <a:ext cx="4259520" cy="7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0" i="0" u="none" strike="noStrike" cap="none">
                <a:solidFill>
                  <a:srgbClr val="252525"/>
                </a:solidFill>
                <a:latin typeface="Roboto Black"/>
                <a:ea typeface="Roboto Black"/>
                <a:cs typeface="Roboto Black"/>
                <a:sym typeface="Roboto Black"/>
              </a:rPr>
              <a:t>VTEX IO </a:t>
            </a:r>
            <a:endParaRPr sz="4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0" i="0" u="none" strike="noStrike" cap="none">
                <a:solidFill>
                  <a:srgbClr val="252525"/>
                </a:solidFill>
                <a:latin typeface="Roboto Black"/>
                <a:ea typeface="Roboto Black"/>
                <a:cs typeface="Roboto Black"/>
                <a:sym typeface="Roboto Black"/>
              </a:rPr>
              <a:t>Store Framework</a:t>
            </a:r>
            <a:r>
              <a:rPr lang="pt-BR" sz="5000" b="0" i="0" u="none" strike="noStrike" cap="none">
                <a:solidFill>
                  <a:srgbClr val="FCC200"/>
                </a:solidFill>
                <a:latin typeface="Roboto Black"/>
                <a:ea typeface="Roboto Black"/>
                <a:cs typeface="Roboto Black"/>
                <a:sym typeface="Roboto Black"/>
              </a:rPr>
              <a:t>_</a:t>
            </a:r>
            <a:endParaRPr sz="5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0"/>
          <p:cNvSpPr/>
          <p:nvPr/>
        </p:nvSpPr>
        <p:spPr>
          <a:xfrm>
            <a:off x="1396024" y="1900616"/>
            <a:ext cx="6939083" cy="99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Críticas e/ou sugestões</a:t>
            </a:r>
            <a:r>
              <a:rPr lang="pt-BR" sz="4400" b="0" i="0" u="none" strike="noStrike" cap="none" dirty="0">
                <a:solidFill>
                  <a:srgbClr val="FCC200"/>
                </a:solidFill>
                <a:latin typeface="Roboto Black"/>
                <a:ea typeface="Roboto Black"/>
                <a:cs typeface="Roboto Black"/>
                <a:sym typeface="Roboto Black"/>
              </a:rPr>
              <a:t>_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60"/>
          <p:cNvSpPr/>
          <p:nvPr/>
        </p:nvSpPr>
        <p:spPr>
          <a:xfrm rot="-5400000">
            <a:off x="-2449080" y="2450160"/>
            <a:ext cx="5150160" cy="250920"/>
          </a:xfrm>
          <a:prstGeom prst="rect">
            <a:avLst/>
          </a:prstGeom>
          <a:solidFill>
            <a:srgbClr val="FCC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4" name="Google Shape;284;p60"/>
          <p:cNvPicPr preferRelativeResize="0"/>
          <p:nvPr/>
        </p:nvPicPr>
        <p:blipFill rotWithShape="1">
          <a:blip r:embed="rId3">
            <a:alphaModFix/>
          </a:blip>
          <a:srcRect r="51374"/>
          <a:stretch/>
        </p:blipFill>
        <p:spPr>
          <a:xfrm>
            <a:off x="8014927" y="4449960"/>
            <a:ext cx="482400" cy="486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38007" y="4449960"/>
            <a:ext cx="342000" cy="52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1"/>
          <p:cNvSpPr/>
          <p:nvPr/>
        </p:nvSpPr>
        <p:spPr>
          <a:xfrm rot="-5400000">
            <a:off x="4434480" y="421200"/>
            <a:ext cx="295200" cy="9164160"/>
          </a:xfrm>
          <a:prstGeom prst="rect">
            <a:avLst/>
          </a:prstGeom>
          <a:solidFill>
            <a:srgbClr val="FCC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1E9A34F-689D-46F0-8F0C-F655F06D0A52}"/>
              </a:ext>
            </a:extLst>
          </p:cNvPr>
          <p:cNvGrpSpPr/>
          <p:nvPr/>
        </p:nvGrpSpPr>
        <p:grpSpPr>
          <a:xfrm>
            <a:off x="1800000" y="1599229"/>
            <a:ext cx="5395320" cy="1619640"/>
            <a:chOff x="1800000" y="720000"/>
            <a:chExt cx="5395320" cy="1619640"/>
          </a:xfrm>
        </p:grpSpPr>
        <p:sp>
          <p:nvSpPr>
            <p:cNvPr id="292" name="Google Shape;292;p61"/>
            <p:cNvSpPr/>
            <p:nvPr/>
          </p:nvSpPr>
          <p:spPr>
            <a:xfrm>
              <a:off x="1800000" y="720000"/>
              <a:ext cx="5395320" cy="129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91425" rIns="90000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400" b="0" i="0" u="none" strike="noStrike" cap="none" dirty="0">
                  <a:solidFill>
                    <a:srgbClr val="000000"/>
                  </a:solidFill>
                  <a:latin typeface="Roboto Black"/>
                  <a:ea typeface="Roboto Black"/>
                  <a:cs typeface="Roboto Black"/>
                  <a:sym typeface="Roboto Black"/>
                </a:rPr>
                <a:t>Obrigado</a:t>
              </a:r>
              <a:r>
                <a:rPr lang="pt-BR" sz="6400" b="0" i="0" u="none" strike="noStrike" cap="none" dirty="0">
                  <a:solidFill>
                    <a:srgbClr val="FCC200"/>
                  </a:solidFill>
                  <a:latin typeface="Roboto Black"/>
                  <a:ea typeface="Roboto Black"/>
                  <a:cs typeface="Roboto Black"/>
                  <a:sym typeface="Roboto Black"/>
                </a:rPr>
                <a:t>!</a:t>
              </a:r>
              <a:endParaRPr sz="64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61"/>
            <p:cNvSpPr/>
            <p:nvPr/>
          </p:nvSpPr>
          <p:spPr>
            <a:xfrm>
              <a:off x="4576680" y="1788480"/>
              <a:ext cx="2082960" cy="5511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91425" rIns="90000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 b="1" i="0" u="none" strike="noStrike" cap="none" dirty="0">
                  <a:solidFill>
                    <a:srgbClr val="FCC200"/>
                  </a:solidFill>
                  <a:latin typeface="Roboto"/>
                  <a:ea typeface="Roboto"/>
                  <a:cs typeface="Roboto"/>
                  <a:sym typeface="Roboto"/>
                </a:rPr>
                <a:t>#</a:t>
              </a:r>
              <a:r>
                <a:rPr lang="pt-BR" sz="2000" b="1" i="0" u="none" strike="noStrike" cap="none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We</a:t>
              </a:r>
              <a:r>
                <a:rPr lang="pt-BR" sz="2000" b="0" i="0" u="none" strike="noStrike" cap="none" dirty="0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Are</a:t>
              </a:r>
              <a:r>
                <a:rPr lang="pt-BR" sz="2000" b="1" i="0" u="none" strike="noStrike" cap="none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ACCT</a:t>
              </a:r>
              <a:endParaRPr sz="20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94" name="Google Shape;294;p61"/>
          <p:cNvPicPr preferRelativeResize="0"/>
          <p:nvPr/>
        </p:nvPicPr>
        <p:blipFill rotWithShape="1">
          <a:blip r:embed="rId3">
            <a:alphaModFix/>
          </a:blip>
          <a:srcRect r="51374"/>
          <a:stretch/>
        </p:blipFill>
        <p:spPr>
          <a:xfrm>
            <a:off x="8113680" y="4154040"/>
            <a:ext cx="482400" cy="486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37120" y="4154040"/>
            <a:ext cx="342000" cy="52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40;p55">
            <a:extLst>
              <a:ext uri="{FF2B5EF4-FFF2-40B4-BE49-F238E27FC236}">
                <a16:creationId xmlns:a16="http://schemas.microsoft.com/office/drawing/2014/main" id="{D66CBE2A-4A0F-4926-AF30-F609A7B8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748715"/>
            <a:ext cx="8520113" cy="62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b="0" i="0" u="none" strike="noStrike" cap="none" dirty="0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O que é o </a:t>
            </a:r>
            <a:r>
              <a:rPr lang="pt-BR" sz="3500" dirty="0">
                <a:solidFill>
                  <a:srgbClr val="FCC200"/>
                </a:solidFill>
                <a:latin typeface="Roboto Black"/>
                <a:ea typeface="Roboto Black"/>
                <a:cs typeface="Roboto Black"/>
                <a:sym typeface="Roboto Black"/>
              </a:rPr>
              <a:t>Store Framework</a:t>
            </a:r>
            <a:r>
              <a:rPr lang="pt-BR" sz="3500" b="0" i="0" u="none" strike="noStrike" cap="none" dirty="0">
                <a:solidFill>
                  <a:srgbClr val="FCC200"/>
                </a:solidFill>
                <a:latin typeface="Roboto Black"/>
                <a:ea typeface="Roboto Black"/>
                <a:cs typeface="Roboto Black"/>
                <a:sym typeface="Roboto Black"/>
              </a:rPr>
              <a:t>_</a:t>
            </a:r>
            <a:endParaRPr sz="35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41;p55">
            <a:extLst>
              <a:ext uri="{FF2B5EF4-FFF2-40B4-BE49-F238E27FC236}">
                <a16:creationId xmlns:a16="http://schemas.microsoft.com/office/drawing/2014/main" id="{8291994A-26C1-4BF5-A0DA-3A1F1E61B19E}"/>
              </a:ext>
            </a:extLst>
          </p:cNvPr>
          <p:cNvSpPr/>
          <p:nvPr/>
        </p:nvSpPr>
        <p:spPr>
          <a:xfrm>
            <a:off x="1124919" y="1966128"/>
            <a:ext cx="7306154" cy="189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1530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74C7"/>
              </a:buClr>
              <a:buSzPts val="1400"/>
            </a:pPr>
            <a:r>
              <a:rPr lang="pt-BR" sz="1400" b="0" i="0" u="none" strike="noStrike" cap="none" dirty="0">
                <a:solidFill>
                  <a:srgbClr val="14203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dirty="0">
                <a:solidFill>
                  <a:srgbClr val="142032"/>
                </a:solidFill>
                <a:latin typeface="Roboto"/>
                <a:ea typeface="Roboto"/>
                <a:cs typeface="Roboto"/>
                <a:sym typeface="Roboto"/>
              </a:rPr>
              <a:t>O </a:t>
            </a:r>
            <a:r>
              <a:rPr lang="pt-BR" sz="1400" b="0" i="0" u="none" strike="noStrike" cap="none" dirty="0">
                <a:solidFill>
                  <a:srgbClr val="142032"/>
                </a:solidFill>
                <a:latin typeface="Roboto"/>
                <a:ea typeface="Roboto"/>
                <a:cs typeface="Roboto"/>
                <a:sym typeface="Roboto"/>
              </a:rPr>
              <a:t>Store Framework é uma ferramenta de implementação </a:t>
            </a:r>
            <a:r>
              <a:rPr lang="pt-BR" sz="1400" b="0" i="0" u="none" strike="noStrike" cap="none" dirty="0" err="1">
                <a:solidFill>
                  <a:srgbClr val="142032"/>
                </a:solidFill>
                <a:latin typeface="Roboto"/>
                <a:ea typeface="Roboto"/>
                <a:cs typeface="Roboto"/>
                <a:sym typeface="Roboto"/>
              </a:rPr>
              <a:t>low-code</a:t>
            </a:r>
            <a:r>
              <a:rPr lang="pt-BR" sz="1400" b="0" i="0" u="none" strike="noStrike" cap="none" dirty="0">
                <a:solidFill>
                  <a:srgbClr val="142032"/>
                </a:solidFill>
                <a:latin typeface="Roboto"/>
                <a:ea typeface="Roboto"/>
                <a:cs typeface="Roboto"/>
                <a:sym typeface="Roboto"/>
              </a:rPr>
              <a:t> para desenvolvimento de lojas na VTEX. </a:t>
            </a:r>
            <a:r>
              <a:rPr lang="pt-BR" dirty="0">
                <a:solidFill>
                  <a:srgbClr val="142032"/>
                </a:solidFill>
                <a:latin typeface="Roboto"/>
                <a:ea typeface="Roboto"/>
                <a:cs typeface="Roboto"/>
                <a:sym typeface="Roboto"/>
              </a:rPr>
              <a:t>Foi feito em cima da plataforma VTEX IO, usa </a:t>
            </a:r>
            <a:r>
              <a:rPr lang="pt-BR" dirty="0" err="1">
                <a:solidFill>
                  <a:srgbClr val="142032"/>
                </a:solidFill>
                <a:latin typeface="Roboto"/>
                <a:ea typeface="Roboto"/>
                <a:cs typeface="Roboto"/>
                <a:sym typeface="Roboto"/>
              </a:rPr>
              <a:t>React</a:t>
            </a:r>
            <a:r>
              <a:rPr lang="pt-BR" dirty="0">
                <a:solidFill>
                  <a:srgbClr val="142032"/>
                </a:solidFill>
                <a:latin typeface="Roboto"/>
                <a:ea typeface="Roboto"/>
                <a:cs typeface="Roboto"/>
                <a:sym typeface="Roboto"/>
              </a:rPr>
              <a:t> e Node para o acesso a todos os dados da VTEX, os quais são transformados em componentes prontos, customizáveis, entregando uma implementação mais simples e em constante evolução pelo ecossistema VTEX.</a:t>
            </a:r>
          </a:p>
          <a:p>
            <a:pPr marL="1530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74C7"/>
              </a:buClr>
              <a:buSzPts val="1400"/>
            </a:pPr>
            <a:r>
              <a:rPr lang="pt-BR" sz="1400" b="0" i="0" u="none" strike="noStrike" cap="none" dirty="0">
                <a:solidFill>
                  <a:srgbClr val="142032"/>
                </a:solidFill>
                <a:latin typeface="Roboto"/>
                <a:ea typeface="Roboto"/>
                <a:sym typeface="Roboto"/>
              </a:rPr>
              <a:t>A arquitetura atômi</a:t>
            </a:r>
            <a:r>
              <a:rPr lang="pt-BR" dirty="0">
                <a:solidFill>
                  <a:srgbClr val="142032"/>
                </a:solidFill>
                <a:latin typeface="Roboto"/>
                <a:ea typeface="Roboto"/>
                <a:sym typeface="Roboto"/>
              </a:rPr>
              <a:t>ca e modular permite a criação de pequenos elementos à elementos complexos com componentes pré-construídos</a:t>
            </a:r>
            <a:endParaRPr lang="pt-BR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685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5"/>
          <p:cNvSpPr/>
          <p:nvPr/>
        </p:nvSpPr>
        <p:spPr>
          <a:xfrm>
            <a:off x="1260000" y="747751"/>
            <a:ext cx="4478215" cy="8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b="0" i="0" u="none" strike="noStrike" cap="none" dirty="0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Proposta do </a:t>
            </a:r>
            <a:r>
              <a:rPr lang="pt-BR" sz="3500" dirty="0">
                <a:solidFill>
                  <a:srgbClr val="FCC200"/>
                </a:solidFill>
                <a:latin typeface="Roboto Black"/>
                <a:ea typeface="Roboto Black"/>
                <a:cs typeface="Roboto Black"/>
                <a:sym typeface="Roboto Black"/>
              </a:rPr>
              <a:t>Módulo</a:t>
            </a:r>
            <a:r>
              <a:rPr lang="pt-BR" sz="3500" b="0" i="0" u="none" strike="noStrike" cap="none" dirty="0">
                <a:solidFill>
                  <a:srgbClr val="FCC200"/>
                </a:solidFill>
                <a:latin typeface="Roboto Black"/>
                <a:ea typeface="Roboto Black"/>
                <a:cs typeface="Roboto Black"/>
                <a:sym typeface="Roboto Black"/>
              </a:rPr>
              <a:t>_</a:t>
            </a:r>
            <a:endParaRPr sz="35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55"/>
          <p:cNvSpPr/>
          <p:nvPr/>
        </p:nvSpPr>
        <p:spPr>
          <a:xfrm>
            <a:off x="1146184" y="2178782"/>
            <a:ext cx="7306154" cy="189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1530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74C7"/>
              </a:buClr>
              <a:buSzPts val="1400"/>
            </a:pPr>
            <a:r>
              <a:rPr lang="pt-BR" sz="1400" b="0" i="0" u="none" strike="noStrike" cap="none" dirty="0">
                <a:solidFill>
                  <a:srgbClr val="142032"/>
                </a:solidFill>
                <a:latin typeface="Roboto"/>
                <a:ea typeface="Roboto"/>
                <a:cs typeface="Roboto"/>
                <a:sym typeface="Roboto"/>
              </a:rPr>
              <a:t>Entender o que é o Store Framework</a:t>
            </a:r>
          </a:p>
          <a:p>
            <a:pPr marL="438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74C7"/>
              </a:buClr>
              <a:buSzPts val="1400"/>
              <a:buFontTx/>
              <a:buChar char="-"/>
            </a:pPr>
            <a:r>
              <a:rPr lang="pt-BR" dirty="0">
                <a:solidFill>
                  <a:srgbClr val="142032"/>
                </a:solidFill>
                <a:latin typeface="Roboto"/>
                <a:ea typeface="Roboto"/>
                <a:cs typeface="Roboto"/>
                <a:sym typeface="Roboto"/>
              </a:rPr>
              <a:t>Como funciona</a:t>
            </a:r>
          </a:p>
          <a:p>
            <a:pPr marL="438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74C7"/>
              </a:buClr>
              <a:buSzPts val="1400"/>
              <a:buFontTx/>
              <a:buChar char="-"/>
            </a:pPr>
            <a:r>
              <a:rPr lang="pt-BR" sz="1400" b="0" i="0" u="none" strike="noStrike" cap="none" dirty="0">
                <a:solidFill>
                  <a:srgbClr val="142032"/>
                </a:solidFill>
                <a:latin typeface="Roboto"/>
                <a:ea typeface="Roboto"/>
                <a:cs typeface="Roboto"/>
                <a:sym typeface="Roboto"/>
              </a:rPr>
              <a:t>Qual a estrutura de componentes; </a:t>
            </a:r>
          </a:p>
          <a:p>
            <a:pPr marL="438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74C7"/>
              </a:buClr>
              <a:buSzPts val="1400"/>
              <a:buFontTx/>
              <a:buChar char="-"/>
            </a:pPr>
            <a:r>
              <a:rPr lang="pt-BR" dirty="0">
                <a:solidFill>
                  <a:srgbClr val="142032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pt-BR" sz="1400" b="0" i="0" u="none" strike="noStrike" cap="none" dirty="0">
                <a:solidFill>
                  <a:srgbClr val="142032"/>
                </a:solidFill>
                <a:latin typeface="Roboto"/>
                <a:ea typeface="Roboto"/>
                <a:cs typeface="Roboto"/>
                <a:sym typeface="Roboto"/>
              </a:rPr>
              <a:t>omo modific</a:t>
            </a:r>
            <a:r>
              <a:rPr lang="pt-BR" dirty="0">
                <a:solidFill>
                  <a:srgbClr val="142032"/>
                </a:solidFill>
                <a:latin typeface="Roboto"/>
                <a:ea typeface="Roboto"/>
                <a:cs typeface="Roboto"/>
                <a:sym typeface="Roboto"/>
              </a:rPr>
              <a:t>a-los para customizar a sua loja.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1530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74C7"/>
              </a:buClr>
              <a:buSzPts val="1400"/>
            </a:pPr>
            <a:endParaRPr lang="pt-BR" sz="1400" b="0" i="0" u="none" strike="noStrike" cap="none" dirty="0">
              <a:solidFill>
                <a:srgbClr val="14203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530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74C7"/>
              </a:buClr>
              <a:buSzPts val="1400"/>
            </a:pPr>
            <a:r>
              <a:rPr lang="pt-BR" dirty="0">
                <a:solidFill>
                  <a:srgbClr val="142032"/>
                </a:solidFill>
                <a:latin typeface="Roboto"/>
                <a:ea typeface="Roboto"/>
                <a:cs typeface="Roboto"/>
                <a:sym typeface="Roboto"/>
              </a:rPr>
              <a:t>Como conseguir isso:</a:t>
            </a:r>
          </a:p>
          <a:p>
            <a:pPr marL="1530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74C7"/>
              </a:buClr>
              <a:buSzPts val="1400"/>
            </a:pPr>
            <a:r>
              <a:rPr lang="pt-BR" sz="1400" b="0" i="0" u="none" strike="noStrike" cap="none" dirty="0">
                <a:solidFill>
                  <a:srgbClr val="142032"/>
                </a:solidFill>
                <a:latin typeface="Roboto"/>
                <a:ea typeface="Roboto"/>
                <a:cs typeface="Roboto"/>
                <a:sym typeface="Roboto"/>
              </a:rPr>
              <a:t>Fazer a réplica de uma das lojas indicadas no módulo, a partir do Store </a:t>
            </a:r>
            <a:r>
              <a:rPr lang="pt-BR" sz="1400" b="0" i="0" u="none" strike="noStrike" cap="none" dirty="0" err="1">
                <a:solidFill>
                  <a:srgbClr val="142032"/>
                </a:solidFill>
                <a:latin typeface="Roboto"/>
                <a:ea typeface="Roboto"/>
                <a:cs typeface="Roboto"/>
                <a:sym typeface="Roboto"/>
              </a:rPr>
              <a:t>Theme</a:t>
            </a:r>
            <a:r>
              <a:rPr lang="pt-BR" sz="1400" b="0" i="0" u="none" strike="noStrike" cap="none" dirty="0">
                <a:solidFill>
                  <a:srgbClr val="142032"/>
                </a:solidFill>
                <a:latin typeface="Roboto"/>
                <a:ea typeface="Roboto"/>
                <a:cs typeface="Roboto"/>
                <a:sym typeface="Roboto"/>
              </a:rPr>
              <a:t> da VTEX; 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55"/>
          <p:cNvSpPr/>
          <p:nvPr/>
        </p:nvSpPr>
        <p:spPr>
          <a:xfrm>
            <a:off x="1260000" y="1116000"/>
            <a:ext cx="6479640" cy="8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6"/>
          <p:cNvSpPr/>
          <p:nvPr/>
        </p:nvSpPr>
        <p:spPr>
          <a:xfrm>
            <a:off x="466412" y="794926"/>
            <a:ext cx="401076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b="0" i="0" u="none" strike="noStrike" cap="none" dirty="0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Store </a:t>
            </a:r>
            <a:r>
              <a:rPr lang="pt-BR" sz="3500" b="0" i="0" u="none" strike="noStrike" cap="none" dirty="0" err="1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Theme</a:t>
            </a:r>
            <a:r>
              <a:rPr lang="pt-BR" sz="3500" b="0" i="0" u="none" strike="noStrike" cap="none" dirty="0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pt-BR" sz="3500" b="0" i="0" u="none" strike="noStrike" cap="none" dirty="0">
                <a:solidFill>
                  <a:srgbClr val="FCC200"/>
                </a:solidFill>
                <a:latin typeface="Roboto Black"/>
                <a:ea typeface="Roboto Black"/>
                <a:cs typeface="Roboto Black"/>
                <a:sym typeface="Roboto Black"/>
              </a:rPr>
              <a:t>VTEX_</a:t>
            </a:r>
            <a:endParaRPr sz="35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74DE715-33F3-4627-B52A-D5147C7DA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562" y="279137"/>
            <a:ext cx="4482598" cy="4608671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4"/>
          <p:cNvSpPr/>
          <p:nvPr/>
        </p:nvSpPr>
        <p:spPr>
          <a:xfrm>
            <a:off x="478440" y="927990"/>
            <a:ext cx="3848784" cy="1475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dirty="0">
                <a:latin typeface="Roboto Black"/>
                <a:ea typeface="Roboto Black"/>
                <a:cs typeface="Roboto Black"/>
                <a:sym typeface="Roboto Black"/>
              </a:rPr>
              <a:t>L</a:t>
            </a:r>
            <a:r>
              <a:rPr lang="pt-BR" sz="3500" b="0" i="0" u="none" strike="noStrike" cap="none" dirty="0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oja escolhida </a:t>
            </a:r>
            <a:r>
              <a:rPr lang="pt-BR" sz="3500" b="0" i="0" u="none" strike="noStrike" cap="none" dirty="0" err="1">
                <a:solidFill>
                  <a:srgbClr val="FCC200"/>
                </a:solidFill>
                <a:latin typeface="Roboto Black"/>
                <a:ea typeface="Roboto Black"/>
                <a:cs typeface="Roboto Black"/>
                <a:sym typeface="Roboto Black"/>
              </a:rPr>
              <a:t>Auti</a:t>
            </a:r>
            <a:r>
              <a:rPr lang="pt-BR" sz="3500" b="0" i="0" u="none" strike="noStrike" cap="none" dirty="0">
                <a:solidFill>
                  <a:srgbClr val="FCC200"/>
                </a:solidFill>
                <a:latin typeface="Roboto Black"/>
                <a:ea typeface="Roboto Black"/>
                <a:cs typeface="Roboto Black"/>
                <a:sym typeface="Roboto Black"/>
              </a:rPr>
              <a:t> Books_</a:t>
            </a:r>
            <a:endParaRPr sz="35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54"/>
          <p:cNvSpPr/>
          <p:nvPr/>
        </p:nvSpPr>
        <p:spPr>
          <a:xfrm>
            <a:off x="792360" y="3185280"/>
            <a:ext cx="298728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Light"/>
                <a:sym typeface="Open Sans Light"/>
              </a:rPr>
              <a:t>www.</a:t>
            </a: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  <a:cs typeface="Open Sans Light"/>
                <a:sym typeface="Open Sans Light"/>
              </a:rPr>
              <a:t>autibooks</a:t>
            </a:r>
            <a:r>
              <a:rPr lang="pt-BR" sz="2000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Light"/>
                <a:sym typeface="Open Sans Light"/>
              </a:rPr>
              <a:t>.com.br</a:t>
            </a:r>
            <a:endParaRPr sz="2000" b="0" i="0" u="none" strike="noStrike" cap="none" dirty="0">
              <a:latin typeface="Roboto" panose="02000000000000000000" pitchFamily="2" charset="0"/>
              <a:ea typeface="Roboto" panose="02000000000000000000" pitchFamily="2" charset="0"/>
              <a:sym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6BA390F-DB10-49D6-ACE4-7E52501EF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224" y="446248"/>
            <a:ext cx="4483936" cy="4251004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59;p57">
            <a:extLst>
              <a:ext uri="{FF2B5EF4-FFF2-40B4-BE49-F238E27FC236}">
                <a16:creationId xmlns:a16="http://schemas.microsoft.com/office/drawing/2014/main" id="{A6AABC4A-63A7-49AC-8F1F-D95F731956FF}"/>
              </a:ext>
            </a:extLst>
          </p:cNvPr>
          <p:cNvSpPr/>
          <p:nvPr/>
        </p:nvSpPr>
        <p:spPr>
          <a:xfrm>
            <a:off x="545588" y="343921"/>
            <a:ext cx="5374566" cy="837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b="0" i="0" u="none" strike="noStrike" cap="none" dirty="0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Mapa do </a:t>
            </a:r>
            <a:r>
              <a:rPr lang="pt-BR" sz="3500" b="0" i="0" u="none" strike="noStrike" cap="none" dirty="0">
                <a:solidFill>
                  <a:srgbClr val="FCC200"/>
                </a:solidFill>
                <a:latin typeface="Roboto Black"/>
                <a:ea typeface="Roboto Black"/>
                <a:cs typeface="Roboto Black"/>
                <a:sym typeface="Roboto Black"/>
              </a:rPr>
              <a:t>Aprendizado_</a:t>
            </a:r>
            <a:endParaRPr sz="35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014424E-697F-4E83-B9F1-3FD9CFB6AB68}"/>
              </a:ext>
            </a:extLst>
          </p:cNvPr>
          <p:cNvSpPr/>
          <p:nvPr/>
        </p:nvSpPr>
        <p:spPr>
          <a:xfrm>
            <a:off x="545587" y="1306314"/>
            <a:ext cx="1681797" cy="31652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Modificar header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57893C1-171B-47CB-93E5-FA71B16614BC}"/>
              </a:ext>
            </a:extLst>
          </p:cNvPr>
          <p:cNvSpPr/>
          <p:nvPr/>
        </p:nvSpPr>
        <p:spPr>
          <a:xfrm>
            <a:off x="3464626" y="2518725"/>
            <a:ext cx="1588791" cy="31652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Modificar body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42CF51A-6660-4434-AC6C-57BA228577DE}"/>
              </a:ext>
            </a:extLst>
          </p:cNvPr>
          <p:cNvSpPr/>
          <p:nvPr/>
        </p:nvSpPr>
        <p:spPr>
          <a:xfrm>
            <a:off x="545585" y="3631741"/>
            <a:ext cx="1588791" cy="29302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Modificar </a:t>
            </a:r>
            <a:r>
              <a:rPr lang="pt-BR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footer</a:t>
            </a:r>
            <a:endParaRPr lang="pt-BR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D3A5161-F2FC-49AE-BB93-691690844C19}"/>
              </a:ext>
            </a:extLst>
          </p:cNvPr>
          <p:cNvSpPr/>
          <p:nvPr/>
        </p:nvSpPr>
        <p:spPr>
          <a:xfrm>
            <a:off x="3123885" y="1232338"/>
            <a:ext cx="2760710" cy="4644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Mudar o lugar dos componentes básicos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99DC9F3-B4B9-425F-92C5-412C2B7A0CB1}"/>
              </a:ext>
            </a:extLst>
          </p:cNvPr>
          <p:cNvSpPr/>
          <p:nvPr/>
        </p:nvSpPr>
        <p:spPr>
          <a:xfrm>
            <a:off x="3123885" y="1775082"/>
            <a:ext cx="1846700" cy="31652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Aplicar estilização</a:t>
            </a:r>
          </a:p>
        </p:txBody>
      </p: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3CCD58D6-B47F-4EBA-AD7E-85EE772AAE4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227384" y="1464576"/>
            <a:ext cx="89650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E1D07A88-098A-4AB9-9E33-F1BDA294B696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227384" y="1464576"/>
            <a:ext cx="896501" cy="4687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D4EDD183-C5FF-4EE7-A3AC-FA0C63E69756}"/>
              </a:ext>
            </a:extLst>
          </p:cNvPr>
          <p:cNvSpPr/>
          <p:nvPr/>
        </p:nvSpPr>
        <p:spPr>
          <a:xfrm>
            <a:off x="6042927" y="2243359"/>
            <a:ext cx="2760710" cy="44522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Trocar os banners, os </a:t>
            </a:r>
            <a:r>
              <a:rPr lang="pt-BR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sliders</a:t>
            </a:r>
            <a:r>
              <a:rPr lang="pt-B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 os textos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70F5663-2107-4519-BE88-4D70E4950501}"/>
              </a:ext>
            </a:extLst>
          </p:cNvPr>
          <p:cNvSpPr/>
          <p:nvPr/>
        </p:nvSpPr>
        <p:spPr>
          <a:xfrm>
            <a:off x="6042927" y="2755224"/>
            <a:ext cx="1846700" cy="316523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Aplicar estilização</a:t>
            </a:r>
          </a:p>
        </p:txBody>
      </p:sp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8432595B-30EB-4224-A759-831B5DB147A9}"/>
              </a:ext>
            </a:extLst>
          </p:cNvPr>
          <p:cNvCxnSpPr>
            <a:stCxn id="6" idx="3"/>
            <a:endCxn id="12" idx="1"/>
          </p:cNvCxnSpPr>
          <p:nvPr/>
        </p:nvCxnSpPr>
        <p:spPr>
          <a:xfrm flipV="1">
            <a:off x="5053417" y="2465973"/>
            <a:ext cx="989510" cy="2110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E961DACF-86B4-4E36-AA02-FC094E247D3D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5053417" y="2676987"/>
            <a:ext cx="989510" cy="2364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82A18316-3318-458B-A9A6-2DF4EC21504F}"/>
              </a:ext>
            </a:extLst>
          </p:cNvPr>
          <p:cNvSpPr/>
          <p:nvPr/>
        </p:nvSpPr>
        <p:spPr>
          <a:xfrm>
            <a:off x="2825261" y="3372844"/>
            <a:ext cx="3059334" cy="61300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Trocar os textos dos menus, aplicar imagens, substituir componentes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EF8A6382-925D-452A-945F-AD5CD910665E}"/>
              </a:ext>
            </a:extLst>
          </p:cNvPr>
          <p:cNvCxnSpPr>
            <a:cxnSpLocks/>
            <a:stCxn id="7" idx="0"/>
            <a:endCxn id="16" idx="1"/>
          </p:cNvCxnSpPr>
          <p:nvPr/>
        </p:nvCxnSpPr>
        <p:spPr>
          <a:xfrm rot="16200000" flipH="1">
            <a:off x="2058818" y="2912903"/>
            <a:ext cx="47605" cy="1485280"/>
          </a:xfrm>
          <a:prstGeom prst="bentConnector4">
            <a:avLst>
              <a:gd name="adj1" fmla="val -480202"/>
              <a:gd name="adj2" fmla="val 767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55DBF136-620A-4954-BB2F-15AFE3AFAB48}"/>
              </a:ext>
            </a:extLst>
          </p:cNvPr>
          <p:cNvSpPr/>
          <p:nvPr/>
        </p:nvSpPr>
        <p:spPr>
          <a:xfrm>
            <a:off x="3123885" y="4072228"/>
            <a:ext cx="1846700" cy="31652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Aplicar estilização</a:t>
            </a:r>
          </a:p>
        </p:txBody>
      </p: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7CC154BB-3EEA-4D9D-A0F4-D2E1F690890F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2134376" y="3778252"/>
            <a:ext cx="989509" cy="4522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014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8"/>
          <p:cNvSpPr/>
          <p:nvPr/>
        </p:nvSpPr>
        <p:spPr>
          <a:xfrm>
            <a:off x="1937326" y="246821"/>
            <a:ext cx="3886560" cy="5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b="0" i="0" u="none" strike="noStrike" cap="none" dirty="0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Loja </a:t>
            </a:r>
            <a:r>
              <a:rPr lang="pt-BR" sz="3500" b="0" i="0" u="none" strike="noStrike" cap="none" dirty="0">
                <a:solidFill>
                  <a:srgbClr val="FCC200"/>
                </a:solidFill>
                <a:latin typeface="Roboto Black"/>
                <a:ea typeface="Roboto Black"/>
                <a:cs typeface="Roboto Black"/>
                <a:sym typeface="Roboto Black"/>
              </a:rPr>
              <a:t>Oficial_</a:t>
            </a:r>
            <a:endParaRPr sz="35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DA2E1DD-5B0F-4277-9157-8EA69854F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893" y="836861"/>
            <a:ext cx="5752214" cy="39060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9"/>
          <p:cNvSpPr/>
          <p:nvPr/>
        </p:nvSpPr>
        <p:spPr>
          <a:xfrm>
            <a:off x="2030105" y="328856"/>
            <a:ext cx="4966560" cy="59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b="0" i="0" u="none" strike="noStrike" cap="none" dirty="0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Loja </a:t>
            </a:r>
            <a:r>
              <a:rPr lang="pt-BR" sz="3500" b="0" i="0" u="none" strike="noStrike" cap="none" dirty="0">
                <a:solidFill>
                  <a:srgbClr val="FCC200"/>
                </a:solidFill>
                <a:latin typeface="Roboto Black"/>
                <a:ea typeface="Roboto Black"/>
                <a:cs typeface="Roboto Black"/>
                <a:sym typeface="Roboto Black"/>
              </a:rPr>
              <a:t>Replicada_</a:t>
            </a:r>
            <a:endParaRPr sz="35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731FC0F-90F3-49B5-A6E7-3265AAB66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240" y="1012680"/>
            <a:ext cx="5739520" cy="38458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59;p57">
            <a:extLst>
              <a:ext uri="{FF2B5EF4-FFF2-40B4-BE49-F238E27FC236}">
                <a16:creationId xmlns:a16="http://schemas.microsoft.com/office/drawing/2014/main" id="{594105FF-A1C7-4A9C-A058-082DD35AE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308" y="407377"/>
            <a:ext cx="6429619" cy="62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b="0" i="0" u="none" strike="noStrike" cap="none" dirty="0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Dificuldades e </a:t>
            </a:r>
            <a:r>
              <a:rPr lang="pt-BR" sz="3500" b="0" i="0" u="none" strike="noStrike" cap="none" dirty="0">
                <a:solidFill>
                  <a:srgbClr val="FCC200"/>
                </a:solidFill>
                <a:latin typeface="Roboto Black"/>
                <a:ea typeface="Roboto Black"/>
                <a:cs typeface="Roboto Black"/>
                <a:sym typeface="Roboto Black"/>
              </a:rPr>
              <a:t>Aprendizados_</a:t>
            </a:r>
            <a:endParaRPr sz="35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2D89CAC-080A-4BCA-A145-426C3DC9635A}"/>
              </a:ext>
            </a:extLst>
          </p:cNvPr>
          <p:cNvSpPr txBox="1"/>
          <p:nvPr/>
        </p:nvSpPr>
        <p:spPr>
          <a:xfrm>
            <a:off x="1172308" y="1762858"/>
            <a:ext cx="31183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Estrutura do código</a:t>
            </a:r>
          </a:p>
          <a:p>
            <a:pPr marL="285750" indent="-285750">
              <a:buFontTx/>
              <a:buChar char="-"/>
            </a:pPr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Estrutura dos componentes </a:t>
            </a:r>
          </a:p>
          <a:p>
            <a:pPr marL="285750" indent="-285750">
              <a:buFontTx/>
              <a:buChar char="-"/>
            </a:pPr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Inputs</a:t>
            </a:r>
          </a:p>
          <a:p>
            <a:pPr marL="285750" indent="-285750">
              <a:buFontTx/>
              <a:buChar char="-"/>
            </a:pPr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Login</a:t>
            </a:r>
          </a:p>
          <a:p>
            <a:pPr marL="285750" indent="-285750">
              <a:buFontTx/>
              <a:buChar char="-"/>
            </a:pPr>
            <a:endParaRPr lang="pt-BR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7131411-6711-4A2E-9AF3-6FD9E2FF8990}"/>
              </a:ext>
            </a:extLst>
          </p:cNvPr>
          <p:cNvSpPr txBox="1"/>
          <p:nvPr/>
        </p:nvSpPr>
        <p:spPr>
          <a:xfrm>
            <a:off x="4736125" y="1762857"/>
            <a:ext cx="25087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Pedir ajuda</a:t>
            </a:r>
          </a:p>
          <a:p>
            <a:pPr marL="285750" indent="-285750">
              <a:buFontTx/>
              <a:buChar char="-"/>
            </a:pPr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Documentação</a:t>
            </a:r>
          </a:p>
          <a:p>
            <a:pPr marL="285750" indent="-285750">
              <a:buFontTx/>
              <a:buChar char="-"/>
            </a:pPr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Errar faz parte</a:t>
            </a:r>
          </a:p>
          <a:p>
            <a:pPr marL="285750" indent="-285750">
              <a:buFontTx/>
              <a:buChar char="-"/>
            </a:pPr>
            <a:endParaRPr lang="pt-BR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661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278</Words>
  <Application>Microsoft Office PowerPoint</Application>
  <PresentationFormat>Apresentação na tela (16:9)</PresentationFormat>
  <Paragraphs>43</Paragraphs>
  <Slides>11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11</vt:i4>
      </vt:variant>
    </vt:vector>
  </HeadingPairs>
  <TitlesOfParts>
    <vt:vector size="20" baseType="lpstr">
      <vt:lpstr>Roboto Black</vt:lpstr>
      <vt:lpstr>Times New Roman</vt:lpstr>
      <vt:lpstr>Roboto Light</vt:lpstr>
      <vt:lpstr>Arial</vt:lpstr>
      <vt:lpstr>Roboto</vt:lpstr>
      <vt:lpstr>Office Theme</vt:lpstr>
      <vt:lpstr>Office Theme</vt:lpstr>
      <vt:lpstr>Office Theme</vt:lpstr>
      <vt:lpstr>Office Theme</vt:lpstr>
      <vt:lpstr>Apresentação do PowerPoint</vt:lpstr>
      <vt:lpstr>O que é o Store Framework_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Dificuldades e Aprendizados_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Glaucia Magalhães</dc:creator>
  <cp:lastModifiedBy>Glaucia Magalhães</cp:lastModifiedBy>
  <cp:revision>7</cp:revision>
  <dcterms:modified xsi:type="dcterms:W3CDTF">2022-02-15T13:03:00Z</dcterms:modified>
</cp:coreProperties>
</file>