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5"/>
    <p:sldMasterId id="2147483737" r:id="rId6"/>
    <p:sldMasterId id="2147483747" r:id="rId7"/>
    <p:sldMasterId id="2147483756" r:id="rId8"/>
  </p:sldMasterIdLst>
  <p:notesMasterIdLst>
    <p:notesMasterId r:id="rId38"/>
  </p:notesMasterIdLst>
  <p:handoutMasterIdLst>
    <p:handoutMasterId r:id="rId39"/>
  </p:handoutMasterIdLst>
  <p:sldIdLst>
    <p:sldId id="348" r:id="rId9"/>
    <p:sldId id="440" r:id="rId10"/>
    <p:sldId id="441" r:id="rId11"/>
    <p:sldId id="369" r:id="rId12"/>
    <p:sldId id="370" r:id="rId13"/>
    <p:sldId id="437" r:id="rId14"/>
    <p:sldId id="372" r:id="rId15"/>
    <p:sldId id="403" r:id="rId16"/>
    <p:sldId id="357" r:id="rId17"/>
    <p:sldId id="442" r:id="rId18"/>
    <p:sldId id="443" r:id="rId19"/>
    <p:sldId id="451" r:id="rId20"/>
    <p:sldId id="445" r:id="rId21"/>
    <p:sldId id="446" r:id="rId22"/>
    <p:sldId id="447" r:id="rId23"/>
    <p:sldId id="452" r:id="rId24"/>
    <p:sldId id="417" r:id="rId25"/>
    <p:sldId id="423" r:id="rId26"/>
    <p:sldId id="419" r:id="rId27"/>
    <p:sldId id="375" r:id="rId28"/>
    <p:sldId id="449" r:id="rId29"/>
    <p:sldId id="392" r:id="rId30"/>
    <p:sldId id="415" r:id="rId31"/>
    <p:sldId id="424" r:id="rId32"/>
    <p:sldId id="453" r:id="rId33"/>
    <p:sldId id="456" r:id="rId34"/>
    <p:sldId id="455" r:id="rId35"/>
    <p:sldId id="454" r:id="rId36"/>
    <p:sldId id="457" r:id="rId37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316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orient="horz" pos="3456" userDrawn="1">
          <p15:clr>
            <a:srgbClr val="A4A3A4"/>
          </p15:clr>
        </p15:guide>
        <p15:guide id="7" orient="horz" pos="3696" userDrawn="1">
          <p15:clr>
            <a:srgbClr val="A4A3A4"/>
          </p15:clr>
        </p15:guide>
        <p15:guide id="8" pos="7416" userDrawn="1">
          <p15:clr>
            <a:srgbClr val="A4A3A4"/>
          </p15:clr>
        </p15:guide>
        <p15:guide id="10" orient="horz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Aronchick" initials="" lastIdx="4" clrIdx="0"/>
  <p:cmAuthor id="1" name="Andy Paroff" initials="" lastIdx="0" clrIdx="1"/>
  <p:cmAuthor id="2" name="David Aronchick" initials="DA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F8A"/>
    <a:srgbClr val="298DD2"/>
    <a:srgbClr val="28323C"/>
    <a:srgbClr val="CBCFD1"/>
    <a:srgbClr val="F0F0F0"/>
    <a:srgbClr val="015068"/>
    <a:srgbClr val="0885AC"/>
    <a:srgbClr val="076F91"/>
    <a:srgbClr val="076E8F"/>
    <a:srgbClr val="06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0" autoAdjust="0"/>
    <p:restoredTop sz="72924" autoAdjust="0"/>
  </p:normalViewPr>
  <p:slideViewPr>
    <p:cSldViewPr snapToGrid="0">
      <p:cViewPr varScale="1">
        <p:scale>
          <a:sx n="91" d="100"/>
          <a:sy n="91" d="100"/>
        </p:scale>
        <p:origin x="1973" y="77"/>
      </p:cViewPr>
      <p:guideLst>
        <p:guide orient="horz" pos="2112"/>
        <p:guide pos="3840"/>
        <p:guide pos="316"/>
        <p:guide orient="horz" pos="864"/>
        <p:guide orient="horz" pos="504"/>
        <p:guide orient="horz" pos="3456"/>
        <p:guide orient="horz" pos="3696"/>
        <p:guide pos="7416"/>
        <p:guide orient="horz"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379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jesse:Desktop:SERVERCOUNT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2983401040824697E-2"/>
          <c:y val="0.155102040816327"/>
          <c:w val="0.91504446877328705"/>
          <c:h val="0.72503054575074699"/>
        </c:manualLayout>
      </c:layout>
      <c:areaChart>
        <c:grouping val="stacked"/>
        <c:varyColors val="0"/>
        <c:ser>
          <c:idx val="0"/>
          <c:order val="0"/>
          <c:tx>
            <c:strRef>
              <c:f>Sheet1!$A$17</c:f>
              <c:strCache>
                <c:ptCount val="1"/>
                <c:pt idx="0">
                  <c:v>Physcial Hardware</c:v>
                </c:pt>
              </c:strCache>
            </c:strRef>
          </c:tx>
          <c:spPr>
            <a:solidFill>
              <a:srgbClr val="F18B21">
                <a:lumMod val="75000"/>
              </a:srgbClr>
            </a:solidFill>
            <a:ln>
              <a:noFill/>
            </a:ln>
          </c:spPr>
          <c:cat>
            <c:numRef>
              <c:f>Sheet1!$B$16:$M$16</c:f>
              <c:numCache>
                <c:formatCode>yyyy</c:formatCode>
                <c:ptCount val="12"/>
                <c:pt idx="0">
                  <c:v>32874</c:v>
                </c:pt>
                <c:pt idx="1">
                  <c:v>34700</c:v>
                </c:pt>
                <c:pt idx="2">
                  <c:v>36526</c:v>
                </c:pt>
                <c:pt idx="3">
                  <c:v>38353</c:v>
                </c:pt>
                <c:pt idx="4">
                  <c:v>39448</c:v>
                </c:pt>
                <c:pt idx="5">
                  <c:v>39814</c:v>
                </c:pt>
                <c:pt idx="6">
                  <c:v>40179</c:v>
                </c:pt>
                <c:pt idx="7">
                  <c:v>40544</c:v>
                </c:pt>
                <c:pt idx="8">
                  <c:v>40909</c:v>
                </c:pt>
                <c:pt idx="9">
                  <c:v>41275</c:v>
                </c:pt>
                <c:pt idx="10">
                  <c:v>41640</c:v>
                </c:pt>
                <c:pt idx="11">
                  <c:v>42005</c:v>
                </c:pt>
              </c:numCache>
            </c:numRef>
          </c:cat>
          <c:val>
            <c:numRef>
              <c:f>Sheet1!$B$17:$M$17</c:f>
              <c:numCache>
                <c:formatCode>_(* #,##0_);_(* \(#,##0\);_(* "-"??_);_(@_)</c:formatCode>
                <c:ptCount val="12"/>
                <c:pt idx="0">
                  <c:v>60000</c:v>
                </c:pt>
                <c:pt idx="1">
                  <c:v>1000000</c:v>
                </c:pt>
                <c:pt idx="2">
                  <c:v>6540000</c:v>
                </c:pt>
                <c:pt idx="3">
                  <c:v>16100000</c:v>
                </c:pt>
                <c:pt idx="4">
                  <c:v>19569690.947402999</c:v>
                </c:pt>
                <c:pt idx="5">
                  <c:v>16634031.206246</c:v>
                </c:pt>
                <c:pt idx="6">
                  <c:v>16461653.657593001</c:v>
                </c:pt>
                <c:pt idx="7">
                  <c:v>18471476.798229001</c:v>
                </c:pt>
                <c:pt idx="8">
                  <c:v>19844829.811616998</c:v>
                </c:pt>
                <c:pt idx="9">
                  <c:v>21110511.245126002</c:v>
                </c:pt>
                <c:pt idx="10">
                  <c:v>22256893.294105999</c:v>
                </c:pt>
                <c:pt idx="11">
                  <c:v>23408568.104157001</c:v>
                </c:pt>
              </c:numCache>
            </c:numRef>
          </c:val>
        </c:ser>
        <c:ser>
          <c:idx val="1"/>
          <c:order val="1"/>
          <c:tx>
            <c:strRef>
              <c:f>Sheet1!$A$18</c:f>
              <c:strCache>
                <c:ptCount val="1"/>
                <c:pt idx="0">
                  <c:v>Virtual Nodes</c:v>
                </c:pt>
              </c:strCache>
            </c:strRef>
          </c:tx>
          <c:spPr>
            <a:solidFill>
              <a:srgbClr val="F18903"/>
            </a:solidFill>
          </c:spPr>
          <c:cat>
            <c:numRef>
              <c:f>Sheet1!$B$16:$M$16</c:f>
              <c:numCache>
                <c:formatCode>yyyy</c:formatCode>
                <c:ptCount val="12"/>
                <c:pt idx="0">
                  <c:v>32874</c:v>
                </c:pt>
                <c:pt idx="1">
                  <c:v>34700</c:v>
                </c:pt>
                <c:pt idx="2">
                  <c:v>36526</c:v>
                </c:pt>
                <c:pt idx="3">
                  <c:v>38353</c:v>
                </c:pt>
                <c:pt idx="4">
                  <c:v>39448</c:v>
                </c:pt>
                <c:pt idx="5">
                  <c:v>39814</c:v>
                </c:pt>
                <c:pt idx="6">
                  <c:v>40179</c:v>
                </c:pt>
                <c:pt idx="7">
                  <c:v>40544</c:v>
                </c:pt>
                <c:pt idx="8">
                  <c:v>40909</c:v>
                </c:pt>
                <c:pt idx="9">
                  <c:v>41275</c:v>
                </c:pt>
                <c:pt idx="10">
                  <c:v>41640</c:v>
                </c:pt>
                <c:pt idx="11">
                  <c:v>42005</c:v>
                </c:pt>
              </c:numCache>
            </c:numRef>
          </c:cat>
          <c:val>
            <c:numRef>
              <c:f>Sheet1!$B$18:$M$18</c:f>
              <c:numCache>
                <c:formatCode>_(* #,##0_);_(* \(#,##0\);_(* "-"??_);_(@_)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644000</c:v>
                </c:pt>
                <c:pt idx="4">
                  <c:v>5870907.2842209004</c:v>
                </c:pt>
                <c:pt idx="5">
                  <c:v>13307224.9649968</c:v>
                </c:pt>
                <c:pt idx="6">
                  <c:v>24692480.486389499</c:v>
                </c:pt>
                <c:pt idx="7">
                  <c:v>36573524.060493402</c:v>
                </c:pt>
                <c:pt idx="8">
                  <c:v>50008971.125274897</c:v>
                </c:pt>
                <c:pt idx="9">
                  <c:v>65864795.084793098</c:v>
                </c:pt>
                <c:pt idx="10">
                  <c:v>84131056.651720703</c:v>
                </c:pt>
                <c:pt idx="11">
                  <c:v>105338556.468707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248016"/>
        <c:axId val="292832344"/>
      </c:areaChart>
      <c:dateAx>
        <c:axId val="290248016"/>
        <c:scaling>
          <c:orientation val="minMax"/>
        </c:scaling>
        <c:delete val="0"/>
        <c:axPos val="b"/>
        <c:numFmt formatCode="yyyy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 sz="1100">
                <a:solidFill>
                  <a:srgbClr val="435464"/>
                </a:solidFill>
              </a:defRPr>
            </a:pPr>
            <a:endParaRPr lang="en-US"/>
          </a:p>
        </c:txPr>
        <c:crossAx val="292832344"/>
        <c:crosses val="autoZero"/>
        <c:auto val="0"/>
        <c:lblOffset val="100"/>
        <c:baseTimeUnit val="years"/>
      </c:dateAx>
      <c:valAx>
        <c:axId val="292832344"/>
        <c:scaling>
          <c:orientation val="minMax"/>
          <c:max val="130000000"/>
          <c:min val="0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one"/>
        <c:crossAx val="290248016"/>
        <c:crosses val="autoZero"/>
        <c:crossBetween val="midCat"/>
        <c:dispUnits>
          <c:builtInUnit val="millions"/>
          <c:dispUnitsLbl>
            <c:layout/>
          </c:dispUnitsLbl>
        </c:dispUnits>
      </c:valAx>
      <c:spPr>
        <a:noFill/>
        <a:ln w="25400">
          <a:noFill/>
        </a:ln>
      </c:spPr>
    </c:plotArea>
    <c:plotVisOnly val="1"/>
    <c:dispBlanksAs val="zero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0240736"/>
        <c:axId val="292562280"/>
      </c:barChart>
      <c:catAx>
        <c:axId val="29024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solidFill>
              <a:schemeClr val="tx1"/>
            </a:solidFill>
          </a:ln>
        </c:spPr>
        <c:txPr>
          <a:bodyPr rot="-5400000" vert="horz"/>
          <a:lstStyle/>
          <a:p>
            <a:pPr>
              <a:defRPr>
                <a:solidFill>
                  <a:srgbClr val="435464"/>
                </a:solidFill>
              </a:defRPr>
            </a:pPr>
            <a:endParaRPr lang="en-US"/>
          </a:p>
        </c:txPr>
        <c:crossAx val="292562280"/>
        <c:crosses val="autoZero"/>
        <c:auto val="1"/>
        <c:lblAlgn val="ctr"/>
        <c:lblOffset val="100"/>
        <c:noMultiLvlLbl val="0"/>
      </c:catAx>
      <c:valAx>
        <c:axId val="2925622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90240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>
          <a:latin typeface="Calibri"/>
          <a:cs typeface="Calibri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0.04052</cdr:x>
      <cdr:y>0.5562</cdr:y>
    </cdr:from>
    <cdr:to>
      <cdr:x>1</cdr:x>
      <cdr:y>0.5562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28548" y="581430"/>
          <a:ext cx="3043903" cy="0"/>
        </a:xfrm>
        <a:prstGeom xmlns:a="http://schemas.openxmlformats.org/drawingml/2006/main" prst="line">
          <a:avLst/>
        </a:prstGeom>
        <a:ln xmlns:a="http://schemas.openxmlformats.org/drawingml/2006/main" w="6350" cmpd="sng">
          <a:solidFill>
            <a:schemeClr val="bg1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2015-07-13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2015-07-13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55654-E075-AD4D-B199-DCB7152516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8210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lvl="1" indent="-57150">
              <a:spcAft>
                <a:spcPts val="600"/>
              </a:spcAft>
              <a:tabLst>
                <a:tab pos="292100" algn="l"/>
              </a:tabLst>
            </a:pP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“When someone not in the ‘</a:t>
            </a:r>
            <a:r>
              <a:rPr lang="en-US" sz="2000" dirty="0" err="1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siteops</a:t>
            </a: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’ group modifies the DNS cookbook, </a:t>
            </a:r>
            <a:b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</a:b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alert the </a:t>
            </a:r>
            <a:r>
              <a:rPr lang="en-US" sz="2000" dirty="0" err="1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siteops</a:t>
            </a: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 team via email to </a:t>
            </a:r>
            <a:r>
              <a:rPr lang="en-US" sz="2000" dirty="0" err="1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siteops@example.com</a:t>
            </a: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”</a:t>
            </a:r>
          </a:p>
          <a:p>
            <a:pPr marL="0" lvl="1">
              <a:spcAft>
                <a:spcPts val="600"/>
              </a:spcAft>
              <a:tabLst>
                <a:tab pos="292100" algn="l"/>
              </a:tabLst>
            </a:pP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“When the /</a:t>
            </a:r>
            <a:r>
              <a:rPr lang="en-US" sz="2000" dirty="0" err="1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etc</a:t>
            </a: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/</a:t>
            </a:r>
            <a:r>
              <a:rPr lang="en-US" sz="2000" dirty="0" err="1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ssh</a:t>
            </a: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/</a:t>
            </a:r>
            <a:r>
              <a:rPr lang="en-US" sz="2000" dirty="0" err="1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ssh_config</a:t>
            </a:r>
            <a:r>
              <a:rPr lang="en-US" sz="2000" dirty="0" smtClean="0">
                <a:gradFill>
                  <a:gsLst>
                    <a:gs pos="442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rPr>
              <a:t> file is modified, raise audit rule 24.1”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2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23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23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2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55654-E075-AD4D-B199-DCB7152516E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 </a:t>
            </a:r>
            <a:r>
              <a:rPr lang="en-US" dirty="0"/>
              <a:t>the problem</a:t>
            </a:r>
          </a:p>
          <a:p>
            <a:r>
              <a:rPr lang="en-US" dirty="0"/>
              <a:t>- growing infrastructure</a:t>
            </a:r>
          </a:p>
          <a:p>
            <a:r>
              <a:rPr lang="en-US" dirty="0"/>
              <a:t>- fewer resources</a:t>
            </a:r>
          </a:p>
          <a:p>
            <a:r>
              <a:rPr lang="en-US" dirty="0"/>
              <a:t>- can't watch everything</a:t>
            </a:r>
          </a:p>
          <a:p>
            <a:r>
              <a:rPr lang="en-US" dirty="0"/>
              <a:t>- surface problems faster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9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(9/15/14 13:28) -----</a:t>
            </a:r>
          </a:p>
          <a:p>
            <a:r>
              <a:rPr lang="en-US"/>
              <a:t>- infrastructure more dynamic</a:t>
            </a:r>
          </a:p>
          <a:p>
            <a:r>
              <a:rPr lang="en-US"/>
              <a:t>- higher rate of change requires more data to allow for safety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Chef is not just a CM product – it's a platform for driving this</a:t>
            </a:r>
            <a:r>
              <a:rPr lang="en-US" sz="19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9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6</a:t>
            </a:fld>
            <a:endParaRPr lang="en-US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469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Policy is cookbook, role,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3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7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44426B6-12BE-C743-93E2-004FC033BE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461665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140337"/>
            <a:ext cx="8229600" cy="430887"/>
          </a:xfrm>
        </p:spPr>
        <p:txBody>
          <a:bodyPr wrap="square" lIns="91440" tIns="91440" rIns="91440" bIns="91440">
            <a:spAutoFit/>
          </a:bodyPr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  <a:lvl2pPr marL="231739" indent="0">
              <a:buNone/>
              <a:defRPr sz="1600" b="1"/>
            </a:lvl2pPr>
            <a:lvl3pPr marL="457128" indent="0">
              <a:buNone/>
              <a:defRPr sz="1600" b="1"/>
            </a:lvl3pPr>
            <a:lvl4pPr marL="630138" indent="0">
              <a:buNone/>
              <a:defRPr sz="1600" b="1"/>
            </a:lvl4pPr>
            <a:lvl5pPr marL="801560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7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</p:spPr>
        <p:txBody>
          <a:bodyPr wrap="square" lIns="68571" tIns="68571" rIns="68571" bIns="68571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4"/>
            <a:ext cx="8229600" cy="420663"/>
          </a:xfrm>
        </p:spPr>
        <p:txBody>
          <a:bodyPr wrap="square" lIns="68571" tIns="68571" rIns="68571" bIns="68571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rgbClr val="435464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140337"/>
            <a:ext cx="8229600" cy="384673"/>
          </a:xfrm>
        </p:spPr>
        <p:txBody>
          <a:bodyPr wrap="square" lIns="68571" tIns="68571" rIns="68571" bIns="68571">
            <a:spAutoFit/>
          </a:bodyPr>
          <a:lstStyle>
            <a:lvl1pPr marL="0" indent="0">
              <a:buNone/>
              <a:defRPr sz="1600" b="0" baseline="0">
                <a:solidFill>
                  <a:srgbClr val="435464"/>
                </a:solidFill>
              </a:defRPr>
            </a:lvl1pPr>
            <a:lvl2pPr marL="231739" indent="0">
              <a:buNone/>
              <a:defRPr sz="1600" b="1"/>
            </a:lvl2pPr>
            <a:lvl3pPr marL="457128" indent="0">
              <a:buNone/>
              <a:defRPr sz="1600" b="1"/>
            </a:lvl3pPr>
            <a:lvl4pPr marL="630138" indent="0">
              <a:buNone/>
              <a:defRPr sz="1600" b="1"/>
            </a:lvl4pPr>
            <a:lvl5pPr marL="801560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1" y="1392149"/>
            <a:ext cx="11173968" cy="4009465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1" y="1392149"/>
            <a:ext cx="11173968" cy="400946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31739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12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3013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0156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</p:spPr>
        <p:txBody>
          <a:bodyPr wrap="square" lIns="68571" tIns="68571" rIns="68571" bIns="68571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4"/>
            <a:ext cx="8229600" cy="420663"/>
          </a:xfrm>
        </p:spPr>
        <p:txBody>
          <a:bodyPr wrap="square" lIns="68571" tIns="68571" rIns="68571" bIns="68571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rgbClr val="435464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</p:spPr>
        <p:txBody>
          <a:bodyPr wrap="square" lIns="68571" tIns="68571" rIns="68571" bIns="68571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4"/>
            <a:ext cx="8229600" cy="420663"/>
          </a:xfrm>
        </p:spPr>
        <p:txBody>
          <a:bodyPr wrap="square" lIns="68571" tIns="68571" rIns="68571" bIns="68571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rgbClr val="435464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11175999" cy="692479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08001" y="1392148"/>
            <a:ext cx="11175999" cy="4305200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/>
          <a:lstStyle>
            <a:lvl1pPr marL="237041" indent="-101588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1pPr>
            <a:lvl2pPr marL="457151" indent="-118520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2pPr>
            <a:lvl3pPr marL="626466" indent="-67726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3pPr>
            <a:lvl4pPr marL="795780" indent="-84658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4pPr>
            <a:lvl5pPr marL="982027" indent="-84658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5pPr>
            <a:lvl6pPr marL="2505862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63012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0163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77313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392852" y="6416038"/>
            <a:ext cx="2438400" cy="158399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/>
          <a:lstStyle>
            <a:lvl1pPr marL="0" marR="0" indent="0" algn="l" rtl="0">
              <a:spcBef>
                <a:spcPts val="0"/>
              </a:spcBef>
              <a:buSzPct val="100000"/>
              <a:defRPr sz="1500"/>
            </a:lvl1pPr>
            <a:lvl2pPr marL="457151" marR="0" indent="-16931" algn="l" rtl="0">
              <a:spcBef>
                <a:spcPts val="0"/>
              </a:spcBef>
              <a:buSzPct val="100000"/>
              <a:defRPr sz="1500"/>
            </a:lvl2pPr>
            <a:lvl3pPr marL="914301" marR="0" indent="-16931" algn="l" rtl="0">
              <a:spcBef>
                <a:spcPts val="0"/>
              </a:spcBef>
              <a:buSzPct val="100000"/>
              <a:defRPr sz="1500"/>
            </a:lvl3pPr>
            <a:lvl4pPr marL="1371452" marR="0" indent="-16931" algn="l" rtl="0">
              <a:spcBef>
                <a:spcPts val="0"/>
              </a:spcBef>
              <a:buSzPct val="100000"/>
              <a:defRPr sz="1500"/>
            </a:lvl4pPr>
            <a:lvl5pPr marL="1828602" marR="0" indent="-16931" algn="l" rtl="0">
              <a:spcBef>
                <a:spcPts val="0"/>
              </a:spcBef>
              <a:buSzPct val="100000"/>
              <a:defRPr sz="1500"/>
            </a:lvl5pPr>
            <a:lvl6pPr marL="2285752" marR="0" indent="-16931" algn="l" rtl="0">
              <a:spcBef>
                <a:spcPts val="0"/>
              </a:spcBef>
              <a:buSzPct val="100000"/>
              <a:defRPr sz="1500"/>
            </a:lvl6pPr>
            <a:lvl7pPr marL="2742902" marR="0" indent="-16931" algn="l" rtl="0">
              <a:spcBef>
                <a:spcPts val="0"/>
              </a:spcBef>
              <a:buSzPct val="100000"/>
              <a:defRPr sz="1500"/>
            </a:lvl7pPr>
            <a:lvl8pPr marL="3200054" marR="0" indent="-16931" algn="l" rtl="0">
              <a:spcBef>
                <a:spcPts val="0"/>
              </a:spcBef>
              <a:buSzPct val="100000"/>
              <a:defRPr sz="1500"/>
            </a:lvl8pPr>
            <a:lvl9pPr marL="3657205" marR="0" indent="-16931" algn="l" rtl="0">
              <a:spcBef>
                <a:spcPts val="0"/>
              </a:spcBef>
              <a:buSzPct val="100000"/>
              <a:defRPr sz="1500"/>
            </a:lvl9pPr>
          </a:lstStyle>
          <a:p>
            <a:pPr defTabSz="914287"/>
            <a:endParaRPr lang="en-US">
              <a:solidFill>
                <a:srgbClr val="3E4346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954020" y="6421119"/>
            <a:ext cx="6989200" cy="153600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/>
          <a:lstStyle>
            <a:lvl1pPr marL="0" marR="0" indent="0" algn="l" rtl="0">
              <a:spcBef>
                <a:spcPts val="0"/>
              </a:spcBef>
              <a:buSzPct val="100000"/>
              <a:defRPr sz="1500"/>
            </a:lvl1pPr>
            <a:lvl2pPr marL="457151" marR="0" indent="-16931" algn="l" rtl="0">
              <a:spcBef>
                <a:spcPts val="0"/>
              </a:spcBef>
              <a:buSzPct val="100000"/>
              <a:defRPr sz="1500"/>
            </a:lvl2pPr>
            <a:lvl3pPr marL="914301" marR="0" indent="-16931" algn="l" rtl="0">
              <a:spcBef>
                <a:spcPts val="0"/>
              </a:spcBef>
              <a:buSzPct val="100000"/>
              <a:defRPr sz="1500"/>
            </a:lvl3pPr>
            <a:lvl4pPr marL="1371452" marR="0" indent="-16931" algn="l" rtl="0">
              <a:spcBef>
                <a:spcPts val="0"/>
              </a:spcBef>
              <a:buSzPct val="100000"/>
              <a:defRPr sz="1500"/>
            </a:lvl4pPr>
            <a:lvl5pPr marL="1828602" marR="0" indent="-16931" algn="l" rtl="0">
              <a:spcBef>
                <a:spcPts val="0"/>
              </a:spcBef>
              <a:buSzPct val="100000"/>
              <a:defRPr sz="1500"/>
            </a:lvl5pPr>
            <a:lvl6pPr marL="2285752" marR="0" indent="-16931" algn="l" rtl="0">
              <a:spcBef>
                <a:spcPts val="0"/>
              </a:spcBef>
              <a:buSzPct val="100000"/>
              <a:defRPr sz="1500"/>
            </a:lvl6pPr>
            <a:lvl7pPr marL="2742902" marR="0" indent="-16931" algn="l" rtl="0">
              <a:spcBef>
                <a:spcPts val="0"/>
              </a:spcBef>
              <a:buSzPct val="100000"/>
              <a:defRPr sz="1500"/>
            </a:lvl7pPr>
            <a:lvl8pPr marL="3200054" marR="0" indent="-16931" algn="l" rtl="0">
              <a:spcBef>
                <a:spcPts val="0"/>
              </a:spcBef>
              <a:buSzPct val="100000"/>
              <a:defRPr sz="1500"/>
            </a:lvl8pPr>
            <a:lvl9pPr marL="3657205" marR="0" indent="-16931" algn="l" rtl="0">
              <a:spcBef>
                <a:spcPts val="0"/>
              </a:spcBef>
              <a:buSzPct val="100000"/>
              <a:defRPr sz="1500"/>
            </a:lvl9pPr>
          </a:lstStyle>
          <a:p>
            <a:pPr defTabSz="914287"/>
            <a:endParaRPr lang="en-US">
              <a:solidFill>
                <a:srgbClr val="3E4346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064328" y="6416038"/>
            <a:ext cx="1734799" cy="158399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/>
          <a:lstStyle>
            <a:lvl1pPr marL="0" marR="0" indent="0" algn="l" rtl="0">
              <a:spcBef>
                <a:spcPts val="0"/>
              </a:spcBef>
              <a:buSzPct val="100000"/>
              <a:defRPr sz="1500"/>
            </a:lvl1pPr>
            <a:lvl2pPr marL="457151" marR="0" indent="-16931" algn="l" rtl="0">
              <a:spcBef>
                <a:spcPts val="0"/>
              </a:spcBef>
              <a:buSzPct val="100000"/>
              <a:defRPr sz="1500"/>
            </a:lvl2pPr>
            <a:lvl3pPr marL="914301" marR="0" indent="-16931" algn="l" rtl="0">
              <a:spcBef>
                <a:spcPts val="0"/>
              </a:spcBef>
              <a:buSzPct val="100000"/>
              <a:defRPr sz="1500"/>
            </a:lvl3pPr>
            <a:lvl4pPr marL="1371452" marR="0" indent="-16931" algn="l" rtl="0">
              <a:spcBef>
                <a:spcPts val="0"/>
              </a:spcBef>
              <a:buSzPct val="100000"/>
              <a:defRPr sz="1500"/>
            </a:lvl4pPr>
            <a:lvl5pPr marL="1828602" marR="0" indent="-16931" algn="l" rtl="0">
              <a:spcBef>
                <a:spcPts val="0"/>
              </a:spcBef>
              <a:buSzPct val="100000"/>
              <a:defRPr sz="1500"/>
            </a:lvl5pPr>
            <a:lvl6pPr marL="2285752" marR="0" indent="-16931" algn="l" rtl="0">
              <a:spcBef>
                <a:spcPts val="0"/>
              </a:spcBef>
              <a:buSzPct val="100000"/>
              <a:defRPr sz="1500"/>
            </a:lvl6pPr>
            <a:lvl7pPr marL="2742902" marR="0" indent="-16931" algn="l" rtl="0">
              <a:spcBef>
                <a:spcPts val="0"/>
              </a:spcBef>
              <a:buSzPct val="100000"/>
              <a:defRPr sz="1500"/>
            </a:lvl7pPr>
            <a:lvl8pPr marL="3200054" marR="0" indent="-16931" algn="l" rtl="0">
              <a:spcBef>
                <a:spcPts val="0"/>
              </a:spcBef>
              <a:buSzPct val="100000"/>
              <a:defRPr sz="1500"/>
            </a:lvl8pPr>
            <a:lvl9pPr marL="3657205" marR="0" indent="-16931" algn="l" rtl="0">
              <a:spcBef>
                <a:spcPts val="0"/>
              </a:spcBef>
              <a:buSzPct val="100000"/>
              <a:defRPr sz="1500"/>
            </a:lvl9pPr>
          </a:lstStyle>
          <a:p>
            <a:pPr defTabSz="914287"/>
            <a:endParaRPr lang="en-US">
              <a:solidFill>
                <a:srgbClr val="3E43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23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DD6-8077-0248-81E1-23E1BD2EC6BE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CB2F-33CB-CC4F-ACD4-3D0C473E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3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199"/>
            <a:ext cx="11176000" cy="5078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1" y="1392149"/>
            <a:ext cx="11173968" cy="400946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1" y="1392149"/>
            <a:ext cx="11173968" cy="4009465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5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  <a:prstGeom prst="rect">
            <a:avLst/>
          </a:prstGeom>
        </p:spPr>
        <p:txBody>
          <a:bodyPr wrap="square" lIns="68571" tIns="68571" rIns="68571" bIns="68571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4"/>
            <a:ext cx="8229600" cy="420663"/>
          </a:xfrm>
          <a:prstGeom prst="rect">
            <a:avLst/>
          </a:prstGeom>
        </p:spPr>
        <p:txBody>
          <a:bodyPr wrap="square" lIns="68571" tIns="68571" rIns="68571" bIns="68571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rgbClr val="435464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  <a:prstGeom prst="rect">
            <a:avLst/>
          </a:prstGeom>
        </p:spPr>
        <p:txBody>
          <a:bodyPr wrap="square" lIns="68571" tIns="68571" rIns="68571" bIns="68571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4"/>
            <a:ext cx="8229600" cy="420663"/>
          </a:xfrm>
          <a:prstGeom prst="rect">
            <a:avLst/>
          </a:prstGeom>
        </p:spPr>
        <p:txBody>
          <a:bodyPr wrap="square" lIns="68571" tIns="68571" rIns="68571" bIns="68571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rgbClr val="435464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1355417"/>
            <a:ext cx="3809999" cy="41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2260315" y="1872245"/>
            <a:ext cx="8229600" cy="1003163"/>
          </a:xfrm>
        </p:spPr>
        <p:txBody>
          <a:bodyPr wrap="square" lIns="68565" tIns="68565" rIns="68565" bIns="68565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2260315" y="2588353"/>
            <a:ext cx="8229600" cy="415468"/>
          </a:xfrm>
        </p:spPr>
        <p:txBody>
          <a:bodyPr wrap="square" lIns="68565" tIns="68565" rIns="68565" bIns="68565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auto">
          <a:xfrm>
            <a:off x="2260315" y="3140351"/>
            <a:ext cx="8229600" cy="384690"/>
          </a:xfrm>
        </p:spPr>
        <p:txBody>
          <a:bodyPr wrap="square" lIns="68565" tIns="68565" rIns="68565" bIns="68565">
            <a:spAutoFit/>
          </a:bodyPr>
          <a:lstStyle>
            <a:lvl1pPr marL="0" indent="0">
              <a:buNone/>
              <a:defRPr sz="16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16" indent="0">
              <a:buNone/>
              <a:defRPr sz="1600" b="1"/>
            </a:lvl2pPr>
            <a:lvl3pPr marL="457071" indent="0">
              <a:buNone/>
              <a:defRPr sz="1600" b="1"/>
            </a:lvl3pPr>
            <a:lvl4pPr marL="630063" indent="0">
              <a:buNone/>
              <a:defRPr sz="1600" b="1"/>
            </a:lvl4pPr>
            <a:lvl5pPr marL="80146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4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392162"/>
            <a:ext cx="11173968" cy="4009465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392162"/>
            <a:ext cx="11173968" cy="400946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3171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071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30063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0146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37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7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2260315" y="1872245"/>
            <a:ext cx="8229600" cy="1003163"/>
          </a:xfrm>
        </p:spPr>
        <p:txBody>
          <a:bodyPr wrap="square" lIns="68565" tIns="68565" rIns="68565" bIns="68565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2260315" y="2588353"/>
            <a:ext cx="8229600" cy="415468"/>
          </a:xfrm>
        </p:spPr>
        <p:txBody>
          <a:bodyPr wrap="square" lIns="68565" tIns="68565" rIns="68565" bIns="68565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1" y="1392149"/>
            <a:ext cx="11173968" cy="400946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31739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12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3013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0156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0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2260315" y="1872245"/>
            <a:ext cx="8229600" cy="1003163"/>
          </a:xfrm>
        </p:spPr>
        <p:txBody>
          <a:bodyPr wrap="square" lIns="68565" tIns="68565" rIns="68565" bIns="68565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2260315" y="2588353"/>
            <a:ext cx="8229600" cy="415468"/>
          </a:xfrm>
        </p:spPr>
        <p:txBody>
          <a:bodyPr wrap="square" lIns="68565" tIns="68565" rIns="68565" bIns="68565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15" y="1355431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9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457214"/>
            <a:ext cx="11176001" cy="50783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92853" y="6416037"/>
            <a:ext cx="2438400" cy="158496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1219170"/>
            <a:fld id="{C9CB7FDB-6A50-444C-814B-D4DE79856989}" type="datetime2">
              <a:rPr lang="en-US" sz="1867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Monday, 13 July, 2015</a:t>
            </a:fld>
            <a:endParaRPr lang="en-US" sz="1867" kern="0" dirty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54034" y="6421124"/>
            <a:ext cx="6989233" cy="153413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1219170"/>
            <a:r>
              <a:rPr lang="en-US" sz="1867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t>Footer Preso Description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64327" y="6416037"/>
            <a:ext cx="1734820" cy="158496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1219170"/>
            <a:fld id="{A7716E27-CE89-4CED-B9E2-B85DEC66FABB}" type="slidenum">
              <a:rPr lang="en-US" sz="1867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-US" sz="1867" kern="0" dirty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4954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Heading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504622"/>
            <a:ext cx="10972800" cy="683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7450"/>
          <a:stretch/>
        </p:blipFill>
        <p:spPr>
          <a:xfrm>
            <a:off x="10928179" y="5662593"/>
            <a:ext cx="970799" cy="97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60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461665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3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260314" y="1872245"/>
            <a:ext cx="8229600" cy="1003163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36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461665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7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11175999" cy="744807"/>
          </a:xfrm>
          <a:prstGeom prst="rect">
            <a:avLst/>
          </a:prstGeom>
          <a:noFill/>
          <a:ln>
            <a:noFill/>
          </a:ln>
        </p:spPr>
        <p:txBody>
          <a:bodyPr lIns="121914" tIns="121914" rIns="121914" bIns="121914" anchor="t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08001" y="1392148"/>
            <a:ext cx="11175999" cy="4305200"/>
          </a:xfrm>
          <a:prstGeom prst="rect">
            <a:avLst/>
          </a:prstGeom>
          <a:noFill/>
          <a:ln>
            <a:noFill/>
          </a:ln>
        </p:spPr>
        <p:txBody>
          <a:bodyPr lIns="121914" tIns="121914" rIns="121914" bIns="121914" anchor="t" anchorCtr="0"/>
          <a:lstStyle>
            <a:lvl1pPr marL="237041" indent="-101588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1pPr>
            <a:lvl2pPr marL="457151" indent="-118520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2pPr>
            <a:lvl3pPr marL="626466" indent="-67726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3pPr>
            <a:lvl4pPr marL="795780" indent="-84658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4pPr>
            <a:lvl5pPr marL="982027" indent="-84658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5pPr>
            <a:lvl6pPr marL="2505862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63012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0163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77313" indent="-10158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392852" y="6416038"/>
            <a:ext cx="2438400" cy="158399"/>
          </a:xfrm>
          <a:prstGeom prst="rect">
            <a:avLst/>
          </a:prstGeom>
          <a:noFill/>
          <a:ln>
            <a:noFill/>
          </a:ln>
        </p:spPr>
        <p:txBody>
          <a:bodyPr lIns="121914" tIns="121914" rIns="121914" bIns="121914" anchor="t" anchorCtr="0"/>
          <a:lstStyle>
            <a:lvl1pPr marL="0" marR="0" indent="0" algn="l" rtl="0">
              <a:spcBef>
                <a:spcPts val="0"/>
              </a:spcBef>
              <a:buSzPct val="100000"/>
              <a:defRPr sz="1500"/>
            </a:lvl1pPr>
            <a:lvl2pPr marL="457151" marR="0" indent="-16931" algn="l" rtl="0">
              <a:spcBef>
                <a:spcPts val="0"/>
              </a:spcBef>
              <a:buSzPct val="100000"/>
              <a:defRPr sz="1500"/>
            </a:lvl2pPr>
            <a:lvl3pPr marL="914301" marR="0" indent="-16931" algn="l" rtl="0">
              <a:spcBef>
                <a:spcPts val="0"/>
              </a:spcBef>
              <a:buSzPct val="100000"/>
              <a:defRPr sz="1500"/>
            </a:lvl3pPr>
            <a:lvl4pPr marL="1371452" marR="0" indent="-16931" algn="l" rtl="0">
              <a:spcBef>
                <a:spcPts val="0"/>
              </a:spcBef>
              <a:buSzPct val="100000"/>
              <a:defRPr sz="1500"/>
            </a:lvl4pPr>
            <a:lvl5pPr marL="1828602" marR="0" indent="-16931" algn="l" rtl="0">
              <a:spcBef>
                <a:spcPts val="0"/>
              </a:spcBef>
              <a:buSzPct val="100000"/>
              <a:defRPr sz="1500"/>
            </a:lvl5pPr>
            <a:lvl6pPr marL="2285752" marR="0" indent="-16931" algn="l" rtl="0">
              <a:spcBef>
                <a:spcPts val="0"/>
              </a:spcBef>
              <a:buSzPct val="100000"/>
              <a:defRPr sz="1500"/>
            </a:lvl6pPr>
            <a:lvl7pPr marL="2742902" marR="0" indent="-16931" algn="l" rtl="0">
              <a:spcBef>
                <a:spcPts val="0"/>
              </a:spcBef>
              <a:buSzPct val="100000"/>
              <a:defRPr sz="1500"/>
            </a:lvl7pPr>
            <a:lvl8pPr marL="3200054" marR="0" indent="-16931" algn="l" rtl="0">
              <a:spcBef>
                <a:spcPts val="0"/>
              </a:spcBef>
              <a:buSzPct val="100000"/>
              <a:defRPr sz="1500"/>
            </a:lvl8pPr>
            <a:lvl9pPr marL="3657205" marR="0" indent="-16931" algn="l" rtl="0">
              <a:spcBef>
                <a:spcPts val="0"/>
              </a:spcBef>
              <a:buSzPct val="100000"/>
              <a:defRPr sz="1500"/>
            </a:lvl9pPr>
          </a:lstStyle>
          <a:p>
            <a:pPr defTabSz="914287"/>
            <a:endParaRPr lang="en-US">
              <a:solidFill>
                <a:srgbClr val="3E4346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954020" y="6421119"/>
            <a:ext cx="6989200" cy="153600"/>
          </a:xfrm>
          <a:prstGeom prst="rect">
            <a:avLst/>
          </a:prstGeom>
          <a:noFill/>
          <a:ln>
            <a:noFill/>
          </a:ln>
        </p:spPr>
        <p:txBody>
          <a:bodyPr lIns="121914" tIns="121914" rIns="121914" bIns="121914" anchor="t" anchorCtr="0"/>
          <a:lstStyle>
            <a:lvl1pPr marL="0" marR="0" indent="0" algn="l" rtl="0">
              <a:spcBef>
                <a:spcPts val="0"/>
              </a:spcBef>
              <a:buSzPct val="100000"/>
              <a:defRPr sz="1500"/>
            </a:lvl1pPr>
            <a:lvl2pPr marL="457151" marR="0" indent="-16931" algn="l" rtl="0">
              <a:spcBef>
                <a:spcPts val="0"/>
              </a:spcBef>
              <a:buSzPct val="100000"/>
              <a:defRPr sz="1500"/>
            </a:lvl2pPr>
            <a:lvl3pPr marL="914301" marR="0" indent="-16931" algn="l" rtl="0">
              <a:spcBef>
                <a:spcPts val="0"/>
              </a:spcBef>
              <a:buSzPct val="100000"/>
              <a:defRPr sz="1500"/>
            </a:lvl3pPr>
            <a:lvl4pPr marL="1371452" marR="0" indent="-16931" algn="l" rtl="0">
              <a:spcBef>
                <a:spcPts val="0"/>
              </a:spcBef>
              <a:buSzPct val="100000"/>
              <a:defRPr sz="1500"/>
            </a:lvl4pPr>
            <a:lvl5pPr marL="1828602" marR="0" indent="-16931" algn="l" rtl="0">
              <a:spcBef>
                <a:spcPts val="0"/>
              </a:spcBef>
              <a:buSzPct val="100000"/>
              <a:defRPr sz="1500"/>
            </a:lvl5pPr>
            <a:lvl6pPr marL="2285752" marR="0" indent="-16931" algn="l" rtl="0">
              <a:spcBef>
                <a:spcPts val="0"/>
              </a:spcBef>
              <a:buSzPct val="100000"/>
              <a:defRPr sz="1500"/>
            </a:lvl6pPr>
            <a:lvl7pPr marL="2742902" marR="0" indent="-16931" algn="l" rtl="0">
              <a:spcBef>
                <a:spcPts val="0"/>
              </a:spcBef>
              <a:buSzPct val="100000"/>
              <a:defRPr sz="1500"/>
            </a:lvl7pPr>
            <a:lvl8pPr marL="3200054" marR="0" indent="-16931" algn="l" rtl="0">
              <a:spcBef>
                <a:spcPts val="0"/>
              </a:spcBef>
              <a:buSzPct val="100000"/>
              <a:defRPr sz="1500"/>
            </a:lvl8pPr>
            <a:lvl9pPr marL="3657205" marR="0" indent="-16931" algn="l" rtl="0">
              <a:spcBef>
                <a:spcPts val="0"/>
              </a:spcBef>
              <a:buSzPct val="100000"/>
              <a:defRPr sz="1500"/>
            </a:lvl9pPr>
          </a:lstStyle>
          <a:p>
            <a:pPr defTabSz="914287"/>
            <a:endParaRPr lang="en-US">
              <a:solidFill>
                <a:srgbClr val="3E4346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064328" y="6416038"/>
            <a:ext cx="1734799" cy="158399"/>
          </a:xfrm>
          <a:prstGeom prst="rect">
            <a:avLst/>
          </a:prstGeom>
          <a:noFill/>
          <a:ln>
            <a:noFill/>
          </a:ln>
        </p:spPr>
        <p:txBody>
          <a:bodyPr lIns="121914" tIns="121914" rIns="121914" bIns="121914" anchor="t" anchorCtr="0"/>
          <a:lstStyle>
            <a:lvl1pPr marL="0" marR="0" indent="0" algn="l" rtl="0">
              <a:spcBef>
                <a:spcPts val="0"/>
              </a:spcBef>
              <a:buSzPct val="100000"/>
              <a:defRPr sz="1500"/>
            </a:lvl1pPr>
            <a:lvl2pPr marL="457151" marR="0" indent="-16931" algn="l" rtl="0">
              <a:spcBef>
                <a:spcPts val="0"/>
              </a:spcBef>
              <a:buSzPct val="100000"/>
              <a:defRPr sz="1500"/>
            </a:lvl2pPr>
            <a:lvl3pPr marL="914301" marR="0" indent="-16931" algn="l" rtl="0">
              <a:spcBef>
                <a:spcPts val="0"/>
              </a:spcBef>
              <a:buSzPct val="100000"/>
              <a:defRPr sz="1500"/>
            </a:lvl3pPr>
            <a:lvl4pPr marL="1371452" marR="0" indent="-16931" algn="l" rtl="0">
              <a:spcBef>
                <a:spcPts val="0"/>
              </a:spcBef>
              <a:buSzPct val="100000"/>
              <a:defRPr sz="1500"/>
            </a:lvl4pPr>
            <a:lvl5pPr marL="1828602" marR="0" indent="-16931" algn="l" rtl="0">
              <a:spcBef>
                <a:spcPts val="0"/>
              </a:spcBef>
              <a:buSzPct val="100000"/>
              <a:defRPr sz="1500"/>
            </a:lvl5pPr>
            <a:lvl6pPr marL="2285752" marR="0" indent="-16931" algn="l" rtl="0">
              <a:spcBef>
                <a:spcPts val="0"/>
              </a:spcBef>
              <a:buSzPct val="100000"/>
              <a:defRPr sz="1500"/>
            </a:lvl6pPr>
            <a:lvl7pPr marL="2742902" marR="0" indent="-16931" algn="l" rtl="0">
              <a:spcBef>
                <a:spcPts val="0"/>
              </a:spcBef>
              <a:buSzPct val="100000"/>
              <a:defRPr sz="1500"/>
            </a:lvl7pPr>
            <a:lvl8pPr marL="3200054" marR="0" indent="-16931" algn="l" rtl="0">
              <a:spcBef>
                <a:spcPts val="0"/>
              </a:spcBef>
              <a:buSzPct val="100000"/>
              <a:defRPr sz="1500"/>
            </a:lvl8pPr>
            <a:lvl9pPr marL="3657205" marR="0" indent="-16931" algn="l" rtl="0">
              <a:spcBef>
                <a:spcPts val="0"/>
              </a:spcBef>
              <a:buSzPct val="100000"/>
              <a:defRPr sz="1500"/>
            </a:lvl9pPr>
          </a:lstStyle>
          <a:p>
            <a:pPr defTabSz="914287"/>
            <a:endParaRPr lang="en-US">
              <a:solidFill>
                <a:srgbClr val="3E43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8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1">
                <a:lumMod val="5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white">
          <a:xfrm>
            <a:off x="508001" y="457200"/>
            <a:ext cx="11176000" cy="498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white">
          <a:xfrm>
            <a:off x="508001" y="1392148"/>
            <a:ext cx="11176000" cy="4305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218" rtl="0" eaLnBrk="1" latinLnBrk="0" hangingPunct="1">
        <a:lnSpc>
          <a:spcPct val="90000"/>
        </a:lnSpc>
        <a:spcBef>
          <a:spcPct val="0"/>
        </a:spcBef>
        <a:buNone/>
        <a:defRPr lang="en-US" sz="3600" b="1" kern="1200" cap="none" spc="0" baseline="0" dirty="0" smtClean="0">
          <a:ln w="3175">
            <a:noFill/>
          </a:ln>
          <a:gradFill>
            <a:gsLst>
              <a:gs pos="0">
                <a:schemeClr val="tx2">
                  <a:lumMod val="85000"/>
                </a:schemeClr>
              </a:gs>
              <a:gs pos="100000">
                <a:schemeClr val="tx2">
                  <a:lumMod val="85000"/>
                </a:schemeClr>
              </a:gs>
            </a:gsLst>
            <a:lin ang="5400000" scaled="1"/>
          </a:gradFill>
          <a:effectLst/>
          <a:latin typeface="+mj-lt"/>
          <a:ea typeface="+mn-ea"/>
          <a:cs typeface="Arial" charset="0"/>
        </a:defRPr>
      </a:lvl1pPr>
    </p:titleStyle>
    <p:bodyStyle>
      <a:lvl1pPr marL="231739" indent="-231739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25389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30138" indent="-173011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01561" indent="-171423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74571" indent="-173011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101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10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20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30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7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75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508001" y="457199"/>
            <a:ext cx="1117600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08001" y="1392148"/>
            <a:ext cx="11176000" cy="4305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white">
          <a:xfrm>
            <a:off x="508001" y="457200"/>
            <a:ext cx="11176000" cy="498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08001" y="1392148"/>
            <a:ext cx="11176000" cy="4305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218" rtl="0" eaLnBrk="1" latinLnBrk="0" hangingPunct="1">
        <a:lnSpc>
          <a:spcPct val="90000"/>
        </a:lnSpc>
        <a:spcBef>
          <a:spcPct val="0"/>
        </a:spcBef>
        <a:buNone/>
        <a:defRPr lang="en-US" sz="3600" b="1" kern="1200" cap="none" spc="0" baseline="0" dirty="0" smtClean="0">
          <a:ln w="3175">
            <a:noFill/>
          </a:ln>
          <a:solidFill>
            <a:srgbClr val="435464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39" indent="-231739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rgbClr val="435464"/>
          </a:solidFill>
          <a:latin typeface="+mn-lt"/>
          <a:ea typeface="+mn-ea"/>
          <a:cs typeface="+mn-cs"/>
        </a:defRPr>
      </a:lvl1pPr>
      <a:lvl2pPr marL="457128" indent="-225389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000" kern="1200" baseline="0">
          <a:solidFill>
            <a:srgbClr val="435464"/>
          </a:solidFill>
          <a:latin typeface="+mn-lt"/>
          <a:ea typeface="+mn-ea"/>
          <a:cs typeface="+mn-cs"/>
        </a:defRPr>
      </a:lvl2pPr>
      <a:lvl3pPr marL="630138" indent="-173011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800" kern="1200" baseline="0">
          <a:solidFill>
            <a:srgbClr val="435464"/>
          </a:solidFill>
          <a:latin typeface="+mn-lt"/>
          <a:ea typeface="+mn-ea"/>
          <a:cs typeface="+mn-cs"/>
        </a:defRPr>
      </a:lvl3pPr>
      <a:lvl4pPr marL="801561" indent="-171423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rgbClr val="435464"/>
          </a:solidFill>
          <a:latin typeface="+mn-lt"/>
          <a:ea typeface="+mn-ea"/>
          <a:cs typeface="+mn-cs"/>
        </a:defRPr>
      </a:lvl4pPr>
      <a:lvl5pPr marL="974571" indent="-173011" algn="l" defTabSz="914218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rgbClr val="435464"/>
          </a:solidFill>
          <a:latin typeface="+mn-lt"/>
          <a:ea typeface="+mn-ea"/>
          <a:cs typeface="+mn-cs"/>
        </a:defRPr>
      </a:lvl5pPr>
      <a:lvl6pPr marL="2514101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10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20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30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7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75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41" y="6356749"/>
            <a:ext cx="2845316" cy="364331"/>
          </a:xfrm>
          <a:prstGeom prst="rect">
            <a:avLst/>
          </a:prstGeom>
        </p:spPr>
        <p:txBody>
          <a:bodyPr vert="horz" lIns="68566" tIns="34282" rIns="68566" bIns="3428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0DD6-8077-0248-81E1-23E1BD2EC6BE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591" y="6356749"/>
            <a:ext cx="3860819" cy="364331"/>
          </a:xfrm>
          <a:prstGeom prst="rect">
            <a:avLst/>
          </a:prstGeom>
        </p:spPr>
        <p:txBody>
          <a:bodyPr vert="horz" lIns="68566" tIns="34282" rIns="68566" bIns="3428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144" y="6356749"/>
            <a:ext cx="2845316" cy="364331"/>
          </a:xfrm>
          <a:prstGeom prst="rect">
            <a:avLst/>
          </a:prstGeom>
        </p:spPr>
        <p:txBody>
          <a:bodyPr vert="horz" lIns="68566" tIns="34282" rIns="68566" bIns="3428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CB2F-33CB-CC4F-ACD4-3D0C473E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1" r:id="rId2"/>
    <p:sldLayoutId id="2147483752" r:id="rId3"/>
    <p:sldLayoutId id="2147483753" r:id="rId4"/>
    <p:sldLayoutId id="2147483754" r:id="rId5"/>
    <p:sldLayoutId id="2147483755" r:id="rId6"/>
  </p:sldLayoutIdLst>
  <p:txStyles>
    <p:titleStyle>
      <a:lvl1pPr algn="ctr" defTabSz="34282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20" indent="-257120" algn="l" defTabSz="34282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092" indent="-214266" algn="l" defTabSz="342826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64" indent="-171413" algn="l" defTabSz="34282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90" indent="-171413" algn="l" defTabSz="342826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15" indent="-171413" algn="l" defTabSz="342826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542" indent="-171413" algn="l" defTabSz="34282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68" indent="-171413" algn="l" defTabSz="34282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93" indent="-171413" algn="l" defTabSz="34282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8" indent="-171413" algn="l" defTabSz="34282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26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52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77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02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28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55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80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06" algn="l" defTabSz="3428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457213"/>
            <a:ext cx="1117600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392151"/>
            <a:ext cx="11176000" cy="4305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7693" y="6000165"/>
            <a:ext cx="574907" cy="5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0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13" rtl="0" eaLnBrk="1" latinLnBrk="0" hangingPunct="1">
        <a:lnSpc>
          <a:spcPct val="90000"/>
        </a:lnSpc>
        <a:spcBef>
          <a:spcPct val="0"/>
        </a:spcBef>
        <a:buNone/>
        <a:defRPr lang="en-US" sz="36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16" indent="-231716" algn="l" defTabSz="91411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071" indent="-225366" algn="l" defTabSz="91411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063" indent="-172994" algn="l" defTabSz="91411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867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468" indent="-171406" algn="l" defTabSz="91411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461" indent="-172994" algn="l" defTabSz="91411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1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3809" indent="-228532" algn="l" defTabSz="9141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66" indent="-228532" algn="l" defTabSz="9141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24" indent="-228532" algn="l" defTabSz="9141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86" indent="-228532" algn="l" defTabSz="9141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113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0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228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0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2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392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6443" algn="l" defTabSz="91411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pos="320">
          <p15:clr>
            <a:srgbClr val="F26B43"/>
          </p15:clr>
        </p15:guide>
        <p15:guide id="6" pos="7360">
          <p15:clr>
            <a:srgbClr val="F26B43"/>
          </p15:clr>
        </p15:guide>
        <p15:guide id="7" orient="horz" pos="864">
          <p15:clr>
            <a:srgbClr val="F26B43"/>
          </p15:clr>
        </p15:guide>
        <p15:guide id="8" orient="horz" pos="3576">
          <p15:clr>
            <a:srgbClr val="F26B43"/>
          </p15:clr>
        </p15:guide>
        <p15:guide id="9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getchef.com/" TargetMode="External"/><Relationship Id="rId2" Type="http://schemas.openxmlformats.org/officeDocument/2006/relationships/hyperlink" Target="https://docs.getchef.com/install_analytics.html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hef-dk/" TargetMode="External"/><Relationship Id="rId2" Type="http://schemas.openxmlformats.org/officeDocument/2006/relationships/hyperlink" Target="https://docs.chef.io/install_analytics.html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Chef Analytics + Provisioning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auto">
          <a:xfrm>
            <a:off x="2260314" y="3140336"/>
            <a:ext cx="8229600" cy="507813"/>
          </a:xfrm>
        </p:spPr>
        <p:txBody>
          <a:bodyPr/>
          <a:lstStyle/>
          <a:p>
            <a:r>
              <a:rPr lang="en-US" sz="2400" dirty="0" smtClean="0"/>
              <a:t>Galen Emery – Automation Engineer, CHEF</a:t>
            </a:r>
          </a:p>
        </p:txBody>
      </p:sp>
    </p:spTree>
    <p:extLst>
      <p:ext uri="{BB962C8B-B14F-4D97-AF65-F5344CB8AC3E}">
        <p14:creationId xmlns:p14="http://schemas.microsoft.com/office/powerpoint/2010/main" val="367104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/>
          <p:cNvSpPr/>
          <p:nvPr/>
        </p:nvSpPr>
        <p:spPr bwMode="auto">
          <a:xfrm>
            <a:off x="0" y="0"/>
            <a:ext cx="12192000" cy="118110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– Catching Manual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 smtClean="0"/>
              <a:t>Actions</a:t>
            </a:r>
            <a:r>
              <a:rPr lang="en-US" dirty="0" smtClean="0"/>
              <a:t> – We expect all changes to be run through the Chef Delivery pipeline.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17013" y="2615131"/>
            <a:ext cx="60273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rules 'Robots Only'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rule on action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when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requestor_type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= "user"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  and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requestor_name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!= "delivery"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then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  notify("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hipchat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","ALARM: The humans are changing things!")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  set(#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silly_human,"changes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are for robots!")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end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end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81593" y="2346086"/>
            <a:ext cx="11193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u="sng" dirty="0" smtClean="0">
                <a:solidFill>
                  <a:schemeClr val="bg1"/>
                </a:solidFill>
              </a:rPr>
              <a:t>Rule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002" y="2346086"/>
            <a:ext cx="11193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u="sng" dirty="0" smtClean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442" y="2617812"/>
            <a:ext cx="43355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Courier"/>
              </a:rPr>
              <a:t>Upload a cookbook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Courier"/>
              </a:rPr>
              <a:t>Modify an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Courier"/>
              </a:rPr>
              <a:t>Add/remove 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Courier"/>
              </a:rPr>
              <a:t>Full list of </a:t>
            </a:r>
            <a:r>
              <a:rPr lang="en-US" sz="1400" dirty="0">
                <a:solidFill>
                  <a:schemeClr val="bg2"/>
                </a:solidFill>
                <a:latin typeface="Courier"/>
              </a:rPr>
              <a:t>available fields: https://</a:t>
            </a:r>
            <a:r>
              <a:rPr lang="en-US" sz="1400" dirty="0" smtClean="0">
                <a:solidFill>
                  <a:schemeClr val="bg2"/>
                </a:solidFill>
                <a:latin typeface="Courier"/>
              </a:rPr>
              <a:t>docs.chef.io/analytics_rules.html</a:t>
            </a:r>
            <a:endParaRPr lang="en-US" sz="1400" dirty="0">
              <a:solidFill>
                <a:schemeClr val="bg2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917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Converge – </a:t>
            </a:r>
            <a:r>
              <a:rPr lang="en-US" dirty="0" smtClean="0">
                <a:solidFill>
                  <a:schemeClr val="bg1"/>
                </a:solidFill>
              </a:rPr>
              <a:t>What happened on the run?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white">
          <a:xfrm>
            <a:off x="2229022" y="2379771"/>
            <a:ext cx="3230571" cy="6143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31739" indent="-231739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8" indent="-225389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138" indent="-173011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561" indent="-171423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4571" indent="-173011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01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1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2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3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435464"/>
                </a:solidFill>
              </a:rPr>
              <a:t>Know if individual resources converged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435464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white">
          <a:xfrm>
            <a:off x="2212906" y="4543117"/>
            <a:ext cx="4115226" cy="6143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31739" indent="-231739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8" indent="-225389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138" indent="-173011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561" indent="-171423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4571" indent="-173011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01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1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2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3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435464"/>
                </a:solidFill>
              </a:rPr>
              <a:t>See the state before and after a chef run</a:t>
            </a:r>
            <a:endParaRPr lang="en-US" dirty="0">
              <a:solidFill>
                <a:srgbClr val="435464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33143" y="2104374"/>
            <a:ext cx="6056128" cy="1969302"/>
            <a:chOff x="5733143" y="2104374"/>
            <a:chExt cx="6056128" cy="1969302"/>
          </a:xfrm>
        </p:grpSpPr>
        <p:sp>
          <p:nvSpPr>
            <p:cNvPr id="9" name="Text Placeholder 4"/>
            <p:cNvSpPr txBox="1">
              <a:spLocks/>
            </p:cNvSpPr>
            <p:nvPr/>
          </p:nvSpPr>
          <p:spPr bwMode="white">
            <a:xfrm>
              <a:off x="7674045" y="2274963"/>
              <a:ext cx="4115226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dirty="0" smtClean="0">
                  <a:solidFill>
                    <a:srgbClr val="435464"/>
                  </a:solidFill>
                </a:rPr>
                <a:t>Specify the policy that nodes should follow</a:t>
              </a:r>
              <a:endParaRPr lang="en-US" dirty="0">
                <a:solidFill>
                  <a:srgbClr val="435464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33143" y="2104374"/>
              <a:ext cx="1689923" cy="1082192"/>
              <a:chOff x="10567988" y="792163"/>
              <a:chExt cx="1509712" cy="966787"/>
            </a:xfrm>
            <a:solidFill>
              <a:schemeClr val="accent1"/>
            </a:solidFill>
          </p:grpSpPr>
          <p:sp>
            <p:nvSpPr>
              <p:cNvPr id="11" name="Freeform 85"/>
              <p:cNvSpPr>
                <a:spLocks/>
              </p:cNvSpPr>
              <p:nvPr/>
            </p:nvSpPr>
            <p:spPr bwMode="auto">
              <a:xfrm>
                <a:off x="10567988" y="792163"/>
                <a:ext cx="1000125" cy="860425"/>
              </a:xfrm>
              <a:custGeom>
                <a:avLst/>
                <a:gdLst>
                  <a:gd name="T0" fmla="*/ 162 w 265"/>
                  <a:gd name="T1" fmla="*/ 165 h 227"/>
                  <a:gd name="T2" fmla="*/ 162 w 265"/>
                  <a:gd name="T3" fmla="*/ 93 h 227"/>
                  <a:gd name="T4" fmla="*/ 195 w 265"/>
                  <a:gd name="T5" fmla="*/ 59 h 227"/>
                  <a:gd name="T6" fmla="*/ 265 w 265"/>
                  <a:gd name="T7" fmla="*/ 59 h 227"/>
                  <a:gd name="T8" fmla="*/ 265 w 265"/>
                  <a:gd name="T9" fmla="*/ 42 h 227"/>
                  <a:gd name="T10" fmla="*/ 225 w 265"/>
                  <a:gd name="T11" fmla="*/ 0 h 227"/>
                  <a:gd name="T12" fmla="*/ 40 w 265"/>
                  <a:gd name="T13" fmla="*/ 0 h 227"/>
                  <a:gd name="T14" fmla="*/ 0 w 265"/>
                  <a:gd name="T15" fmla="*/ 42 h 227"/>
                  <a:gd name="T16" fmla="*/ 0 w 265"/>
                  <a:gd name="T17" fmla="*/ 131 h 227"/>
                  <a:gd name="T18" fmla="*/ 40 w 265"/>
                  <a:gd name="T19" fmla="*/ 173 h 227"/>
                  <a:gd name="T20" fmla="*/ 71 w 265"/>
                  <a:gd name="T21" fmla="*/ 173 h 227"/>
                  <a:gd name="T22" fmla="*/ 71 w 265"/>
                  <a:gd name="T23" fmla="*/ 222 h 227"/>
                  <a:gd name="T24" fmla="*/ 76 w 265"/>
                  <a:gd name="T25" fmla="*/ 225 h 227"/>
                  <a:gd name="T26" fmla="*/ 120 w 265"/>
                  <a:gd name="T27" fmla="*/ 173 h 227"/>
                  <a:gd name="T28" fmla="*/ 163 w 265"/>
                  <a:gd name="T29" fmla="*/ 173 h 227"/>
                  <a:gd name="T30" fmla="*/ 162 w 265"/>
                  <a:gd name="T31" fmla="*/ 165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5" h="227">
                    <a:moveTo>
                      <a:pt x="162" y="165"/>
                    </a:moveTo>
                    <a:cubicBezTo>
                      <a:pt x="162" y="93"/>
                      <a:pt x="162" y="93"/>
                      <a:pt x="162" y="93"/>
                    </a:cubicBezTo>
                    <a:cubicBezTo>
                      <a:pt x="162" y="74"/>
                      <a:pt x="177" y="59"/>
                      <a:pt x="195" y="59"/>
                    </a:cubicBezTo>
                    <a:cubicBezTo>
                      <a:pt x="265" y="59"/>
                      <a:pt x="265" y="59"/>
                      <a:pt x="265" y="59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5" y="18"/>
                      <a:pt x="247" y="0"/>
                      <a:pt x="22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2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54"/>
                      <a:pt x="18" y="173"/>
                      <a:pt x="40" y="173"/>
                    </a:cubicBezTo>
                    <a:cubicBezTo>
                      <a:pt x="71" y="173"/>
                      <a:pt x="71" y="173"/>
                      <a:pt x="71" y="173"/>
                    </a:cubicBezTo>
                    <a:cubicBezTo>
                      <a:pt x="71" y="189"/>
                      <a:pt x="71" y="206"/>
                      <a:pt x="71" y="222"/>
                    </a:cubicBezTo>
                    <a:cubicBezTo>
                      <a:pt x="71" y="225"/>
                      <a:pt x="74" y="227"/>
                      <a:pt x="76" y="225"/>
                    </a:cubicBezTo>
                    <a:cubicBezTo>
                      <a:pt x="91" y="207"/>
                      <a:pt x="105" y="190"/>
                      <a:pt x="120" y="173"/>
                    </a:cubicBezTo>
                    <a:cubicBezTo>
                      <a:pt x="163" y="173"/>
                      <a:pt x="163" y="173"/>
                      <a:pt x="163" y="173"/>
                    </a:cubicBezTo>
                    <a:cubicBezTo>
                      <a:pt x="163" y="170"/>
                      <a:pt x="162" y="168"/>
                      <a:pt x="162" y="1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6"/>
              <p:cNvSpPr>
                <a:spLocks/>
              </p:cNvSpPr>
              <p:nvPr/>
            </p:nvSpPr>
            <p:spPr bwMode="auto">
              <a:xfrm>
                <a:off x="11250613" y="1073150"/>
                <a:ext cx="827087" cy="685800"/>
              </a:xfrm>
              <a:custGeom>
                <a:avLst/>
                <a:gdLst>
                  <a:gd name="T0" fmla="*/ 0 w 219"/>
                  <a:gd name="T1" fmla="*/ 31 h 181"/>
                  <a:gd name="T2" fmla="*/ 0 w 219"/>
                  <a:gd name="T3" fmla="*/ 111 h 181"/>
                  <a:gd name="T4" fmla="*/ 29 w 219"/>
                  <a:gd name="T5" fmla="*/ 142 h 181"/>
                  <a:gd name="T6" fmla="*/ 106 w 219"/>
                  <a:gd name="T7" fmla="*/ 142 h 181"/>
                  <a:gd name="T8" fmla="*/ 138 w 219"/>
                  <a:gd name="T9" fmla="*/ 179 h 181"/>
                  <a:gd name="T10" fmla="*/ 142 w 219"/>
                  <a:gd name="T11" fmla="*/ 178 h 181"/>
                  <a:gd name="T12" fmla="*/ 142 w 219"/>
                  <a:gd name="T13" fmla="*/ 142 h 181"/>
                  <a:gd name="T14" fmla="*/ 190 w 219"/>
                  <a:gd name="T15" fmla="*/ 142 h 181"/>
                  <a:gd name="T16" fmla="*/ 219 w 219"/>
                  <a:gd name="T17" fmla="*/ 111 h 181"/>
                  <a:gd name="T18" fmla="*/ 219 w 219"/>
                  <a:gd name="T19" fmla="*/ 31 h 181"/>
                  <a:gd name="T20" fmla="*/ 190 w 219"/>
                  <a:gd name="T21" fmla="*/ 0 h 181"/>
                  <a:gd name="T22" fmla="*/ 29 w 219"/>
                  <a:gd name="T23" fmla="*/ 0 h 181"/>
                  <a:gd name="T24" fmla="*/ 0 w 219"/>
                  <a:gd name="T25" fmla="*/ 3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9" h="181">
                    <a:moveTo>
                      <a:pt x="0" y="31"/>
                    </a:move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28"/>
                      <a:pt x="13" y="142"/>
                      <a:pt x="29" y="142"/>
                    </a:cubicBezTo>
                    <a:cubicBezTo>
                      <a:pt x="106" y="142"/>
                      <a:pt x="106" y="142"/>
                      <a:pt x="106" y="142"/>
                    </a:cubicBezTo>
                    <a:cubicBezTo>
                      <a:pt x="116" y="154"/>
                      <a:pt x="127" y="167"/>
                      <a:pt x="138" y="179"/>
                    </a:cubicBezTo>
                    <a:cubicBezTo>
                      <a:pt x="139" y="181"/>
                      <a:pt x="142" y="180"/>
                      <a:pt x="142" y="178"/>
                    </a:cubicBezTo>
                    <a:cubicBezTo>
                      <a:pt x="142" y="166"/>
                      <a:pt x="142" y="154"/>
                      <a:pt x="142" y="142"/>
                    </a:cubicBezTo>
                    <a:cubicBezTo>
                      <a:pt x="190" y="142"/>
                      <a:pt x="190" y="142"/>
                      <a:pt x="190" y="142"/>
                    </a:cubicBezTo>
                    <a:cubicBezTo>
                      <a:pt x="206" y="142"/>
                      <a:pt x="219" y="128"/>
                      <a:pt x="219" y="111"/>
                    </a:cubicBezTo>
                    <a:cubicBezTo>
                      <a:pt x="219" y="31"/>
                      <a:pt x="219" y="31"/>
                      <a:pt x="219" y="31"/>
                    </a:cubicBezTo>
                    <a:cubicBezTo>
                      <a:pt x="219" y="14"/>
                      <a:pt x="206" y="0"/>
                      <a:pt x="19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4"/>
                      <a:pt x="0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Text Placeholder 4"/>
            <p:cNvSpPr txBox="1">
              <a:spLocks/>
            </p:cNvSpPr>
            <p:nvPr/>
          </p:nvSpPr>
          <p:spPr bwMode="white">
            <a:xfrm>
              <a:off x="7674045" y="3459304"/>
              <a:ext cx="3748698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8738" indent="-58738">
                <a:lnSpc>
                  <a:spcPct val="90000"/>
                </a:lnSpc>
                <a:buNone/>
              </a:pPr>
              <a:r>
                <a:rPr lang="en-US" sz="2000" dirty="0" smtClean="0">
                  <a:solidFill>
                    <a:srgbClr val="435464"/>
                  </a:solidFill>
                </a:rPr>
                <a:t>Do our nodes have the monitoring agent installed?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</p:grpSp>
      <p:sp>
        <p:nvSpPr>
          <p:cNvPr id="15" name="Text Placeholder 4"/>
          <p:cNvSpPr txBox="1">
            <a:spLocks/>
          </p:cNvSpPr>
          <p:nvPr/>
        </p:nvSpPr>
        <p:spPr bwMode="white">
          <a:xfrm>
            <a:off x="2412286" y="3218704"/>
            <a:ext cx="3748698" cy="6143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31739" indent="-231739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8" indent="-225389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138" indent="-173011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561" indent="-171423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4571" indent="-173011" algn="l" defTabSz="914218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01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1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2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30" indent="-228555" algn="l" defTabSz="9142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8" indent="-58738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435464"/>
                </a:solidFill>
              </a:rPr>
              <a:t>Is the administrators group being modified every run?</a:t>
            </a:r>
            <a:endParaRPr lang="en-US" sz="2000" dirty="0">
              <a:solidFill>
                <a:srgbClr val="435464"/>
              </a:solidFill>
            </a:endParaRPr>
          </a:p>
        </p:txBody>
      </p:sp>
      <p:sp>
        <p:nvSpPr>
          <p:cNvPr id="19" name="Freeform 8"/>
          <p:cNvSpPr>
            <a:spLocks noEditPoints="1"/>
          </p:cNvSpPr>
          <p:nvPr/>
        </p:nvSpPr>
        <p:spPr bwMode="black">
          <a:xfrm>
            <a:off x="728558" y="4350911"/>
            <a:ext cx="999042" cy="998783"/>
          </a:xfrm>
          <a:custGeom>
            <a:avLst/>
            <a:gdLst>
              <a:gd name="T0" fmla="*/ 226 w 300"/>
              <a:gd name="T1" fmla="*/ 193 h 300"/>
              <a:gd name="T2" fmla="*/ 233 w 300"/>
              <a:gd name="T3" fmla="*/ 157 h 300"/>
              <a:gd name="T4" fmla="*/ 233 w 300"/>
              <a:gd name="T5" fmla="*/ 128 h 300"/>
              <a:gd name="T6" fmla="*/ 142 w 300"/>
              <a:gd name="T7" fmla="*/ 51 h 300"/>
              <a:gd name="T8" fmla="*/ 52 w 300"/>
              <a:gd name="T9" fmla="*/ 128 h 300"/>
              <a:gd name="T10" fmla="*/ 52 w 300"/>
              <a:gd name="T11" fmla="*/ 157 h 300"/>
              <a:gd name="T12" fmla="*/ 142 w 300"/>
              <a:gd name="T13" fmla="*/ 234 h 300"/>
              <a:gd name="T14" fmla="*/ 183 w 300"/>
              <a:gd name="T15" fmla="*/ 224 h 300"/>
              <a:gd name="T16" fmla="*/ 193 w 300"/>
              <a:gd name="T17" fmla="*/ 226 h 300"/>
              <a:gd name="T18" fmla="*/ 270 w 300"/>
              <a:gd name="T19" fmla="*/ 300 h 300"/>
              <a:gd name="T20" fmla="*/ 298 w 300"/>
              <a:gd name="T21" fmla="*/ 275 h 300"/>
              <a:gd name="T22" fmla="*/ 206 w 300"/>
              <a:gd name="T23" fmla="*/ 157 h 300"/>
              <a:gd name="T24" fmla="*/ 142 w 300"/>
              <a:gd name="T25" fmla="*/ 208 h 300"/>
              <a:gd name="T26" fmla="*/ 78 w 300"/>
              <a:gd name="T27" fmla="*/ 157 h 300"/>
              <a:gd name="T28" fmla="*/ 78 w 300"/>
              <a:gd name="T29" fmla="*/ 128 h 300"/>
              <a:gd name="T30" fmla="*/ 142 w 300"/>
              <a:gd name="T31" fmla="*/ 77 h 300"/>
              <a:gd name="T32" fmla="*/ 206 w 300"/>
              <a:gd name="T33" fmla="*/ 128 h 300"/>
              <a:gd name="T34" fmla="*/ 206 w 300"/>
              <a:gd name="T35" fmla="*/ 157 h 300"/>
              <a:gd name="T36" fmla="*/ 197 w 300"/>
              <a:gd name="T37" fmla="*/ 142 h 300"/>
              <a:gd name="T38" fmla="*/ 156 w 300"/>
              <a:gd name="T39" fmla="*/ 157 h 300"/>
              <a:gd name="T40" fmla="*/ 142 w 300"/>
              <a:gd name="T41" fmla="*/ 197 h 300"/>
              <a:gd name="T42" fmla="*/ 128 w 300"/>
              <a:gd name="T43" fmla="*/ 157 h 300"/>
              <a:gd name="T44" fmla="*/ 87 w 300"/>
              <a:gd name="T45" fmla="*/ 142 h 300"/>
              <a:gd name="T46" fmla="*/ 128 w 300"/>
              <a:gd name="T47" fmla="*/ 128 h 300"/>
              <a:gd name="T48" fmla="*/ 142 w 300"/>
              <a:gd name="T49" fmla="*/ 88 h 300"/>
              <a:gd name="T50" fmla="*/ 156 w 300"/>
              <a:gd name="T51" fmla="*/ 128 h 300"/>
              <a:gd name="T52" fmla="*/ 142 w 300"/>
              <a:gd name="T53" fmla="*/ 40 h 300"/>
              <a:gd name="T54" fmla="*/ 128 w 300"/>
              <a:gd name="T55" fmla="*/ 0 h 300"/>
              <a:gd name="T56" fmla="*/ 156 w 300"/>
              <a:gd name="T57" fmla="*/ 41 h 300"/>
              <a:gd name="T58" fmla="*/ 40 w 300"/>
              <a:gd name="T59" fmla="*/ 142 h 300"/>
              <a:gd name="T60" fmla="*/ 0 w 300"/>
              <a:gd name="T61" fmla="*/ 157 h 300"/>
              <a:gd name="T62" fmla="*/ 41 w 300"/>
              <a:gd name="T63" fmla="*/ 128 h 300"/>
              <a:gd name="T64" fmla="*/ 142 w 300"/>
              <a:gd name="T65" fmla="*/ 245 h 300"/>
              <a:gd name="T66" fmla="*/ 156 w 300"/>
              <a:gd name="T67" fmla="*/ 285 h 300"/>
              <a:gd name="T68" fmla="*/ 128 w 300"/>
              <a:gd name="T69" fmla="*/ 244 h 300"/>
              <a:gd name="T70" fmla="*/ 245 w 300"/>
              <a:gd name="T71" fmla="*/ 142 h 300"/>
              <a:gd name="T72" fmla="*/ 285 w 300"/>
              <a:gd name="T73" fmla="*/ 128 h 300"/>
              <a:gd name="T74" fmla="*/ 243 w 300"/>
              <a:gd name="T75" fmla="*/ 15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" h="300">
                <a:moveTo>
                  <a:pt x="298" y="266"/>
                </a:moveTo>
                <a:cubicBezTo>
                  <a:pt x="226" y="193"/>
                  <a:pt x="226" y="193"/>
                  <a:pt x="226" y="193"/>
                </a:cubicBezTo>
                <a:cubicBezTo>
                  <a:pt x="223" y="191"/>
                  <a:pt x="222" y="186"/>
                  <a:pt x="224" y="183"/>
                </a:cubicBezTo>
                <a:cubicBezTo>
                  <a:pt x="228" y="175"/>
                  <a:pt x="231" y="166"/>
                  <a:pt x="233" y="157"/>
                </a:cubicBezTo>
                <a:cubicBezTo>
                  <a:pt x="233" y="152"/>
                  <a:pt x="234" y="147"/>
                  <a:pt x="234" y="142"/>
                </a:cubicBezTo>
                <a:cubicBezTo>
                  <a:pt x="234" y="138"/>
                  <a:pt x="233" y="133"/>
                  <a:pt x="233" y="128"/>
                </a:cubicBezTo>
                <a:cubicBezTo>
                  <a:pt x="227" y="89"/>
                  <a:pt x="196" y="58"/>
                  <a:pt x="156" y="52"/>
                </a:cubicBezTo>
                <a:cubicBezTo>
                  <a:pt x="152" y="51"/>
                  <a:pt x="147" y="51"/>
                  <a:pt x="142" y="51"/>
                </a:cubicBezTo>
                <a:cubicBezTo>
                  <a:pt x="137" y="51"/>
                  <a:pt x="133" y="51"/>
                  <a:pt x="128" y="52"/>
                </a:cubicBezTo>
                <a:cubicBezTo>
                  <a:pt x="89" y="58"/>
                  <a:pt x="58" y="89"/>
                  <a:pt x="52" y="128"/>
                </a:cubicBezTo>
                <a:cubicBezTo>
                  <a:pt x="51" y="133"/>
                  <a:pt x="51" y="138"/>
                  <a:pt x="51" y="142"/>
                </a:cubicBezTo>
                <a:cubicBezTo>
                  <a:pt x="51" y="147"/>
                  <a:pt x="51" y="152"/>
                  <a:pt x="52" y="157"/>
                </a:cubicBezTo>
                <a:cubicBezTo>
                  <a:pt x="58" y="196"/>
                  <a:pt x="89" y="227"/>
                  <a:pt x="128" y="233"/>
                </a:cubicBezTo>
                <a:cubicBezTo>
                  <a:pt x="133" y="234"/>
                  <a:pt x="137" y="234"/>
                  <a:pt x="142" y="234"/>
                </a:cubicBezTo>
                <a:cubicBezTo>
                  <a:pt x="147" y="234"/>
                  <a:pt x="152" y="234"/>
                  <a:pt x="156" y="233"/>
                </a:cubicBezTo>
                <a:cubicBezTo>
                  <a:pt x="166" y="231"/>
                  <a:pt x="175" y="228"/>
                  <a:pt x="183" y="224"/>
                </a:cubicBezTo>
                <a:cubicBezTo>
                  <a:pt x="184" y="224"/>
                  <a:pt x="185" y="223"/>
                  <a:pt x="187" y="223"/>
                </a:cubicBezTo>
                <a:cubicBezTo>
                  <a:pt x="189" y="223"/>
                  <a:pt x="192" y="224"/>
                  <a:pt x="193" y="226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7" y="299"/>
                  <a:pt x="268" y="300"/>
                  <a:pt x="270" y="300"/>
                </a:cubicBezTo>
                <a:cubicBezTo>
                  <a:pt x="272" y="300"/>
                  <a:pt x="273" y="299"/>
                  <a:pt x="275" y="298"/>
                </a:cubicBezTo>
                <a:cubicBezTo>
                  <a:pt x="298" y="275"/>
                  <a:pt x="298" y="275"/>
                  <a:pt x="298" y="275"/>
                </a:cubicBezTo>
                <a:cubicBezTo>
                  <a:pt x="300" y="272"/>
                  <a:pt x="300" y="268"/>
                  <a:pt x="298" y="266"/>
                </a:cubicBezTo>
                <a:close/>
                <a:moveTo>
                  <a:pt x="206" y="157"/>
                </a:moveTo>
                <a:cubicBezTo>
                  <a:pt x="201" y="181"/>
                  <a:pt x="181" y="201"/>
                  <a:pt x="156" y="206"/>
                </a:cubicBezTo>
                <a:cubicBezTo>
                  <a:pt x="152" y="207"/>
                  <a:pt x="147" y="208"/>
                  <a:pt x="142" y="208"/>
                </a:cubicBezTo>
                <a:cubicBezTo>
                  <a:pt x="137" y="208"/>
                  <a:pt x="133" y="207"/>
                  <a:pt x="128" y="206"/>
                </a:cubicBezTo>
                <a:cubicBezTo>
                  <a:pt x="103" y="201"/>
                  <a:pt x="84" y="181"/>
                  <a:pt x="78" y="157"/>
                </a:cubicBezTo>
                <a:cubicBezTo>
                  <a:pt x="77" y="152"/>
                  <a:pt x="77" y="147"/>
                  <a:pt x="77" y="142"/>
                </a:cubicBezTo>
                <a:cubicBezTo>
                  <a:pt x="77" y="138"/>
                  <a:pt x="77" y="133"/>
                  <a:pt x="78" y="128"/>
                </a:cubicBezTo>
                <a:cubicBezTo>
                  <a:pt x="84" y="103"/>
                  <a:pt x="103" y="84"/>
                  <a:pt x="128" y="79"/>
                </a:cubicBezTo>
                <a:cubicBezTo>
                  <a:pt x="133" y="78"/>
                  <a:pt x="137" y="77"/>
                  <a:pt x="142" y="77"/>
                </a:cubicBezTo>
                <a:cubicBezTo>
                  <a:pt x="147" y="77"/>
                  <a:pt x="152" y="78"/>
                  <a:pt x="156" y="79"/>
                </a:cubicBezTo>
                <a:cubicBezTo>
                  <a:pt x="181" y="84"/>
                  <a:pt x="201" y="103"/>
                  <a:pt x="206" y="128"/>
                </a:cubicBezTo>
                <a:cubicBezTo>
                  <a:pt x="207" y="133"/>
                  <a:pt x="208" y="138"/>
                  <a:pt x="208" y="142"/>
                </a:cubicBezTo>
                <a:cubicBezTo>
                  <a:pt x="208" y="147"/>
                  <a:pt x="207" y="152"/>
                  <a:pt x="206" y="157"/>
                </a:cubicBezTo>
                <a:close/>
                <a:moveTo>
                  <a:pt x="195" y="128"/>
                </a:moveTo>
                <a:cubicBezTo>
                  <a:pt x="196" y="133"/>
                  <a:pt x="197" y="138"/>
                  <a:pt x="197" y="142"/>
                </a:cubicBezTo>
                <a:cubicBezTo>
                  <a:pt x="197" y="147"/>
                  <a:pt x="196" y="152"/>
                  <a:pt x="195" y="157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95"/>
                  <a:pt x="156" y="195"/>
                  <a:pt x="156" y="195"/>
                </a:cubicBezTo>
                <a:cubicBezTo>
                  <a:pt x="152" y="197"/>
                  <a:pt x="147" y="197"/>
                  <a:pt x="142" y="197"/>
                </a:cubicBezTo>
                <a:cubicBezTo>
                  <a:pt x="137" y="197"/>
                  <a:pt x="133" y="197"/>
                  <a:pt x="128" y="195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88" y="152"/>
                  <a:pt x="87" y="147"/>
                  <a:pt x="87" y="142"/>
                </a:cubicBezTo>
                <a:cubicBezTo>
                  <a:pt x="87" y="138"/>
                  <a:pt x="88" y="133"/>
                  <a:pt x="89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90"/>
                  <a:pt x="128" y="90"/>
                  <a:pt x="128" y="90"/>
                </a:cubicBezTo>
                <a:cubicBezTo>
                  <a:pt x="133" y="88"/>
                  <a:pt x="137" y="88"/>
                  <a:pt x="142" y="88"/>
                </a:cubicBezTo>
                <a:cubicBezTo>
                  <a:pt x="147" y="88"/>
                  <a:pt x="152" y="88"/>
                  <a:pt x="156" y="90"/>
                </a:cubicBezTo>
                <a:cubicBezTo>
                  <a:pt x="156" y="128"/>
                  <a:pt x="156" y="128"/>
                  <a:pt x="156" y="128"/>
                </a:cubicBezTo>
                <a:lnTo>
                  <a:pt x="195" y="128"/>
                </a:lnTo>
                <a:close/>
                <a:moveTo>
                  <a:pt x="142" y="40"/>
                </a:moveTo>
                <a:cubicBezTo>
                  <a:pt x="137" y="40"/>
                  <a:pt x="133" y="41"/>
                  <a:pt x="128" y="41"/>
                </a:cubicBezTo>
                <a:cubicBezTo>
                  <a:pt x="128" y="0"/>
                  <a:pt x="128" y="0"/>
                  <a:pt x="12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2" y="41"/>
                  <a:pt x="147" y="40"/>
                  <a:pt x="142" y="40"/>
                </a:cubicBezTo>
                <a:close/>
                <a:moveTo>
                  <a:pt x="40" y="142"/>
                </a:moveTo>
                <a:cubicBezTo>
                  <a:pt x="40" y="147"/>
                  <a:pt x="40" y="152"/>
                  <a:pt x="41" y="157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28"/>
                  <a:pt x="0" y="128"/>
                  <a:pt x="0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0" y="133"/>
                  <a:pt x="40" y="138"/>
                  <a:pt x="40" y="142"/>
                </a:cubicBezTo>
                <a:close/>
                <a:moveTo>
                  <a:pt x="142" y="245"/>
                </a:moveTo>
                <a:cubicBezTo>
                  <a:pt x="147" y="245"/>
                  <a:pt x="152" y="244"/>
                  <a:pt x="156" y="244"/>
                </a:cubicBezTo>
                <a:cubicBezTo>
                  <a:pt x="156" y="285"/>
                  <a:pt x="156" y="285"/>
                  <a:pt x="156" y="285"/>
                </a:cubicBezTo>
                <a:cubicBezTo>
                  <a:pt x="128" y="285"/>
                  <a:pt x="128" y="285"/>
                  <a:pt x="128" y="285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3" y="244"/>
                  <a:pt x="137" y="245"/>
                  <a:pt x="142" y="245"/>
                </a:cubicBezTo>
                <a:close/>
                <a:moveTo>
                  <a:pt x="245" y="142"/>
                </a:moveTo>
                <a:cubicBezTo>
                  <a:pt x="245" y="138"/>
                  <a:pt x="244" y="133"/>
                  <a:pt x="243" y="128"/>
                </a:cubicBezTo>
                <a:cubicBezTo>
                  <a:pt x="285" y="128"/>
                  <a:pt x="285" y="128"/>
                  <a:pt x="285" y="128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43" y="157"/>
                  <a:pt x="243" y="157"/>
                  <a:pt x="243" y="157"/>
                </a:cubicBezTo>
                <a:cubicBezTo>
                  <a:pt x="244" y="152"/>
                  <a:pt x="245" y="147"/>
                  <a:pt x="245" y="14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0" tIns="41153" rIns="82305" bIns="41153" numCol="1" anchor="t" anchorCtr="0" compatLnSpc="1">
            <a:prstTxWarp prst="textNoShape">
              <a:avLst/>
            </a:prstTxWarp>
          </a:bodyPr>
          <a:lstStyle/>
          <a:p>
            <a:pPr algn="ctr" defTabSz="914363"/>
            <a:endParaRPr lang="en-US" sz="16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Freeform 558"/>
          <p:cNvSpPr>
            <a:spLocks noEditPoints="1"/>
          </p:cNvSpPr>
          <p:nvPr/>
        </p:nvSpPr>
        <p:spPr bwMode="auto">
          <a:xfrm>
            <a:off x="680636" y="2385978"/>
            <a:ext cx="1094885" cy="601958"/>
          </a:xfrm>
          <a:custGeom>
            <a:avLst/>
            <a:gdLst>
              <a:gd name="T0" fmla="*/ 398 w 400"/>
              <a:gd name="T1" fmla="*/ 107 h 220"/>
              <a:gd name="T2" fmla="*/ 200 w 400"/>
              <a:gd name="T3" fmla="*/ 0 h 220"/>
              <a:gd name="T4" fmla="*/ 2 w 400"/>
              <a:gd name="T5" fmla="*/ 107 h 220"/>
              <a:gd name="T6" fmla="*/ 0 w 400"/>
              <a:gd name="T7" fmla="*/ 110 h 220"/>
              <a:gd name="T8" fmla="*/ 2 w 400"/>
              <a:gd name="T9" fmla="*/ 113 h 220"/>
              <a:gd name="T10" fmla="*/ 200 w 400"/>
              <a:gd name="T11" fmla="*/ 220 h 220"/>
              <a:gd name="T12" fmla="*/ 398 w 400"/>
              <a:gd name="T13" fmla="*/ 113 h 220"/>
              <a:gd name="T14" fmla="*/ 400 w 400"/>
              <a:gd name="T15" fmla="*/ 110 h 220"/>
              <a:gd name="T16" fmla="*/ 398 w 400"/>
              <a:gd name="T17" fmla="*/ 107 h 220"/>
              <a:gd name="T18" fmla="*/ 24 w 400"/>
              <a:gd name="T19" fmla="*/ 110 h 220"/>
              <a:gd name="T20" fmla="*/ 158 w 400"/>
              <a:gd name="T21" fmla="*/ 24 h 220"/>
              <a:gd name="T22" fmla="*/ 133 w 400"/>
              <a:gd name="T23" fmla="*/ 42 h 220"/>
              <a:gd name="T24" fmla="*/ 105 w 400"/>
              <a:gd name="T25" fmla="*/ 110 h 220"/>
              <a:gd name="T26" fmla="*/ 133 w 400"/>
              <a:gd name="T27" fmla="*/ 178 h 220"/>
              <a:gd name="T28" fmla="*/ 159 w 400"/>
              <a:gd name="T29" fmla="*/ 196 h 220"/>
              <a:gd name="T30" fmla="*/ 24 w 400"/>
              <a:gd name="T31" fmla="*/ 110 h 220"/>
              <a:gd name="T32" fmla="*/ 201 w 400"/>
              <a:gd name="T33" fmla="*/ 169 h 220"/>
              <a:gd name="T34" fmla="*/ 142 w 400"/>
              <a:gd name="T35" fmla="*/ 110 h 220"/>
              <a:gd name="T36" fmla="*/ 159 w 400"/>
              <a:gd name="T37" fmla="*/ 68 h 220"/>
              <a:gd name="T38" fmla="*/ 201 w 400"/>
              <a:gd name="T39" fmla="*/ 51 h 220"/>
              <a:gd name="T40" fmla="*/ 243 w 400"/>
              <a:gd name="T41" fmla="*/ 68 h 220"/>
              <a:gd name="T42" fmla="*/ 260 w 400"/>
              <a:gd name="T43" fmla="*/ 110 h 220"/>
              <a:gd name="T44" fmla="*/ 243 w 400"/>
              <a:gd name="T45" fmla="*/ 152 h 220"/>
              <a:gd name="T46" fmla="*/ 201 w 400"/>
              <a:gd name="T47" fmla="*/ 169 h 220"/>
              <a:gd name="T48" fmla="*/ 245 w 400"/>
              <a:gd name="T49" fmla="*/ 195 h 220"/>
              <a:gd name="T50" fmla="*/ 269 w 400"/>
              <a:gd name="T51" fmla="*/ 178 h 220"/>
              <a:gd name="T52" fmla="*/ 297 w 400"/>
              <a:gd name="T53" fmla="*/ 110 h 220"/>
              <a:gd name="T54" fmla="*/ 246 w 400"/>
              <a:gd name="T55" fmla="*/ 25 h 220"/>
              <a:gd name="T56" fmla="*/ 376 w 400"/>
              <a:gd name="T57" fmla="*/ 110 h 220"/>
              <a:gd name="T58" fmla="*/ 245 w 400"/>
              <a:gd name="T59" fmla="*/ 195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0" h="220">
                <a:moveTo>
                  <a:pt x="398" y="107"/>
                </a:moveTo>
                <a:cubicBezTo>
                  <a:pt x="354" y="40"/>
                  <a:pt x="280" y="0"/>
                  <a:pt x="200" y="0"/>
                </a:cubicBezTo>
                <a:cubicBezTo>
                  <a:pt x="120" y="0"/>
                  <a:pt x="46" y="40"/>
                  <a:pt x="2" y="107"/>
                </a:cubicBezTo>
                <a:cubicBezTo>
                  <a:pt x="0" y="110"/>
                  <a:pt x="0" y="110"/>
                  <a:pt x="0" y="110"/>
                </a:cubicBezTo>
                <a:cubicBezTo>
                  <a:pt x="2" y="113"/>
                  <a:pt x="2" y="113"/>
                  <a:pt x="2" y="113"/>
                </a:cubicBezTo>
                <a:cubicBezTo>
                  <a:pt x="46" y="180"/>
                  <a:pt x="120" y="220"/>
                  <a:pt x="200" y="220"/>
                </a:cubicBezTo>
                <a:cubicBezTo>
                  <a:pt x="280" y="220"/>
                  <a:pt x="354" y="180"/>
                  <a:pt x="398" y="113"/>
                </a:cubicBezTo>
                <a:cubicBezTo>
                  <a:pt x="400" y="110"/>
                  <a:pt x="400" y="110"/>
                  <a:pt x="400" y="110"/>
                </a:cubicBezTo>
                <a:lnTo>
                  <a:pt x="398" y="107"/>
                </a:lnTo>
                <a:close/>
                <a:moveTo>
                  <a:pt x="24" y="110"/>
                </a:moveTo>
                <a:cubicBezTo>
                  <a:pt x="57" y="65"/>
                  <a:pt x="104" y="35"/>
                  <a:pt x="158" y="24"/>
                </a:cubicBezTo>
                <a:cubicBezTo>
                  <a:pt x="149" y="29"/>
                  <a:pt x="140" y="35"/>
                  <a:pt x="133" y="42"/>
                </a:cubicBezTo>
                <a:cubicBezTo>
                  <a:pt x="115" y="60"/>
                  <a:pt x="105" y="84"/>
                  <a:pt x="105" y="110"/>
                </a:cubicBezTo>
                <a:cubicBezTo>
                  <a:pt x="105" y="135"/>
                  <a:pt x="115" y="160"/>
                  <a:pt x="133" y="178"/>
                </a:cubicBezTo>
                <a:cubicBezTo>
                  <a:pt x="141" y="185"/>
                  <a:pt x="150" y="192"/>
                  <a:pt x="159" y="196"/>
                </a:cubicBezTo>
                <a:cubicBezTo>
                  <a:pt x="105" y="186"/>
                  <a:pt x="57" y="155"/>
                  <a:pt x="24" y="110"/>
                </a:cubicBezTo>
                <a:close/>
                <a:moveTo>
                  <a:pt x="201" y="169"/>
                </a:moveTo>
                <a:cubicBezTo>
                  <a:pt x="168" y="169"/>
                  <a:pt x="142" y="143"/>
                  <a:pt x="142" y="110"/>
                </a:cubicBezTo>
                <a:cubicBezTo>
                  <a:pt x="142" y="94"/>
                  <a:pt x="148" y="79"/>
                  <a:pt x="159" y="68"/>
                </a:cubicBezTo>
                <a:cubicBezTo>
                  <a:pt x="170" y="57"/>
                  <a:pt x="185" y="51"/>
                  <a:pt x="201" y="51"/>
                </a:cubicBezTo>
                <a:cubicBezTo>
                  <a:pt x="217" y="51"/>
                  <a:pt x="232" y="57"/>
                  <a:pt x="243" y="68"/>
                </a:cubicBezTo>
                <a:cubicBezTo>
                  <a:pt x="254" y="79"/>
                  <a:pt x="260" y="94"/>
                  <a:pt x="260" y="110"/>
                </a:cubicBezTo>
                <a:cubicBezTo>
                  <a:pt x="260" y="126"/>
                  <a:pt x="254" y="141"/>
                  <a:pt x="243" y="152"/>
                </a:cubicBezTo>
                <a:cubicBezTo>
                  <a:pt x="232" y="163"/>
                  <a:pt x="217" y="169"/>
                  <a:pt x="201" y="169"/>
                </a:cubicBezTo>
                <a:close/>
                <a:moveTo>
                  <a:pt x="245" y="195"/>
                </a:moveTo>
                <a:cubicBezTo>
                  <a:pt x="254" y="191"/>
                  <a:pt x="262" y="185"/>
                  <a:pt x="269" y="178"/>
                </a:cubicBezTo>
                <a:cubicBezTo>
                  <a:pt x="287" y="160"/>
                  <a:pt x="297" y="135"/>
                  <a:pt x="297" y="110"/>
                </a:cubicBezTo>
                <a:cubicBezTo>
                  <a:pt x="297" y="73"/>
                  <a:pt x="276" y="41"/>
                  <a:pt x="246" y="25"/>
                </a:cubicBezTo>
                <a:cubicBezTo>
                  <a:pt x="298" y="36"/>
                  <a:pt x="344" y="66"/>
                  <a:pt x="376" y="110"/>
                </a:cubicBezTo>
                <a:cubicBezTo>
                  <a:pt x="344" y="154"/>
                  <a:pt x="297" y="184"/>
                  <a:pt x="245" y="19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sz="3733" dirty="0"/>
              <a:t>Chef Provisioning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auto">
          <a:xfrm>
            <a:off x="2260315" y="3140345"/>
            <a:ext cx="8229600" cy="38469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52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You Want Chef to Handle This?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Provisioning is hard</a:t>
            </a:r>
          </a:p>
          <a:p>
            <a:pPr lvl="1"/>
            <a:r>
              <a:rPr lang="en-US" dirty="0" smtClean="0"/>
              <a:t>Most people use basic scripts or one-off manual deployment</a:t>
            </a:r>
          </a:p>
          <a:p>
            <a:pPr lvl="1"/>
            <a:r>
              <a:rPr lang="en-US" dirty="0" smtClean="0"/>
              <a:t>No automation = no documentation</a:t>
            </a:r>
          </a:p>
          <a:p>
            <a:r>
              <a:rPr lang="en-US" dirty="0" smtClean="0"/>
              <a:t>Tough to test complex deployments</a:t>
            </a:r>
          </a:p>
          <a:p>
            <a:pPr lvl="1"/>
            <a:r>
              <a:rPr lang="en-US" dirty="0" err="1" smtClean="0"/>
              <a:t>Devs</a:t>
            </a:r>
            <a:r>
              <a:rPr lang="en-US" dirty="0" smtClean="0"/>
              <a:t> often deploy without testing clustered configurations</a:t>
            </a:r>
          </a:p>
          <a:p>
            <a:pPr lvl="1"/>
            <a:r>
              <a:rPr lang="en-US" dirty="0" smtClean="0"/>
              <a:t>Multi stage deployments (such as with primary/secondary databases) rarely tested</a:t>
            </a:r>
          </a:p>
          <a:p>
            <a:r>
              <a:rPr lang="en-US" dirty="0" smtClean="0"/>
              <a:t>Provisioning as recipes enable whole new solutions</a:t>
            </a:r>
          </a:p>
        </p:txBody>
      </p:sp>
    </p:spTree>
    <p:extLst>
      <p:ext uri="{BB962C8B-B14F-4D97-AF65-F5344CB8AC3E}">
        <p14:creationId xmlns:p14="http://schemas.microsoft.com/office/powerpoint/2010/main" val="5261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Unlocks Your Infrastructure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provisioning gives you all the flexibility of Chef</a:t>
            </a:r>
          </a:p>
          <a:p>
            <a:pPr lvl="1"/>
            <a:r>
              <a:rPr lang="en-US" dirty="0" smtClean="0"/>
              <a:t>Enables code as repeatable processes of your configurations</a:t>
            </a:r>
          </a:p>
          <a:p>
            <a:pPr lvl="1"/>
            <a:r>
              <a:rPr lang="en-US" dirty="0" smtClean="0"/>
              <a:t>Unlocks you from a single physical or cloud provider</a:t>
            </a:r>
          </a:p>
          <a:p>
            <a:pPr lvl="1"/>
            <a:endParaRPr lang="en-US" dirty="0"/>
          </a:p>
          <a:p>
            <a:r>
              <a:rPr lang="en-US" dirty="0" smtClean="0"/>
              <a:t>Extends the Chef DSL to include the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machine</a:t>
            </a:r>
            <a:r>
              <a:rPr lang="en-US" dirty="0" smtClean="0"/>
              <a:t> Resource</a:t>
            </a:r>
          </a:p>
          <a:p>
            <a:endParaRPr lang="en-US" dirty="0"/>
          </a:p>
          <a:p>
            <a:r>
              <a:rPr lang="en-US" dirty="0" smtClean="0"/>
              <a:t>Includes Drivers for Cloud, VMs &amp; Bare-Metal</a:t>
            </a:r>
          </a:p>
          <a:p>
            <a:endParaRPr lang="en-US" dirty="0"/>
          </a:p>
          <a:p>
            <a:pPr marL="194650" lvl="1" indent="-194650"/>
            <a:r>
              <a:rPr lang="en-US" dirty="0"/>
              <a:t>Machines started with this method will have chef-client before executing the </a:t>
            </a:r>
            <a:r>
              <a:rPr lang="en-US" dirty="0" err="1"/>
              <a:t>run_list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5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Drivers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Fog </a:t>
            </a:r>
            <a:r>
              <a:rPr lang="en-US" dirty="0"/>
              <a:t>(which connects with </a:t>
            </a:r>
            <a:r>
              <a:rPr lang="en-US" dirty="0" smtClean="0"/>
              <a:t>OpenStack</a:t>
            </a:r>
            <a:r>
              <a:rPr lang="en-US" dirty="0"/>
              <a:t>, DigitalOcean and </a:t>
            </a:r>
            <a:r>
              <a:rPr lang="en-US" dirty="0" err="1"/>
              <a:t>SoftLayer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AWS</a:t>
            </a:r>
          </a:p>
          <a:p>
            <a:r>
              <a:rPr lang="en-US" dirty="0" smtClean="0"/>
              <a:t>Azure</a:t>
            </a:r>
            <a:endParaRPr lang="en-US" dirty="0"/>
          </a:p>
          <a:p>
            <a:r>
              <a:rPr lang="en-US" dirty="0" smtClean="0"/>
              <a:t>VMware vSphere</a:t>
            </a:r>
            <a:endParaRPr lang="en-US" dirty="0"/>
          </a:p>
          <a:p>
            <a:r>
              <a:rPr lang="en-US" dirty="0" smtClean="0"/>
              <a:t>Vagrant </a:t>
            </a:r>
            <a:r>
              <a:rPr lang="en-US" dirty="0"/>
              <a:t>(</a:t>
            </a:r>
            <a:r>
              <a:rPr lang="en-US" dirty="0" err="1"/>
              <a:t>VirtualBox</a:t>
            </a:r>
            <a:r>
              <a:rPr lang="en-US" dirty="0"/>
              <a:t> and VMware Fusion)</a:t>
            </a:r>
          </a:p>
          <a:p>
            <a:r>
              <a:rPr lang="en-US" dirty="0" smtClean="0"/>
              <a:t>LXC</a:t>
            </a:r>
          </a:p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Raw </a:t>
            </a:r>
            <a:r>
              <a:rPr lang="en-US" dirty="0"/>
              <a:t>SSH (with a list of already-provisioned servers)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cs typeface="Consolas"/>
              </a:rPr>
              <a:t>Cluster Example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01" y="1392154"/>
            <a:ext cx="8380476" cy="589777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F18B21"/>
                </a:solidFill>
                <a:latin typeface="Consolas"/>
                <a:cs typeface="Consolas"/>
              </a:rPr>
              <a:t>machine_batch</a:t>
            </a:r>
            <a:r>
              <a:rPr lang="en-US" dirty="0" smtClean="0"/>
              <a:t> Resource to run in parallel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white">
          <a:xfrm>
            <a:off x="1905001" y="2270689"/>
            <a:ext cx="8380476" cy="3130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73779" indent="-173779" algn="l" defTabSz="685567" rtl="0" eaLnBrk="1" latinLnBrk="0" hangingPunct="1">
              <a:lnSpc>
                <a:spcPct val="100000"/>
              </a:lnSpc>
              <a:spcBef>
                <a:spcPts val="450"/>
              </a:spcBef>
              <a:buSzPct val="90000"/>
              <a:buFont typeface="Arial" pitchFamily="34" charset="0"/>
              <a:buChar char="•"/>
              <a:defRPr sz="1800" kern="1200" baseline="0">
                <a:solidFill>
                  <a:srgbClr val="435464"/>
                </a:solidFill>
                <a:latin typeface="+mn-lt"/>
                <a:ea typeface="+mn-ea"/>
                <a:cs typeface="+mn-cs"/>
              </a:defRPr>
            </a:lvl1pPr>
            <a:lvl2pPr marL="342798" indent="-169018" algn="l" defTabSz="685567" rtl="0" eaLnBrk="1" latinLnBrk="0" hangingPunct="1">
              <a:lnSpc>
                <a:spcPct val="100000"/>
              </a:lnSpc>
              <a:spcBef>
                <a:spcPts val="450"/>
              </a:spcBef>
              <a:buSzPct val="90000"/>
              <a:buFont typeface="Arial" pitchFamily="34" charset="0"/>
              <a:buChar char="•"/>
              <a:defRPr sz="1500" kern="1200" baseline="0">
                <a:solidFill>
                  <a:srgbClr val="435464"/>
                </a:solidFill>
                <a:latin typeface="+mn-lt"/>
                <a:ea typeface="+mn-ea"/>
                <a:cs typeface="+mn-cs"/>
              </a:defRPr>
            </a:lvl2pPr>
            <a:lvl3pPr marL="472536" indent="-129739" algn="l" defTabSz="685567" rtl="0" eaLnBrk="1" latinLnBrk="0" hangingPunct="1">
              <a:lnSpc>
                <a:spcPct val="100000"/>
              </a:lnSpc>
              <a:spcBef>
                <a:spcPts val="450"/>
              </a:spcBef>
              <a:buSzPct val="90000"/>
              <a:buFont typeface="Arial" pitchFamily="34" charset="0"/>
              <a:buChar char="•"/>
              <a:defRPr sz="1300" kern="1200" baseline="0">
                <a:solidFill>
                  <a:srgbClr val="435464"/>
                </a:solidFill>
                <a:latin typeface="+mn-lt"/>
                <a:ea typeface="+mn-ea"/>
                <a:cs typeface="+mn-cs"/>
              </a:defRPr>
            </a:lvl3pPr>
            <a:lvl4pPr marL="601086" indent="-128548" algn="l" defTabSz="685567" rtl="0" eaLnBrk="1" latinLnBrk="0" hangingPunct="1">
              <a:lnSpc>
                <a:spcPct val="100000"/>
              </a:lnSpc>
              <a:spcBef>
                <a:spcPts val="450"/>
              </a:spcBef>
              <a:buSzPct val="90000"/>
              <a:buFont typeface="Arial" pitchFamily="34" charset="0"/>
              <a:buChar char="•"/>
              <a:defRPr sz="1200" kern="1200" baseline="0">
                <a:solidFill>
                  <a:srgbClr val="435464"/>
                </a:solidFill>
                <a:latin typeface="+mn-lt"/>
                <a:ea typeface="+mn-ea"/>
                <a:cs typeface="+mn-cs"/>
              </a:defRPr>
            </a:lvl4pPr>
            <a:lvl5pPr marL="730825" indent="-129739" algn="l" defTabSz="685567" rtl="0" eaLnBrk="1" latinLnBrk="0" hangingPunct="1">
              <a:lnSpc>
                <a:spcPct val="100000"/>
              </a:lnSpc>
              <a:spcBef>
                <a:spcPts val="450"/>
              </a:spcBef>
              <a:buSzPct val="90000"/>
              <a:buFont typeface="Arial" pitchFamily="34" charset="0"/>
              <a:buChar char="•"/>
              <a:defRPr sz="1200" kern="1200" baseline="0">
                <a:solidFill>
                  <a:srgbClr val="435464"/>
                </a:solidFill>
                <a:latin typeface="+mn-lt"/>
                <a:ea typeface="+mn-ea"/>
                <a:cs typeface="+mn-cs"/>
              </a:defRPr>
            </a:lvl5pPr>
            <a:lvl6pPr marL="1885309" indent="-171392" algn="l" defTabSz="6855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093" indent="-171392" algn="l" defTabSz="6855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877" indent="-171392" algn="l" defTabSz="6855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661" indent="-171392" algn="l" defTabSz="6855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/>
                <a:cs typeface="Consolas"/>
              </a:rPr>
              <a:t>machine_batch</a:t>
            </a:r>
            <a:r>
              <a:rPr lang="en-US" dirty="0">
                <a:solidFill>
                  <a:schemeClr val="accent1"/>
                </a:solidFill>
                <a:latin typeface="Consolas"/>
                <a:cs typeface="Consolas"/>
              </a:rPr>
              <a:t> do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machine “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db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” do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   recipe “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mysql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 end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1.upto(5)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do |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   machine “web#{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}” do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     recipe “apache”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   end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 end</a:t>
            </a:r>
          </a:p>
          <a:p>
            <a:pPr marL="0" indent="0">
              <a:buNone/>
            </a:pPr>
            <a:r>
              <a:rPr lang="en-US" dirty="0">
                <a:solidFill>
                  <a:srgbClr val="EC7509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50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963647" y="932016"/>
            <a:ext cx="10734952" cy="2126121"/>
            <a:chOff x="949049" y="1187469"/>
            <a:chExt cx="10734952" cy="1346181"/>
          </a:xfrm>
        </p:grpSpPr>
        <p:sp>
          <p:nvSpPr>
            <p:cNvPr id="8" name="Rectangle 7"/>
            <p:cNvSpPr/>
            <p:nvPr/>
          </p:nvSpPr>
          <p:spPr bwMode="auto">
            <a:xfrm>
              <a:off x="2274349" y="1631678"/>
              <a:ext cx="8899124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Create IT Controls on the state of a node</a:t>
              </a:r>
            </a:p>
            <a:p>
              <a:pPr marL="0" lvl="1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Package installations and version information, file contents, running services, open ports, registry keys, users and groups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74350" y="1187469"/>
              <a:ext cx="9409651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2800" dirty="0">
                  <a:solidFill>
                    <a:schemeClr val="accent4"/>
                  </a:solidFill>
                </a:rPr>
                <a:t>Continually assess the baseline of your system</a:t>
              </a:r>
            </a:p>
          </p:txBody>
        </p:sp>
        <p:sp>
          <p:nvSpPr>
            <p:cNvPr id="27" name="Freeform 65"/>
            <p:cNvSpPr>
              <a:spLocks noEditPoints="1"/>
            </p:cNvSpPr>
            <p:nvPr/>
          </p:nvSpPr>
          <p:spPr bwMode="auto">
            <a:xfrm>
              <a:off x="949049" y="1512102"/>
              <a:ext cx="729816" cy="836425"/>
            </a:xfrm>
            <a:custGeom>
              <a:avLst/>
              <a:gdLst>
                <a:gd name="T0" fmla="*/ 432 w 432"/>
                <a:gd name="T1" fmla="*/ 216 h 495"/>
                <a:gd name="T2" fmla="*/ 216 w 432"/>
                <a:gd name="T3" fmla="*/ 0 h 495"/>
                <a:gd name="T4" fmla="*/ 0 w 432"/>
                <a:gd name="T5" fmla="*/ 216 h 495"/>
                <a:gd name="T6" fmla="*/ 216 w 432"/>
                <a:gd name="T7" fmla="*/ 432 h 495"/>
                <a:gd name="T8" fmla="*/ 257 w 432"/>
                <a:gd name="T9" fmla="*/ 428 h 495"/>
                <a:gd name="T10" fmla="*/ 380 w 432"/>
                <a:gd name="T11" fmla="*/ 495 h 495"/>
                <a:gd name="T12" fmla="*/ 349 w 432"/>
                <a:gd name="T13" fmla="*/ 386 h 495"/>
                <a:gd name="T14" fmla="*/ 432 w 432"/>
                <a:gd name="T15" fmla="*/ 216 h 495"/>
                <a:gd name="T16" fmla="*/ 216 w 432"/>
                <a:gd name="T17" fmla="*/ 317 h 495"/>
                <a:gd name="T18" fmla="*/ 110 w 432"/>
                <a:gd name="T19" fmla="*/ 317 h 495"/>
                <a:gd name="T20" fmla="*/ 110 w 432"/>
                <a:gd name="T21" fmla="*/ 276 h 495"/>
                <a:gd name="T22" fmla="*/ 216 w 432"/>
                <a:gd name="T23" fmla="*/ 276 h 495"/>
                <a:gd name="T24" fmla="*/ 216 w 432"/>
                <a:gd name="T25" fmla="*/ 317 h 495"/>
                <a:gd name="T26" fmla="*/ 323 w 432"/>
                <a:gd name="T27" fmla="*/ 242 h 495"/>
                <a:gd name="T28" fmla="*/ 110 w 432"/>
                <a:gd name="T29" fmla="*/ 242 h 495"/>
                <a:gd name="T30" fmla="*/ 110 w 432"/>
                <a:gd name="T31" fmla="*/ 200 h 495"/>
                <a:gd name="T32" fmla="*/ 323 w 432"/>
                <a:gd name="T33" fmla="*/ 200 h 495"/>
                <a:gd name="T34" fmla="*/ 323 w 432"/>
                <a:gd name="T35" fmla="*/ 242 h 495"/>
                <a:gd name="T36" fmla="*/ 323 w 432"/>
                <a:gd name="T37" fmla="*/ 168 h 495"/>
                <a:gd name="T38" fmla="*/ 110 w 432"/>
                <a:gd name="T39" fmla="*/ 168 h 495"/>
                <a:gd name="T40" fmla="*/ 110 w 432"/>
                <a:gd name="T41" fmla="*/ 126 h 495"/>
                <a:gd name="T42" fmla="*/ 323 w 432"/>
                <a:gd name="T43" fmla="*/ 126 h 495"/>
                <a:gd name="T44" fmla="*/ 323 w 432"/>
                <a:gd name="T45" fmla="*/ 168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2" h="495">
                  <a:moveTo>
                    <a:pt x="432" y="216"/>
                  </a:moveTo>
                  <a:cubicBezTo>
                    <a:pt x="432" y="97"/>
                    <a:pt x="335" y="0"/>
                    <a:pt x="216" y="0"/>
                  </a:cubicBezTo>
                  <a:cubicBezTo>
                    <a:pt x="97" y="0"/>
                    <a:pt x="0" y="97"/>
                    <a:pt x="0" y="216"/>
                  </a:cubicBezTo>
                  <a:cubicBezTo>
                    <a:pt x="0" y="335"/>
                    <a:pt x="97" y="432"/>
                    <a:pt x="216" y="432"/>
                  </a:cubicBezTo>
                  <a:cubicBezTo>
                    <a:pt x="230" y="432"/>
                    <a:pt x="244" y="430"/>
                    <a:pt x="257" y="428"/>
                  </a:cubicBezTo>
                  <a:cubicBezTo>
                    <a:pt x="380" y="495"/>
                    <a:pt x="380" y="495"/>
                    <a:pt x="380" y="495"/>
                  </a:cubicBezTo>
                  <a:cubicBezTo>
                    <a:pt x="349" y="386"/>
                    <a:pt x="349" y="386"/>
                    <a:pt x="349" y="386"/>
                  </a:cubicBezTo>
                  <a:cubicBezTo>
                    <a:pt x="399" y="346"/>
                    <a:pt x="432" y="285"/>
                    <a:pt x="432" y="216"/>
                  </a:cubicBezTo>
                  <a:close/>
                  <a:moveTo>
                    <a:pt x="216" y="317"/>
                  </a:moveTo>
                  <a:cubicBezTo>
                    <a:pt x="110" y="317"/>
                    <a:pt x="110" y="317"/>
                    <a:pt x="110" y="317"/>
                  </a:cubicBezTo>
                  <a:cubicBezTo>
                    <a:pt x="110" y="276"/>
                    <a:pt x="110" y="276"/>
                    <a:pt x="110" y="276"/>
                  </a:cubicBezTo>
                  <a:cubicBezTo>
                    <a:pt x="216" y="276"/>
                    <a:pt x="216" y="276"/>
                    <a:pt x="216" y="276"/>
                  </a:cubicBezTo>
                  <a:lnTo>
                    <a:pt x="216" y="317"/>
                  </a:lnTo>
                  <a:close/>
                  <a:moveTo>
                    <a:pt x="323" y="242"/>
                  </a:moveTo>
                  <a:cubicBezTo>
                    <a:pt x="110" y="242"/>
                    <a:pt x="110" y="242"/>
                    <a:pt x="110" y="242"/>
                  </a:cubicBezTo>
                  <a:cubicBezTo>
                    <a:pt x="110" y="200"/>
                    <a:pt x="110" y="200"/>
                    <a:pt x="110" y="200"/>
                  </a:cubicBezTo>
                  <a:cubicBezTo>
                    <a:pt x="323" y="200"/>
                    <a:pt x="323" y="200"/>
                    <a:pt x="323" y="200"/>
                  </a:cubicBezTo>
                  <a:lnTo>
                    <a:pt x="323" y="242"/>
                  </a:lnTo>
                  <a:close/>
                  <a:moveTo>
                    <a:pt x="323" y="168"/>
                  </a:moveTo>
                  <a:cubicBezTo>
                    <a:pt x="110" y="168"/>
                    <a:pt x="110" y="168"/>
                    <a:pt x="110" y="168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323" y="126"/>
                    <a:pt x="323" y="126"/>
                    <a:pt x="323" y="126"/>
                  </a:cubicBezTo>
                  <a:lnTo>
                    <a:pt x="323" y="16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5" name="Rectangle 54"/>
          <p:cNvSpPr/>
          <p:nvPr/>
        </p:nvSpPr>
        <p:spPr bwMode="auto">
          <a:xfrm>
            <a:off x="0" y="0"/>
            <a:ext cx="12192000" cy="118110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Controls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865547" y="3217388"/>
            <a:ext cx="10825753" cy="1859626"/>
            <a:chOff x="858248" y="3742891"/>
            <a:chExt cx="10825753" cy="1859626"/>
          </a:xfrm>
        </p:grpSpPr>
        <p:sp>
          <p:nvSpPr>
            <p:cNvPr id="57" name="Rectangle 56"/>
            <p:cNvSpPr/>
            <p:nvPr/>
          </p:nvSpPr>
          <p:spPr bwMode="auto">
            <a:xfrm>
              <a:off x="2274350" y="4275729"/>
              <a:ext cx="9206450" cy="1326788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8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Audit and Compliance (PCI, SOX, CIS, STIG, HIPAA, </a:t>
              </a:r>
              <a:r>
                <a:rPr lang="en-US" sz="2000" dirty="0" err="1" smtClean="0">
                  <a:solidFill>
                    <a:srgbClr val="435464"/>
                  </a:solidFill>
                </a:rPr>
                <a:t>etc</a:t>
              </a:r>
              <a:r>
                <a:rPr lang="en-US" sz="2000" dirty="0" smtClean="0">
                  <a:solidFill>
                    <a:srgbClr val="435464"/>
                  </a:solidFill>
                </a:rPr>
                <a:t>)</a:t>
              </a:r>
            </a:p>
            <a:p>
              <a:pPr marL="0" lvl="1">
                <a:spcAft>
                  <a:spcPts val="8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Unmanaged fleet migration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74350" y="3742891"/>
              <a:ext cx="9409651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2800" dirty="0" smtClean="0">
                  <a:gradFill>
                    <a:gsLst>
                      <a:gs pos="98985">
                        <a:schemeClr val="accent5">
                          <a:lumMod val="75000"/>
                        </a:schemeClr>
                      </a:gs>
                      <a:gs pos="84772">
                        <a:schemeClr val="accent5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Multiple uses</a:t>
              </a:r>
              <a:endParaRPr lang="en-US" sz="2800" dirty="0">
                <a:gradFill>
                  <a:gsLst>
                    <a:gs pos="98985">
                      <a:schemeClr val="accent5">
                        <a:lumMod val="75000"/>
                      </a:schemeClr>
                    </a:gs>
                    <a:gs pos="84772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black">
            <a:xfrm>
              <a:off x="858248" y="4211846"/>
              <a:ext cx="999042" cy="998783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0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algn="ctr" defTabSz="914363"/>
              <a:endParaRPr lang="en-US" sz="16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85359" y="4917103"/>
            <a:ext cx="10653970" cy="1257561"/>
            <a:chOff x="985359" y="4917103"/>
            <a:chExt cx="10653970" cy="1257561"/>
          </a:xfrm>
        </p:grpSpPr>
        <p:sp>
          <p:nvSpPr>
            <p:cNvPr id="13" name="Text Placeholder 4"/>
            <p:cNvSpPr txBox="1">
              <a:spLocks/>
            </p:cNvSpPr>
            <p:nvPr/>
          </p:nvSpPr>
          <p:spPr bwMode="white">
            <a:xfrm>
              <a:off x="2393028" y="5576374"/>
              <a:ext cx="7437639" cy="44883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sz="2000" dirty="0" smtClean="0">
                  <a:solidFill>
                    <a:srgbClr val="435464"/>
                  </a:solidFill>
                </a:rPr>
                <a:t>Allows for separation of controls via integration with Chef role based access controls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  <p:sp>
          <p:nvSpPr>
            <p:cNvPr id="14" name="Freeform 29"/>
            <p:cNvSpPr>
              <a:spLocks noEditPoints="1"/>
            </p:cNvSpPr>
            <p:nvPr/>
          </p:nvSpPr>
          <p:spPr bwMode="auto">
            <a:xfrm>
              <a:off x="985359" y="5244587"/>
              <a:ext cx="766391" cy="930077"/>
            </a:xfrm>
            <a:custGeom>
              <a:avLst/>
              <a:gdLst>
                <a:gd name="T0" fmla="*/ 140 w 160"/>
                <a:gd name="T1" fmla="*/ 77 h 190"/>
                <a:gd name="T2" fmla="*/ 142 w 160"/>
                <a:gd name="T3" fmla="*/ 77 h 190"/>
                <a:gd name="T4" fmla="*/ 142 w 160"/>
                <a:gd name="T5" fmla="*/ 50 h 190"/>
                <a:gd name="T6" fmla="*/ 91 w 160"/>
                <a:gd name="T7" fmla="*/ 0 h 190"/>
                <a:gd name="T8" fmla="*/ 75 w 160"/>
                <a:gd name="T9" fmla="*/ 0 h 190"/>
                <a:gd name="T10" fmla="*/ 24 w 160"/>
                <a:gd name="T11" fmla="*/ 50 h 190"/>
                <a:gd name="T12" fmla="*/ 24 w 160"/>
                <a:gd name="T13" fmla="*/ 77 h 190"/>
                <a:gd name="T14" fmla="*/ 20 w 160"/>
                <a:gd name="T15" fmla="*/ 77 h 190"/>
                <a:gd name="T16" fmla="*/ 0 w 160"/>
                <a:gd name="T17" fmla="*/ 98 h 190"/>
                <a:gd name="T18" fmla="*/ 0 w 160"/>
                <a:gd name="T19" fmla="*/ 170 h 190"/>
                <a:gd name="T20" fmla="*/ 20 w 160"/>
                <a:gd name="T21" fmla="*/ 190 h 190"/>
                <a:gd name="T22" fmla="*/ 140 w 160"/>
                <a:gd name="T23" fmla="*/ 190 h 190"/>
                <a:gd name="T24" fmla="*/ 160 w 160"/>
                <a:gd name="T25" fmla="*/ 170 h 190"/>
                <a:gd name="T26" fmla="*/ 160 w 160"/>
                <a:gd name="T27" fmla="*/ 98 h 190"/>
                <a:gd name="T28" fmla="*/ 140 w 160"/>
                <a:gd name="T29" fmla="*/ 77 h 190"/>
                <a:gd name="T30" fmla="*/ 75 w 160"/>
                <a:gd name="T31" fmla="*/ 21 h 190"/>
                <a:gd name="T32" fmla="*/ 91 w 160"/>
                <a:gd name="T33" fmla="*/ 21 h 190"/>
                <a:gd name="T34" fmla="*/ 121 w 160"/>
                <a:gd name="T35" fmla="*/ 50 h 190"/>
                <a:gd name="T36" fmla="*/ 121 w 160"/>
                <a:gd name="T37" fmla="*/ 77 h 190"/>
                <a:gd name="T38" fmla="*/ 45 w 160"/>
                <a:gd name="T39" fmla="*/ 77 h 190"/>
                <a:gd name="T40" fmla="*/ 45 w 160"/>
                <a:gd name="T41" fmla="*/ 50 h 190"/>
                <a:gd name="T42" fmla="*/ 75 w 160"/>
                <a:gd name="T43" fmla="*/ 21 h 190"/>
                <a:gd name="T44" fmla="*/ 94 w 160"/>
                <a:gd name="T45" fmla="*/ 156 h 190"/>
                <a:gd name="T46" fmla="*/ 89 w 160"/>
                <a:gd name="T47" fmla="*/ 161 h 190"/>
                <a:gd name="T48" fmla="*/ 72 w 160"/>
                <a:gd name="T49" fmla="*/ 161 h 190"/>
                <a:gd name="T50" fmla="*/ 67 w 160"/>
                <a:gd name="T51" fmla="*/ 156 h 190"/>
                <a:gd name="T52" fmla="*/ 67 w 160"/>
                <a:gd name="T53" fmla="*/ 142 h 190"/>
                <a:gd name="T54" fmla="*/ 59 w 160"/>
                <a:gd name="T55" fmla="*/ 125 h 190"/>
                <a:gd name="T56" fmla="*/ 80 w 160"/>
                <a:gd name="T57" fmla="*/ 104 h 190"/>
                <a:gd name="T58" fmla="*/ 101 w 160"/>
                <a:gd name="T59" fmla="*/ 125 h 190"/>
                <a:gd name="T60" fmla="*/ 94 w 160"/>
                <a:gd name="T61" fmla="*/ 141 h 190"/>
                <a:gd name="T62" fmla="*/ 94 w 160"/>
                <a:gd name="T63" fmla="*/ 1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190">
                  <a:moveTo>
                    <a:pt x="140" y="77"/>
                  </a:moveTo>
                  <a:cubicBezTo>
                    <a:pt x="142" y="77"/>
                    <a:pt x="142" y="77"/>
                    <a:pt x="142" y="7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22"/>
                    <a:pt x="119" y="0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7" y="0"/>
                    <a:pt x="24" y="22"/>
                    <a:pt x="24" y="50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9" y="77"/>
                    <a:pt x="0" y="87"/>
                    <a:pt x="0" y="98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81"/>
                    <a:pt x="9" y="190"/>
                    <a:pt x="20" y="190"/>
                  </a:cubicBezTo>
                  <a:cubicBezTo>
                    <a:pt x="140" y="190"/>
                    <a:pt x="140" y="190"/>
                    <a:pt x="140" y="190"/>
                  </a:cubicBezTo>
                  <a:cubicBezTo>
                    <a:pt x="151" y="190"/>
                    <a:pt x="160" y="181"/>
                    <a:pt x="160" y="170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0" y="87"/>
                    <a:pt x="151" y="77"/>
                    <a:pt x="140" y="77"/>
                  </a:cubicBezTo>
                  <a:close/>
                  <a:moveTo>
                    <a:pt x="75" y="21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107" y="21"/>
                    <a:pt x="121" y="34"/>
                    <a:pt x="121" y="50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34"/>
                    <a:pt x="58" y="21"/>
                    <a:pt x="75" y="21"/>
                  </a:cubicBezTo>
                  <a:close/>
                  <a:moveTo>
                    <a:pt x="94" y="156"/>
                  </a:moveTo>
                  <a:cubicBezTo>
                    <a:pt x="94" y="159"/>
                    <a:pt x="92" y="161"/>
                    <a:pt x="89" y="161"/>
                  </a:cubicBezTo>
                  <a:cubicBezTo>
                    <a:pt x="72" y="161"/>
                    <a:pt x="72" y="161"/>
                    <a:pt x="72" y="161"/>
                  </a:cubicBezTo>
                  <a:cubicBezTo>
                    <a:pt x="70" y="161"/>
                    <a:pt x="67" y="159"/>
                    <a:pt x="67" y="156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2" y="138"/>
                    <a:pt x="59" y="132"/>
                    <a:pt x="59" y="125"/>
                  </a:cubicBezTo>
                  <a:cubicBezTo>
                    <a:pt x="59" y="114"/>
                    <a:pt x="68" y="104"/>
                    <a:pt x="80" y="104"/>
                  </a:cubicBezTo>
                  <a:cubicBezTo>
                    <a:pt x="92" y="104"/>
                    <a:pt x="101" y="114"/>
                    <a:pt x="101" y="125"/>
                  </a:cubicBezTo>
                  <a:cubicBezTo>
                    <a:pt x="101" y="131"/>
                    <a:pt x="98" y="137"/>
                    <a:pt x="94" y="141"/>
                  </a:cubicBezTo>
                  <a:lnTo>
                    <a:pt x="94" y="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291873" y="4917103"/>
              <a:ext cx="9347456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2800" dirty="0" smtClean="0">
                  <a:solidFill>
                    <a:schemeClr val="accent6"/>
                  </a:solidFill>
                </a:rPr>
                <a:t>Separation of Controls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18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/>
          <p:cNvSpPr/>
          <p:nvPr/>
        </p:nvSpPr>
        <p:spPr bwMode="auto">
          <a:xfrm>
            <a:off x="0" y="0"/>
            <a:ext cx="12192000" cy="118110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- PCI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 smtClean="0"/>
              <a:t>PCI 2.3</a:t>
            </a:r>
            <a:r>
              <a:rPr lang="en-US" dirty="0" smtClean="0"/>
              <a:t> - </a:t>
            </a:r>
            <a:r>
              <a:rPr lang="en-US" dirty="0"/>
              <a:t>Encrypt all non-console administrative access such as browser/Web-</a:t>
            </a:r>
            <a:r>
              <a:rPr lang="en-US" dirty="0" smtClean="0"/>
              <a:t>based management </a:t>
            </a:r>
            <a:r>
              <a:rPr lang="en-US" dirty="0"/>
              <a:t>tools.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7013" y="2615131"/>
            <a:ext cx="6027385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rules 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’PCI 2.3 – Confirm telnet port not available'</a:t>
            </a:r>
            <a:endParaRPr lang="en-US" sz="1400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rule on 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run_control</a:t>
            </a:r>
            <a:endParaRPr lang="en-US" sz="1400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0A5287"/>
                </a:solidFill>
                <a:latin typeface="Courier-Bold"/>
              </a:rPr>
              <a:t>when</a:t>
            </a:r>
            <a:endParaRPr lang="en-US" sz="1400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285453"/>
                </a:solidFill>
                <a:latin typeface="Courier"/>
              </a:rPr>
              <a:t>name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434343"/>
                </a:solidFill>
                <a:latin typeface="Courier"/>
              </a:rPr>
              <a:t>=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'should be listening’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and</a:t>
            </a: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resource_type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434343"/>
                </a:solidFill>
                <a:latin typeface="Courier"/>
              </a:rPr>
              <a:t>=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'port’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and</a:t>
            </a: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resource_name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434343"/>
                </a:solidFill>
                <a:latin typeface="Courier"/>
              </a:rPr>
              <a:t>=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'23’</a:t>
            </a:r>
            <a:r>
              <a:rPr lang="en-US" sz="1400" dirty="0" smtClean="0">
                <a:solidFill>
                  <a:schemeClr val="bg2"/>
                </a:solidFill>
                <a:latin typeface="Courier"/>
              </a:rPr>
              <a:t> and</a:t>
            </a: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status </a:t>
            </a:r>
            <a:r>
              <a:rPr lang="en-US" sz="1400" dirty="0" smtClean="0">
                <a:solidFill>
                  <a:srgbClr val="434343"/>
                </a:solidFill>
                <a:latin typeface="Courier"/>
              </a:rPr>
              <a:t>!=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'success'</a:t>
            </a:r>
            <a:endParaRPr lang="en-US" sz="1400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0A5287"/>
                </a:solidFill>
                <a:latin typeface="Courier-Bold"/>
              </a:rPr>
              <a:t>then</a:t>
            </a:r>
            <a:endParaRPr lang="en-US" sz="1400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FEC328"/>
                </a:solidFill>
                <a:latin typeface="Courier"/>
              </a:rPr>
              <a:t>audit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:error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"PCI 2.3 - Encrypt all non-console administrative access such as browser/Web-based management tools."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notify(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"</a:t>
            </a:r>
            <a:r>
              <a:rPr lang="en-US" sz="1400" dirty="0" err="1" smtClean="0">
                <a:solidFill>
                  <a:srgbClr val="BE1F04"/>
                </a:solidFill>
                <a:latin typeface="Courier"/>
              </a:rPr>
              <a:t>security-team@financialcorp.com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”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400" dirty="0" smtClean="0">
                <a:solidFill>
                  <a:srgbClr val="980003"/>
                </a:solidFill>
                <a:latin typeface="Courier"/>
              </a:rPr>
              <a:t> 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0A5287"/>
                </a:solidFill>
                <a:latin typeface="Courier-Bold"/>
              </a:rPr>
              <a:t>end</a:t>
            </a:r>
            <a:endParaRPr lang="en-US" sz="1400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0A5287"/>
                </a:solidFill>
                <a:latin typeface="Courier-Bold"/>
              </a:rPr>
              <a:t>end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81593" y="2346086"/>
            <a:ext cx="11193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u="sng" dirty="0" smtClean="0">
                <a:solidFill>
                  <a:schemeClr val="bg1"/>
                </a:solidFill>
              </a:rPr>
              <a:t>Rule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002" y="2346086"/>
            <a:ext cx="11193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u="sng" dirty="0" smtClean="0">
                <a:solidFill>
                  <a:schemeClr val="bg1"/>
                </a:solidFill>
              </a:rPr>
              <a:t>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442" y="2617812"/>
            <a:ext cx="43355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controls </a:t>
            </a:r>
            <a:r>
              <a:rPr lang="en-US" sz="1400" dirty="0">
                <a:solidFill>
                  <a:srgbClr val="BE1F04"/>
                </a:solidFill>
                <a:latin typeface="Courier"/>
              </a:rPr>
              <a:t>'port </a:t>
            </a:r>
            <a:r>
              <a:rPr lang="en-US" sz="1400" dirty="0" smtClean="0">
                <a:solidFill>
                  <a:srgbClr val="BE1F04"/>
                </a:solidFill>
                <a:latin typeface="Courier"/>
              </a:rPr>
              <a:t>compliance</a:t>
            </a:r>
            <a:r>
              <a:rPr lang="en-US" sz="1400" dirty="0">
                <a:solidFill>
                  <a:srgbClr val="BE1F04"/>
                </a:solidFill>
                <a:latin typeface="Courier"/>
              </a:rPr>
              <a:t>'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A5287"/>
                </a:solidFill>
                <a:latin typeface="Courier-Bold"/>
              </a:rPr>
              <a:t>do</a:t>
            </a:r>
            <a:endParaRPr lang="en-US" sz="1400" dirty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control port(</a:t>
            </a:r>
            <a:r>
              <a:rPr lang="en-US" sz="1400" dirty="0">
                <a:solidFill>
                  <a:srgbClr val="FC4F08"/>
                </a:solidFill>
                <a:latin typeface="Courier"/>
              </a:rPr>
              <a:t>23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 </a:t>
            </a:r>
            <a:r>
              <a:rPr lang="en-US" sz="1400" b="1" dirty="0">
                <a:solidFill>
                  <a:srgbClr val="0A5287"/>
                </a:solidFill>
                <a:latin typeface="Courier-Bold"/>
              </a:rPr>
              <a:t>do</a:t>
            </a:r>
            <a:endParaRPr lang="en-US" sz="1400" dirty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  it </a:t>
            </a:r>
            <a:r>
              <a:rPr lang="en-US" sz="1400" dirty="0">
                <a:solidFill>
                  <a:srgbClr val="BE1F04"/>
                </a:solidFill>
                <a:latin typeface="Courier"/>
              </a:rPr>
              <a:t>"has nothing listening"</a:t>
            </a:r>
            <a:endParaRPr lang="en-US" sz="1400" dirty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    expect(port(</a:t>
            </a:r>
            <a:r>
              <a:rPr lang="en-US" sz="1400" dirty="0">
                <a:solidFill>
                  <a:srgbClr val="FC4F08"/>
                </a:solidFill>
                <a:latin typeface="Courier"/>
              </a:rPr>
              <a:t>23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))</a:t>
            </a:r>
            <a:r>
              <a:rPr lang="en-US" sz="1400" dirty="0">
                <a:solidFill>
                  <a:srgbClr val="434343"/>
                </a:solidFill>
                <a:latin typeface="Courier"/>
              </a:rPr>
              <a:t>.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to_not be_listening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4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400" dirty="0">
              <a:solidFill>
                <a:srgbClr val="262626"/>
              </a:solidFill>
              <a:latin typeface="Courier"/>
            </a:endParaRP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400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83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872638" y="4413098"/>
            <a:ext cx="10811363" cy="1327131"/>
            <a:chOff x="872638" y="4413098"/>
            <a:chExt cx="10811363" cy="1327131"/>
          </a:xfrm>
        </p:grpSpPr>
        <p:sp>
          <p:nvSpPr>
            <p:cNvPr id="24" name="Rectangle 23"/>
            <p:cNvSpPr/>
            <p:nvPr/>
          </p:nvSpPr>
          <p:spPr bwMode="auto">
            <a:xfrm>
              <a:off x="2274349" y="4838257"/>
              <a:ext cx="9041351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57150" lvl="1" indent="-57150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>
                  <a:solidFill>
                    <a:srgbClr val="435464"/>
                  </a:solidFill>
                </a:rPr>
                <a:t>Messaging systems, e.g. </a:t>
              </a:r>
              <a:r>
                <a:rPr lang="en-US" sz="2000" dirty="0" err="1" smtClean="0">
                  <a:solidFill>
                    <a:srgbClr val="435464"/>
                  </a:solidFill>
                </a:rPr>
                <a:t>HipChat</a:t>
              </a:r>
              <a:r>
                <a:rPr lang="en-US" sz="2000" dirty="0" smtClean="0">
                  <a:solidFill>
                    <a:srgbClr val="435464"/>
                  </a:solidFill>
                </a:rPr>
                <a:t>, </a:t>
              </a:r>
              <a:r>
                <a:rPr lang="en-US" sz="2000" dirty="0">
                  <a:solidFill>
                    <a:srgbClr val="435464"/>
                  </a:solidFill>
                </a:rPr>
                <a:t>SMTP</a:t>
              </a:r>
            </a:p>
            <a:p>
              <a:pPr marL="57150" lvl="1" indent="-57150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Extensible to anything that supports </a:t>
              </a:r>
              <a:r>
                <a:rPr lang="en-US" sz="2000" dirty="0" err="1" smtClean="0">
                  <a:solidFill>
                    <a:srgbClr val="435464"/>
                  </a:solidFill>
                </a:rPr>
                <a:t>webhook</a:t>
              </a:r>
              <a:r>
                <a:rPr lang="en-US" sz="2000" dirty="0" smtClean="0">
                  <a:solidFill>
                    <a:srgbClr val="435464"/>
                  </a:solidFill>
                </a:rPr>
                <a:t> notifications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274350" y="4413098"/>
              <a:ext cx="9409651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2800" dirty="0">
                  <a:gradFill>
                    <a:gsLst>
                      <a:gs pos="96447">
                        <a:schemeClr val="accent1"/>
                      </a:gs>
                      <a:gs pos="84772">
                        <a:schemeClr val="accent1"/>
                      </a:gs>
                    </a:gsLst>
                    <a:lin ang="5400000" scaled="1"/>
                  </a:gradFill>
                </a:rPr>
                <a:t>Send to different external data sinks</a:t>
              </a:r>
            </a:p>
          </p:txBody>
        </p:sp>
        <p:sp>
          <p:nvSpPr>
            <p:cNvPr id="28" name="Freeform 99"/>
            <p:cNvSpPr>
              <a:spLocks noChangeAspect="1"/>
            </p:cNvSpPr>
            <p:nvPr/>
          </p:nvSpPr>
          <p:spPr bwMode="auto">
            <a:xfrm>
              <a:off x="872638" y="4838257"/>
              <a:ext cx="882638" cy="599507"/>
            </a:xfrm>
            <a:custGeom>
              <a:avLst/>
              <a:gdLst>
                <a:gd name="T0" fmla="*/ 916 w 1063"/>
                <a:gd name="T1" fmla="*/ 309 h 539"/>
                <a:gd name="T2" fmla="*/ 878 w 1063"/>
                <a:gd name="T3" fmla="*/ 282 h 539"/>
                <a:gd name="T4" fmla="*/ 878 w 1063"/>
                <a:gd name="T5" fmla="*/ 328 h 539"/>
                <a:gd name="T6" fmla="*/ 878 w 1063"/>
                <a:gd name="T7" fmla="*/ 351 h 539"/>
                <a:gd name="T8" fmla="*/ 602 w 1063"/>
                <a:gd name="T9" fmla="*/ 269 h 539"/>
                <a:gd name="T10" fmla="*/ 878 w 1063"/>
                <a:gd name="T11" fmla="*/ 187 h 539"/>
                <a:gd name="T12" fmla="*/ 878 w 1063"/>
                <a:gd name="T13" fmla="*/ 211 h 539"/>
                <a:gd name="T14" fmla="*/ 878 w 1063"/>
                <a:gd name="T15" fmla="*/ 257 h 539"/>
                <a:gd name="T16" fmla="*/ 916 w 1063"/>
                <a:gd name="T17" fmla="*/ 231 h 539"/>
                <a:gd name="T18" fmla="*/ 1035 w 1063"/>
                <a:gd name="T19" fmla="*/ 150 h 539"/>
                <a:gd name="T20" fmla="*/ 1063 w 1063"/>
                <a:gd name="T21" fmla="*/ 131 h 539"/>
                <a:gd name="T22" fmla="*/ 1035 w 1063"/>
                <a:gd name="T23" fmla="*/ 111 h 539"/>
                <a:gd name="T24" fmla="*/ 916 w 1063"/>
                <a:gd name="T25" fmla="*/ 27 h 539"/>
                <a:gd name="T26" fmla="*/ 878 w 1063"/>
                <a:gd name="T27" fmla="*/ 0 h 539"/>
                <a:gd name="T28" fmla="*/ 878 w 1063"/>
                <a:gd name="T29" fmla="*/ 47 h 539"/>
                <a:gd name="T30" fmla="*/ 878 w 1063"/>
                <a:gd name="T31" fmla="*/ 67 h 539"/>
                <a:gd name="T32" fmla="*/ 523 w 1063"/>
                <a:gd name="T33" fmla="*/ 179 h 539"/>
                <a:gd name="T34" fmla="*/ 376 w 1063"/>
                <a:gd name="T35" fmla="*/ 94 h 539"/>
                <a:gd name="T36" fmla="*/ 199 w 1063"/>
                <a:gd name="T37" fmla="*/ 67 h 539"/>
                <a:gd name="T38" fmla="*/ 185 w 1063"/>
                <a:gd name="T39" fmla="*/ 67 h 539"/>
                <a:gd name="T40" fmla="*/ 185 w 1063"/>
                <a:gd name="T41" fmla="*/ 47 h 539"/>
                <a:gd name="T42" fmla="*/ 185 w 1063"/>
                <a:gd name="T43" fmla="*/ 0 h 539"/>
                <a:gd name="T44" fmla="*/ 147 w 1063"/>
                <a:gd name="T45" fmla="*/ 27 h 539"/>
                <a:gd name="T46" fmla="*/ 29 w 1063"/>
                <a:gd name="T47" fmla="*/ 111 h 539"/>
                <a:gd name="T48" fmla="*/ 0 w 1063"/>
                <a:gd name="T49" fmla="*/ 131 h 539"/>
                <a:gd name="T50" fmla="*/ 29 w 1063"/>
                <a:gd name="T51" fmla="*/ 150 h 539"/>
                <a:gd name="T52" fmla="*/ 148 w 1063"/>
                <a:gd name="T53" fmla="*/ 231 h 539"/>
                <a:gd name="T54" fmla="*/ 185 w 1063"/>
                <a:gd name="T55" fmla="*/ 257 h 539"/>
                <a:gd name="T56" fmla="*/ 185 w 1063"/>
                <a:gd name="T57" fmla="*/ 211 h 539"/>
                <a:gd name="T58" fmla="*/ 185 w 1063"/>
                <a:gd name="T59" fmla="*/ 187 h 539"/>
                <a:gd name="T60" fmla="*/ 198 w 1063"/>
                <a:gd name="T61" fmla="*/ 187 h 539"/>
                <a:gd name="T62" fmla="*/ 443 w 1063"/>
                <a:gd name="T63" fmla="*/ 269 h 539"/>
                <a:gd name="T64" fmla="*/ 197 w 1063"/>
                <a:gd name="T65" fmla="*/ 351 h 539"/>
                <a:gd name="T66" fmla="*/ 185 w 1063"/>
                <a:gd name="T67" fmla="*/ 350 h 539"/>
                <a:gd name="T68" fmla="*/ 185 w 1063"/>
                <a:gd name="T69" fmla="*/ 328 h 539"/>
                <a:gd name="T70" fmla="*/ 185 w 1063"/>
                <a:gd name="T71" fmla="*/ 282 h 539"/>
                <a:gd name="T72" fmla="*/ 147 w 1063"/>
                <a:gd name="T73" fmla="*/ 309 h 539"/>
                <a:gd name="T74" fmla="*/ 29 w 1063"/>
                <a:gd name="T75" fmla="*/ 393 h 539"/>
                <a:gd name="T76" fmla="*/ 0 w 1063"/>
                <a:gd name="T77" fmla="*/ 413 h 539"/>
                <a:gd name="T78" fmla="*/ 29 w 1063"/>
                <a:gd name="T79" fmla="*/ 432 h 539"/>
                <a:gd name="T80" fmla="*/ 148 w 1063"/>
                <a:gd name="T81" fmla="*/ 513 h 539"/>
                <a:gd name="T82" fmla="*/ 185 w 1063"/>
                <a:gd name="T83" fmla="*/ 539 h 539"/>
                <a:gd name="T84" fmla="*/ 185 w 1063"/>
                <a:gd name="T85" fmla="*/ 493 h 539"/>
                <a:gd name="T86" fmla="*/ 185 w 1063"/>
                <a:gd name="T87" fmla="*/ 471 h 539"/>
                <a:gd name="T88" fmla="*/ 199 w 1063"/>
                <a:gd name="T89" fmla="*/ 471 h 539"/>
                <a:gd name="T90" fmla="*/ 523 w 1063"/>
                <a:gd name="T91" fmla="*/ 359 h 539"/>
                <a:gd name="T92" fmla="*/ 878 w 1063"/>
                <a:gd name="T93" fmla="*/ 471 h 539"/>
                <a:gd name="T94" fmla="*/ 878 w 1063"/>
                <a:gd name="T95" fmla="*/ 493 h 539"/>
                <a:gd name="T96" fmla="*/ 878 w 1063"/>
                <a:gd name="T97" fmla="*/ 539 h 539"/>
                <a:gd name="T98" fmla="*/ 916 w 1063"/>
                <a:gd name="T99" fmla="*/ 513 h 539"/>
                <a:gd name="T100" fmla="*/ 1035 w 1063"/>
                <a:gd name="T101" fmla="*/ 432 h 539"/>
                <a:gd name="T102" fmla="*/ 1063 w 1063"/>
                <a:gd name="T103" fmla="*/ 413 h 539"/>
                <a:gd name="T104" fmla="*/ 1035 w 1063"/>
                <a:gd name="T105" fmla="*/ 393 h 539"/>
                <a:gd name="T106" fmla="*/ 916 w 1063"/>
                <a:gd name="T107" fmla="*/ 30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3" h="539">
                  <a:moveTo>
                    <a:pt x="916" y="309"/>
                  </a:moveTo>
                  <a:cubicBezTo>
                    <a:pt x="878" y="282"/>
                    <a:pt x="878" y="282"/>
                    <a:pt x="878" y="282"/>
                  </a:cubicBezTo>
                  <a:cubicBezTo>
                    <a:pt x="878" y="328"/>
                    <a:pt x="878" y="328"/>
                    <a:pt x="878" y="328"/>
                  </a:cubicBezTo>
                  <a:cubicBezTo>
                    <a:pt x="878" y="351"/>
                    <a:pt x="878" y="351"/>
                    <a:pt x="878" y="351"/>
                  </a:cubicBezTo>
                  <a:cubicBezTo>
                    <a:pt x="760" y="351"/>
                    <a:pt x="664" y="322"/>
                    <a:pt x="602" y="269"/>
                  </a:cubicBezTo>
                  <a:cubicBezTo>
                    <a:pt x="664" y="215"/>
                    <a:pt x="760" y="187"/>
                    <a:pt x="878" y="187"/>
                  </a:cubicBezTo>
                  <a:cubicBezTo>
                    <a:pt x="878" y="211"/>
                    <a:pt x="878" y="211"/>
                    <a:pt x="878" y="211"/>
                  </a:cubicBezTo>
                  <a:cubicBezTo>
                    <a:pt x="878" y="257"/>
                    <a:pt x="878" y="257"/>
                    <a:pt x="878" y="257"/>
                  </a:cubicBezTo>
                  <a:cubicBezTo>
                    <a:pt x="916" y="231"/>
                    <a:pt x="916" y="231"/>
                    <a:pt x="916" y="231"/>
                  </a:cubicBezTo>
                  <a:cubicBezTo>
                    <a:pt x="1035" y="150"/>
                    <a:pt x="1035" y="150"/>
                    <a:pt x="1035" y="150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035" y="111"/>
                    <a:pt x="1035" y="111"/>
                    <a:pt x="1035" y="111"/>
                  </a:cubicBezTo>
                  <a:cubicBezTo>
                    <a:pt x="916" y="27"/>
                    <a:pt x="916" y="27"/>
                    <a:pt x="916" y="27"/>
                  </a:cubicBezTo>
                  <a:cubicBezTo>
                    <a:pt x="878" y="0"/>
                    <a:pt x="878" y="0"/>
                    <a:pt x="878" y="0"/>
                  </a:cubicBezTo>
                  <a:cubicBezTo>
                    <a:pt x="878" y="47"/>
                    <a:pt x="878" y="47"/>
                    <a:pt x="878" y="47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730" y="67"/>
                    <a:pt x="607" y="106"/>
                    <a:pt x="523" y="179"/>
                  </a:cubicBezTo>
                  <a:cubicBezTo>
                    <a:pt x="483" y="141"/>
                    <a:pt x="434" y="113"/>
                    <a:pt x="376" y="94"/>
                  </a:cubicBezTo>
                  <a:cubicBezTo>
                    <a:pt x="309" y="72"/>
                    <a:pt x="243" y="67"/>
                    <a:pt x="199" y="67"/>
                  </a:cubicBezTo>
                  <a:cubicBezTo>
                    <a:pt x="194" y="67"/>
                    <a:pt x="190" y="67"/>
                    <a:pt x="185" y="67"/>
                  </a:cubicBezTo>
                  <a:cubicBezTo>
                    <a:pt x="185" y="47"/>
                    <a:pt x="185" y="47"/>
                    <a:pt x="185" y="47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9" y="150"/>
                    <a:pt x="29" y="150"/>
                    <a:pt x="29" y="150"/>
                  </a:cubicBezTo>
                  <a:cubicBezTo>
                    <a:pt x="148" y="231"/>
                    <a:pt x="148" y="231"/>
                    <a:pt x="148" y="231"/>
                  </a:cubicBezTo>
                  <a:cubicBezTo>
                    <a:pt x="185" y="257"/>
                    <a:pt x="185" y="257"/>
                    <a:pt x="185" y="257"/>
                  </a:cubicBezTo>
                  <a:cubicBezTo>
                    <a:pt x="185" y="211"/>
                    <a:pt x="185" y="211"/>
                    <a:pt x="185" y="211"/>
                  </a:cubicBezTo>
                  <a:cubicBezTo>
                    <a:pt x="185" y="187"/>
                    <a:pt x="185" y="187"/>
                    <a:pt x="185" y="187"/>
                  </a:cubicBezTo>
                  <a:cubicBezTo>
                    <a:pt x="189" y="187"/>
                    <a:pt x="194" y="187"/>
                    <a:pt x="198" y="187"/>
                  </a:cubicBezTo>
                  <a:cubicBezTo>
                    <a:pt x="262" y="187"/>
                    <a:pt x="372" y="198"/>
                    <a:pt x="443" y="269"/>
                  </a:cubicBezTo>
                  <a:cubicBezTo>
                    <a:pt x="371" y="340"/>
                    <a:pt x="258" y="351"/>
                    <a:pt x="197" y="351"/>
                  </a:cubicBezTo>
                  <a:cubicBezTo>
                    <a:pt x="193" y="351"/>
                    <a:pt x="189" y="351"/>
                    <a:pt x="185" y="350"/>
                  </a:cubicBezTo>
                  <a:cubicBezTo>
                    <a:pt x="185" y="328"/>
                    <a:pt x="185" y="328"/>
                    <a:pt x="185" y="328"/>
                  </a:cubicBezTo>
                  <a:cubicBezTo>
                    <a:pt x="185" y="282"/>
                    <a:pt x="185" y="282"/>
                    <a:pt x="185" y="282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29" y="393"/>
                    <a:pt x="29" y="393"/>
                    <a:pt x="29" y="393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29" y="432"/>
                    <a:pt x="29" y="432"/>
                    <a:pt x="29" y="432"/>
                  </a:cubicBezTo>
                  <a:cubicBezTo>
                    <a:pt x="148" y="513"/>
                    <a:pt x="148" y="513"/>
                    <a:pt x="148" y="513"/>
                  </a:cubicBezTo>
                  <a:cubicBezTo>
                    <a:pt x="185" y="539"/>
                    <a:pt x="185" y="539"/>
                    <a:pt x="185" y="539"/>
                  </a:cubicBezTo>
                  <a:cubicBezTo>
                    <a:pt x="185" y="493"/>
                    <a:pt x="185" y="493"/>
                    <a:pt x="185" y="493"/>
                  </a:cubicBezTo>
                  <a:cubicBezTo>
                    <a:pt x="185" y="471"/>
                    <a:pt x="185" y="471"/>
                    <a:pt x="185" y="471"/>
                  </a:cubicBezTo>
                  <a:cubicBezTo>
                    <a:pt x="190" y="471"/>
                    <a:pt x="194" y="471"/>
                    <a:pt x="199" y="471"/>
                  </a:cubicBezTo>
                  <a:cubicBezTo>
                    <a:pt x="277" y="471"/>
                    <a:pt x="421" y="456"/>
                    <a:pt x="523" y="359"/>
                  </a:cubicBezTo>
                  <a:cubicBezTo>
                    <a:pt x="606" y="431"/>
                    <a:pt x="730" y="471"/>
                    <a:pt x="878" y="471"/>
                  </a:cubicBezTo>
                  <a:cubicBezTo>
                    <a:pt x="878" y="493"/>
                    <a:pt x="878" y="493"/>
                    <a:pt x="878" y="493"/>
                  </a:cubicBezTo>
                  <a:cubicBezTo>
                    <a:pt x="878" y="539"/>
                    <a:pt x="878" y="539"/>
                    <a:pt x="878" y="539"/>
                  </a:cubicBezTo>
                  <a:cubicBezTo>
                    <a:pt x="916" y="513"/>
                    <a:pt x="916" y="513"/>
                    <a:pt x="916" y="513"/>
                  </a:cubicBezTo>
                  <a:cubicBezTo>
                    <a:pt x="1035" y="432"/>
                    <a:pt x="1035" y="432"/>
                    <a:pt x="1035" y="432"/>
                  </a:cubicBezTo>
                  <a:cubicBezTo>
                    <a:pt x="1063" y="413"/>
                    <a:pt x="1063" y="413"/>
                    <a:pt x="1063" y="413"/>
                  </a:cubicBezTo>
                  <a:cubicBezTo>
                    <a:pt x="1035" y="393"/>
                    <a:pt x="1035" y="393"/>
                    <a:pt x="1035" y="393"/>
                  </a:cubicBezTo>
                  <a:lnTo>
                    <a:pt x="916" y="3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3598" y="2879418"/>
            <a:ext cx="10960403" cy="1377931"/>
            <a:chOff x="723598" y="2879418"/>
            <a:chExt cx="10960403" cy="1377931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274349" y="3355377"/>
              <a:ext cx="9041351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57150" lvl="1" indent="-57150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Build custom rules that match your infrastructure and team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274350" y="2879418"/>
              <a:ext cx="9409651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2800" dirty="0">
                  <a:gradFill>
                    <a:gsLst>
                      <a:gs pos="96447">
                        <a:schemeClr val="accent5">
                          <a:lumMod val="75000"/>
                        </a:schemeClr>
                      </a:gs>
                      <a:gs pos="84772">
                        <a:schemeClr val="accent5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Extensible for your business requirements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3598" y="3175710"/>
              <a:ext cx="1180718" cy="975376"/>
              <a:chOff x="2027238" y="384175"/>
              <a:chExt cx="839787" cy="693737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2174875" y="384175"/>
                <a:ext cx="692150" cy="566737"/>
              </a:xfrm>
              <a:custGeom>
                <a:avLst/>
                <a:gdLst>
                  <a:gd name="T0" fmla="*/ 331 w 334"/>
                  <a:gd name="T1" fmla="*/ 2 h 274"/>
                  <a:gd name="T2" fmla="*/ 325 w 334"/>
                  <a:gd name="T3" fmla="*/ 0 h 274"/>
                  <a:gd name="T4" fmla="*/ 9 w 334"/>
                  <a:gd name="T5" fmla="*/ 0 h 274"/>
                  <a:gd name="T6" fmla="*/ 3 w 334"/>
                  <a:gd name="T7" fmla="*/ 2 h 274"/>
                  <a:gd name="T8" fmla="*/ 0 w 334"/>
                  <a:gd name="T9" fmla="*/ 9 h 274"/>
                  <a:gd name="T10" fmla="*/ 0 w 334"/>
                  <a:gd name="T11" fmla="*/ 51 h 274"/>
                  <a:gd name="T12" fmla="*/ 1 w 334"/>
                  <a:gd name="T13" fmla="*/ 52 h 274"/>
                  <a:gd name="T14" fmla="*/ 8 w 334"/>
                  <a:gd name="T15" fmla="*/ 44 h 274"/>
                  <a:gd name="T16" fmla="*/ 18 w 334"/>
                  <a:gd name="T17" fmla="*/ 38 h 274"/>
                  <a:gd name="T18" fmla="*/ 18 w 334"/>
                  <a:gd name="T19" fmla="*/ 18 h 274"/>
                  <a:gd name="T20" fmla="*/ 316 w 334"/>
                  <a:gd name="T21" fmla="*/ 18 h 274"/>
                  <a:gd name="T22" fmla="*/ 316 w 334"/>
                  <a:gd name="T23" fmla="*/ 256 h 274"/>
                  <a:gd name="T24" fmla="*/ 88 w 334"/>
                  <a:gd name="T25" fmla="*/ 256 h 274"/>
                  <a:gd name="T26" fmla="*/ 88 w 334"/>
                  <a:gd name="T27" fmla="*/ 274 h 274"/>
                  <a:gd name="T28" fmla="*/ 325 w 334"/>
                  <a:gd name="T29" fmla="*/ 274 h 274"/>
                  <a:gd name="T30" fmla="*/ 331 w 334"/>
                  <a:gd name="T31" fmla="*/ 271 h 274"/>
                  <a:gd name="T32" fmla="*/ 334 w 334"/>
                  <a:gd name="T33" fmla="*/ 265 h 274"/>
                  <a:gd name="T34" fmla="*/ 334 w 334"/>
                  <a:gd name="T35" fmla="*/ 9 h 274"/>
                  <a:gd name="T36" fmla="*/ 331 w 334"/>
                  <a:gd name="T37" fmla="*/ 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4" h="274">
                    <a:moveTo>
                      <a:pt x="331" y="2"/>
                    </a:moveTo>
                    <a:cubicBezTo>
                      <a:pt x="329" y="1"/>
                      <a:pt x="327" y="0"/>
                      <a:pt x="32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5" y="1"/>
                      <a:pt x="3" y="2"/>
                    </a:cubicBezTo>
                    <a:cubicBezTo>
                      <a:pt x="1" y="4"/>
                      <a:pt x="0" y="6"/>
                      <a:pt x="0" y="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11" y="41"/>
                      <a:pt x="15" y="39"/>
                      <a:pt x="18" y="3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316" y="18"/>
                      <a:pt x="316" y="18"/>
                      <a:pt x="316" y="18"/>
                    </a:cubicBezTo>
                    <a:cubicBezTo>
                      <a:pt x="316" y="256"/>
                      <a:pt x="316" y="256"/>
                      <a:pt x="316" y="256"/>
                    </a:cubicBezTo>
                    <a:cubicBezTo>
                      <a:pt x="88" y="256"/>
                      <a:pt x="88" y="256"/>
                      <a:pt x="88" y="256"/>
                    </a:cubicBezTo>
                    <a:cubicBezTo>
                      <a:pt x="88" y="274"/>
                      <a:pt x="88" y="274"/>
                      <a:pt x="88" y="274"/>
                    </a:cubicBezTo>
                    <a:cubicBezTo>
                      <a:pt x="325" y="274"/>
                      <a:pt x="325" y="274"/>
                      <a:pt x="325" y="274"/>
                    </a:cubicBezTo>
                    <a:cubicBezTo>
                      <a:pt x="327" y="274"/>
                      <a:pt x="329" y="273"/>
                      <a:pt x="331" y="271"/>
                    </a:cubicBezTo>
                    <a:cubicBezTo>
                      <a:pt x="333" y="270"/>
                      <a:pt x="334" y="268"/>
                      <a:pt x="334" y="265"/>
                    </a:cubicBezTo>
                    <a:cubicBezTo>
                      <a:pt x="334" y="9"/>
                      <a:pt x="334" y="9"/>
                      <a:pt x="334" y="9"/>
                    </a:cubicBezTo>
                    <a:cubicBezTo>
                      <a:pt x="334" y="6"/>
                      <a:pt x="333" y="4"/>
                      <a:pt x="33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2765425" y="771525"/>
                <a:ext cx="23813" cy="41275"/>
              </a:xfrm>
              <a:custGeom>
                <a:avLst/>
                <a:gdLst>
                  <a:gd name="T0" fmla="*/ 6 w 12"/>
                  <a:gd name="T1" fmla="*/ 0 h 20"/>
                  <a:gd name="T2" fmla="*/ 0 w 12"/>
                  <a:gd name="T3" fmla="*/ 6 h 20"/>
                  <a:gd name="T4" fmla="*/ 0 w 12"/>
                  <a:gd name="T5" fmla="*/ 14 h 20"/>
                  <a:gd name="T6" fmla="*/ 6 w 12"/>
                  <a:gd name="T7" fmla="*/ 20 h 20"/>
                  <a:gd name="T8" fmla="*/ 12 w 12"/>
                  <a:gd name="T9" fmla="*/ 14 h 20"/>
                  <a:gd name="T10" fmla="*/ 12 w 12"/>
                  <a:gd name="T11" fmla="*/ 6 h 20"/>
                  <a:gd name="T12" fmla="*/ 6 w 12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3" y="20"/>
                      <a:pt x="6" y="20"/>
                    </a:cubicBezTo>
                    <a:cubicBezTo>
                      <a:pt x="9" y="20"/>
                      <a:pt x="12" y="18"/>
                      <a:pt x="12" y="14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2765425" y="688975"/>
                <a:ext cx="23813" cy="41275"/>
              </a:xfrm>
              <a:custGeom>
                <a:avLst/>
                <a:gdLst>
                  <a:gd name="T0" fmla="*/ 12 w 12"/>
                  <a:gd name="T1" fmla="*/ 6 h 20"/>
                  <a:gd name="T2" fmla="*/ 6 w 12"/>
                  <a:gd name="T3" fmla="*/ 0 h 20"/>
                  <a:gd name="T4" fmla="*/ 0 w 12"/>
                  <a:gd name="T5" fmla="*/ 6 h 20"/>
                  <a:gd name="T6" fmla="*/ 0 w 12"/>
                  <a:gd name="T7" fmla="*/ 14 h 20"/>
                  <a:gd name="T8" fmla="*/ 6 w 12"/>
                  <a:gd name="T9" fmla="*/ 20 h 20"/>
                  <a:gd name="T10" fmla="*/ 12 w 12"/>
                  <a:gd name="T11" fmla="*/ 14 h 20"/>
                  <a:gd name="T12" fmla="*/ 12 w 12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12" y="6"/>
                    </a:move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3" y="20"/>
                      <a:pt x="6" y="20"/>
                    </a:cubicBezTo>
                    <a:cubicBezTo>
                      <a:pt x="9" y="20"/>
                      <a:pt x="12" y="18"/>
                      <a:pt x="12" y="14"/>
                    </a:cubicBezTo>
                    <a:lnTo>
                      <a:pt x="1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2765425" y="604838"/>
                <a:ext cx="23813" cy="41275"/>
              </a:xfrm>
              <a:custGeom>
                <a:avLst/>
                <a:gdLst>
                  <a:gd name="T0" fmla="*/ 12 w 12"/>
                  <a:gd name="T1" fmla="*/ 6 h 20"/>
                  <a:gd name="T2" fmla="*/ 6 w 12"/>
                  <a:gd name="T3" fmla="*/ 0 h 20"/>
                  <a:gd name="T4" fmla="*/ 0 w 12"/>
                  <a:gd name="T5" fmla="*/ 6 h 20"/>
                  <a:gd name="T6" fmla="*/ 0 w 12"/>
                  <a:gd name="T7" fmla="*/ 14 h 20"/>
                  <a:gd name="T8" fmla="*/ 6 w 12"/>
                  <a:gd name="T9" fmla="*/ 20 h 20"/>
                  <a:gd name="T10" fmla="*/ 12 w 12"/>
                  <a:gd name="T11" fmla="*/ 14 h 20"/>
                  <a:gd name="T12" fmla="*/ 12 w 12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12" y="6"/>
                    </a:move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3" y="20"/>
                      <a:pt x="6" y="20"/>
                    </a:cubicBezTo>
                    <a:cubicBezTo>
                      <a:pt x="9" y="20"/>
                      <a:pt x="12" y="18"/>
                      <a:pt x="12" y="14"/>
                    </a:cubicBezTo>
                    <a:lnTo>
                      <a:pt x="1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2765425" y="522288"/>
                <a:ext cx="23813" cy="41275"/>
              </a:xfrm>
              <a:custGeom>
                <a:avLst/>
                <a:gdLst>
                  <a:gd name="T0" fmla="*/ 12 w 12"/>
                  <a:gd name="T1" fmla="*/ 6 h 20"/>
                  <a:gd name="T2" fmla="*/ 6 w 12"/>
                  <a:gd name="T3" fmla="*/ 0 h 20"/>
                  <a:gd name="T4" fmla="*/ 0 w 12"/>
                  <a:gd name="T5" fmla="*/ 6 h 20"/>
                  <a:gd name="T6" fmla="*/ 0 w 12"/>
                  <a:gd name="T7" fmla="*/ 14 h 20"/>
                  <a:gd name="T8" fmla="*/ 6 w 12"/>
                  <a:gd name="T9" fmla="*/ 20 h 20"/>
                  <a:gd name="T10" fmla="*/ 12 w 12"/>
                  <a:gd name="T11" fmla="*/ 14 h 20"/>
                  <a:gd name="T12" fmla="*/ 12 w 12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12" y="6"/>
                    </a:move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3" y="20"/>
                      <a:pt x="6" y="20"/>
                    </a:cubicBezTo>
                    <a:cubicBezTo>
                      <a:pt x="9" y="20"/>
                      <a:pt x="12" y="18"/>
                      <a:pt x="12" y="14"/>
                    </a:cubicBezTo>
                    <a:lnTo>
                      <a:pt x="1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2665413" y="455613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2582863" y="455613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2"/>
              <p:cNvSpPr>
                <a:spLocks/>
              </p:cNvSpPr>
              <p:nvPr/>
            </p:nvSpPr>
            <p:spPr bwMode="auto">
              <a:xfrm>
                <a:off x="2500313" y="455613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3"/>
              <p:cNvSpPr>
                <a:spLocks/>
              </p:cNvSpPr>
              <p:nvPr/>
            </p:nvSpPr>
            <p:spPr bwMode="auto">
              <a:xfrm>
                <a:off x="2416175" y="455613"/>
                <a:ext cx="42863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4"/>
              <p:cNvSpPr>
                <a:spLocks/>
              </p:cNvSpPr>
              <p:nvPr/>
            </p:nvSpPr>
            <p:spPr bwMode="auto">
              <a:xfrm>
                <a:off x="2333625" y="455613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5"/>
              <p:cNvSpPr>
                <a:spLocks/>
              </p:cNvSpPr>
              <p:nvPr/>
            </p:nvSpPr>
            <p:spPr bwMode="auto">
              <a:xfrm>
                <a:off x="2251075" y="455613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6"/>
              <p:cNvSpPr>
                <a:spLocks/>
              </p:cNvSpPr>
              <p:nvPr/>
            </p:nvSpPr>
            <p:spPr bwMode="auto">
              <a:xfrm>
                <a:off x="2747963" y="455613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7"/>
              <p:cNvSpPr>
                <a:spLocks/>
              </p:cNvSpPr>
              <p:nvPr/>
            </p:nvSpPr>
            <p:spPr bwMode="auto">
              <a:xfrm>
                <a:off x="2665413" y="854075"/>
                <a:ext cx="41275" cy="25400"/>
              </a:xfrm>
              <a:custGeom>
                <a:avLst/>
                <a:gdLst>
                  <a:gd name="T0" fmla="*/ 14 w 20"/>
                  <a:gd name="T1" fmla="*/ 0 h 12"/>
                  <a:gd name="T2" fmla="*/ 6 w 20"/>
                  <a:gd name="T3" fmla="*/ 0 h 12"/>
                  <a:gd name="T4" fmla="*/ 0 w 20"/>
                  <a:gd name="T5" fmla="*/ 6 h 12"/>
                  <a:gd name="T6" fmla="*/ 6 w 20"/>
                  <a:gd name="T7" fmla="*/ 12 h 12"/>
                  <a:gd name="T8" fmla="*/ 14 w 20"/>
                  <a:gd name="T9" fmla="*/ 12 h 12"/>
                  <a:gd name="T10" fmla="*/ 20 w 20"/>
                  <a:gd name="T11" fmla="*/ 6 h 12"/>
                  <a:gd name="T12" fmla="*/ 14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1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8"/>
              <p:cNvSpPr>
                <a:spLocks/>
              </p:cNvSpPr>
              <p:nvPr/>
            </p:nvSpPr>
            <p:spPr bwMode="auto">
              <a:xfrm>
                <a:off x="2582863" y="854075"/>
                <a:ext cx="41275" cy="25400"/>
              </a:xfrm>
              <a:custGeom>
                <a:avLst/>
                <a:gdLst>
                  <a:gd name="T0" fmla="*/ 14 w 20"/>
                  <a:gd name="T1" fmla="*/ 0 h 12"/>
                  <a:gd name="T2" fmla="*/ 6 w 20"/>
                  <a:gd name="T3" fmla="*/ 0 h 12"/>
                  <a:gd name="T4" fmla="*/ 0 w 20"/>
                  <a:gd name="T5" fmla="*/ 6 h 12"/>
                  <a:gd name="T6" fmla="*/ 6 w 20"/>
                  <a:gd name="T7" fmla="*/ 12 h 12"/>
                  <a:gd name="T8" fmla="*/ 14 w 20"/>
                  <a:gd name="T9" fmla="*/ 12 h 12"/>
                  <a:gd name="T10" fmla="*/ 20 w 20"/>
                  <a:gd name="T11" fmla="*/ 6 h 12"/>
                  <a:gd name="T12" fmla="*/ 14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1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9"/>
              <p:cNvSpPr>
                <a:spLocks/>
              </p:cNvSpPr>
              <p:nvPr/>
            </p:nvSpPr>
            <p:spPr bwMode="auto">
              <a:xfrm>
                <a:off x="2500313" y="854075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0"/>
              <p:cNvSpPr>
                <a:spLocks/>
              </p:cNvSpPr>
              <p:nvPr/>
            </p:nvSpPr>
            <p:spPr bwMode="auto">
              <a:xfrm>
                <a:off x="2416175" y="854075"/>
                <a:ext cx="42863" cy="25400"/>
              </a:xfrm>
              <a:custGeom>
                <a:avLst/>
                <a:gdLst>
                  <a:gd name="T0" fmla="*/ 14 w 20"/>
                  <a:gd name="T1" fmla="*/ 0 h 12"/>
                  <a:gd name="T2" fmla="*/ 6 w 20"/>
                  <a:gd name="T3" fmla="*/ 0 h 12"/>
                  <a:gd name="T4" fmla="*/ 0 w 20"/>
                  <a:gd name="T5" fmla="*/ 6 h 12"/>
                  <a:gd name="T6" fmla="*/ 6 w 20"/>
                  <a:gd name="T7" fmla="*/ 12 h 12"/>
                  <a:gd name="T8" fmla="*/ 14 w 20"/>
                  <a:gd name="T9" fmla="*/ 12 h 12"/>
                  <a:gd name="T10" fmla="*/ 20 w 20"/>
                  <a:gd name="T11" fmla="*/ 6 h 12"/>
                  <a:gd name="T12" fmla="*/ 14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1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2747963" y="854075"/>
                <a:ext cx="41275" cy="25400"/>
              </a:xfrm>
              <a:custGeom>
                <a:avLst/>
                <a:gdLst>
                  <a:gd name="T0" fmla="*/ 6 w 20"/>
                  <a:gd name="T1" fmla="*/ 12 h 12"/>
                  <a:gd name="T2" fmla="*/ 14 w 20"/>
                  <a:gd name="T3" fmla="*/ 12 h 12"/>
                  <a:gd name="T4" fmla="*/ 20 w 20"/>
                  <a:gd name="T5" fmla="*/ 6 h 12"/>
                  <a:gd name="T6" fmla="*/ 14 w 20"/>
                  <a:gd name="T7" fmla="*/ 0 h 12"/>
                  <a:gd name="T8" fmla="*/ 6 w 20"/>
                  <a:gd name="T9" fmla="*/ 0 h 12"/>
                  <a:gd name="T10" fmla="*/ 0 w 20"/>
                  <a:gd name="T11" fmla="*/ 6 h 12"/>
                  <a:gd name="T12" fmla="*/ 6 w 2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20" y="10"/>
                      <a:pt x="20" y="6"/>
                    </a:cubicBezTo>
                    <a:cubicBezTo>
                      <a:pt x="20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32"/>
              <p:cNvSpPr>
                <a:spLocks noChangeArrowheads="1"/>
              </p:cNvSpPr>
              <p:nvPr/>
            </p:nvSpPr>
            <p:spPr bwMode="auto">
              <a:xfrm>
                <a:off x="2508250" y="582613"/>
                <a:ext cx="1682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33"/>
              <p:cNvSpPr>
                <a:spLocks noChangeArrowheads="1"/>
              </p:cNvSpPr>
              <p:nvPr/>
            </p:nvSpPr>
            <p:spPr bwMode="auto">
              <a:xfrm>
                <a:off x="2508250" y="655638"/>
                <a:ext cx="168275" cy="238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34"/>
              <p:cNvSpPr>
                <a:spLocks noChangeArrowheads="1"/>
              </p:cNvSpPr>
              <p:nvPr/>
            </p:nvSpPr>
            <p:spPr bwMode="auto">
              <a:xfrm>
                <a:off x="2508250" y="727075"/>
                <a:ext cx="1682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5"/>
              <p:cNvSpPr>
                <a:spLocks/>
              </p:cNvSpPr>
              <p:nvPr/>
            </p:nvSpPr>
            <p:spPr bwMode="auto">
              <a:xfrm>
                <a:off x="2122488" y="879475"/>
                <a:ext cx="193675" cy="198437"/>
              </a:xfrm>
              <a:custGeom>
                <a:avLst/>
                <a:gdLst>
                  <a:gd name="T0" fmla="*/ 82 w 93"/>
                  <a:gd name="T1" fmla="*/ 10 h 96"/>
                  <a:gd name="T2" fmla="*/ 70 w 93"/>
                  <a:gd name="T3" fmla="*/ 18 h 96"/>
                  <a:gd name="T4" fmla="*/ 66 w 93"/>
                  <a:gd name="T5" fmla="*/ 19 h 96"/>
                  <a:gd name="T6" fmla="*/ 55 w 93"/>
                  <a:gd name="T7" fmla="*/ 15 h 96"/>
                  <a:gd name="T8" fmla="*/ 47 w 93"/>
                  <a:gd name="T9" fmla="*/ 9 h 96"/>
                  <a:gd name="T10" fmla="*/ 38 w 93"/>
                  <a:gd name="T11" fmla="*/ 15 h 96"/>
                  <a:gd name="T12" fmla="*/ 27 w 93"/>
                  <a:gd name="T13" fmla="*/ 19 h 96"/>
                  <a:gd name="T14" fmla="*/ 24 w 93"/>
                  <a:gd name="T15" fmla="*/ 18 h 96"/>
                  <a:gd name="T16" fmla="*/ 12 w 93"/>
                  <a:gd name="T17" fmla="*/ 10 h 96"/>
                  <a:gd name="T18" fmla="*/ 6 w 93"/>
                  <a:gd name="T19" fmla="*/ 0 h 96"/>
                  <a:gd name="T20" fmla="*/ 0 w 93"/>
                  <a:gd name="T21" fmla="*/ 2 h 96"/>
                  <a:gd name="T22" fmla="*/ 0 w 93"/>
                  <a:gd name="T23" fmla="*/ 96 h 96"/>
                  <a:gd name="T24" fmla="*/ 47 w 93"/>
                  <a:gd name="T25" fmla="*/ 70 h 96"/>
                  <a:gd name="T26" fmla="*/ 93 w 93"/>
                  <a:gd name="T27" fmla="*/ 96 h 96"/>
                  <a:gd name="T28" fmla="*/ 93 w 93"/>
                  <a:gd name="T29" fmla="*/ 2 h 96"/>
                  <a:gd name="T30" fmla="*/ 87 w 93"/>
                  <a:gd name="T31" fmla="*/ 0 h 96"/>
                  <a:gd name="T32" fmla="*/ 82 w 93"/>
                  <a:gd name="T33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96">
                    <a:moveTo>
                      <a:pt x="82" y="10"/>
                    </a:moveTo>
                    <a:cubicBezTo>
                      <a:pt x="79" y="14"/>
                      <a:pt x="75" y="17"/>
                      <a:pt x="70" y="18"/>
                    </a:cubicBezTo>
                    <a:cubicBezTo>
                      <a:pt x="69" y="19"/>
                      <a:pt x="67" y="19"/>
                      <a:pt x="66" y="19"/>
                    </a:cubicBezTo>
                    <a:cubicBezTo>
                      <a:pt x="62" y="19"/>
                      <a:pt x="59" y="18"/>
                      <a:pt x="55" y="15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5" y="18"/>
                      <a:pt x="31" y="19"/>
                      <a:pt x="27" y="19"/>
                    </a:cubicBezTo>
                    <a:cubicBezTo>
                      <a:pt x="26" y="19"/>
                      <a:pt x="25" y="19"/>
                      <a:pt x="24" y="18"/>
                    </a:cubicBezTo>
                    <a:cubicBezTo>
                      <a:pt x="19" y="17"/>
                      <a:pt x="14" y="14"/>
                      <a:pt x="12" y="1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8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6"/>
              <p:cNvSpPr>
                <a:spLocks noEditPoints="1"/>
              </p:cNvSpPr>
              <p:nvPr/>
            </p:nvSpPr>
            <p:spPr bwMode="auto">
              <a:xfrm>
                <a:off x="2027238" y="500063"/>
                <a:ext cx="384175" cy="381000"/>
              </a:xfrm>
              <a:custGeom>
                <a:avLst/>
                <a:gdLst>
                  <a:gd name="T0" fmla="*/ 35 w 185"/>
                  <a:gd name="T1" fmla="*/ 144 h 184"/>
                  <a:gd name="T2" fmla="*/ 38 w 185"/>
                  <a:gd name="T3" fmla="*/ 168 h 184"/>
                  <a:gd name="T4" fmla="*/ 61 w 185"/>
                  <a:gd name="T5" fmla="*/ 163 h 184"/>
                  <a:gd name="T6" fmla="*/ 73 w 185"/>
                  <a:gd name="T7" fmla="*/ 184 h 184"/>
                  <a:gd name="T8" fmla="*/ 93 w 185"/>
                  <a:gd name="T9" fmla="*/ 170 h 184"/>
                  <a:gd name="T10" fmla="*/ 112 w 185"/>
                  <a:gd name="T11" fmla="*/ 184 h 184"/>
                  <a:gd name="T12" fmla="*/ 124 w 185"/>
                  <a:gd name="T13" fmla="*/ 163 h 184"/>
                  <a:gd name="T14" fmla="*/ 147 w 185"/>
                  <a:gd name="T15" fmla="*/ 168 h 184"/>
                  <a:gd name="T16" fmla="*/ 150 w 185"/>
                  <a:gd name="T17" fmla="*/ 144 h 184"/>
                  <a:gd name="T18" fmla="*/ 173 w 185"/>
                  <a:gd name="T19" fmla="*/ 139 h 184"/>
                  <a:gd name="T20" fmla="*/ 166 w 185"/>
                  <a:gd name="T21" fmla="*/ 117 h 184"/>
                  <a:gd name="T22" fmla="*/ 185 w 185"/>
                  <a:gd name="T23" fmla="*/ 102 h 184"/>
                  <a:gd name="T24" fmla="*/ 169 w 185"/>
                  <a:gd name="T25" fmla="*/ 85 h 184"/>
                  <a:gd name="T26" fmla="*/ 181 w 185"/>
                  <a:gd name="T27" fmla="*/ 64 h 184"/>
                  <a:gd name="T28" fmla="*/ 159 w 185"/>
                  <a:gd name="T29" fmla="*/ 54 h 184"/>
                  <a:gd name="T30" fmla="*/ 162 w 185"/>
                  <a:gd name="T31" fmla="*/ 30 h 184"/>
                  <a:gd name="T32" fmla="*/ 138 w 185"/>
                  <a:gd name="T33" fmla="*/ 30 h 184"/>
                  <a:gd name="T34" fmla="*/ 131 w 185"/>
                  <a:gd name="T35" fmla="*/ 8 h 184"/>
                  <a:gd name="T36" fmla="*/ 109 w 185"/>
                  <a:gd name="T37" fmla="*/ 17 h 184"/>
                  <a:gd name="T38" fmla="*/ 93 w 185"/>
                  <a:gd name="T39" fmla="*/ 0 h 184"/>
                  <a:gd name="T40" fmla="*/ 77 w 185"/>
                  <a:gd name="T41" fmla="*/ 17 h 184"/>
                  <a:gd name="T42" fmla="*/ 55 w 185"/>
                  <a:gd name="T43" fmla="*/ 8 h 184"/>
                  <a:gd name="T44" fmla="*/ 47 w 185"/>
                  <a:gd name="T45" fmla="*/ 30 h 184"/>
                  <a:gd name="T46" fmla="*/ 23 w 185"/>
                  <a:gd name="T47" fmla="*/ 30 h 184"/>
                  <a:gd name="T48" fmla="*/ 26 w 185"/>
                  <a:gd name="T49" fmla="*/ 54 h 184"/>
                  <a:gd name="T50" fmla="*/ 4 w 185"/>
                  <a:gd name="T51" fmla="*/ 64 h 184"/>
                  <a:gd name="T52" fmla="*/ 16 w 185"/>
                  <a:gd name="T53" fmla="*/ 85 h 184"/>
                  <a:gd name="T54" fmla="*/ 0 w 185"/>
                  <a:gd name="T55" fmla="*/ 102 h 184"/>
                  <a:gd name="T56" fmla="*/ 19 w 185"/>
                  <a:gd name="T57" fmla="*/ 117 h 184"/>
                  <a:gd name="T58" fmla="*/ 12 w 185"/>
                  <a:gd name="T59" fmla="*/ 139 h 184"/>
                  <a:gd name="T60" fmla="*/ 35 w 185"/>
                  <a:gd name="T61" fmla="*/ 144 h 184"/>
                  <a:gd name="T62" fmla="*/ 92 w 185"/>
                  <a:gd name="T63" fmla="*/ 53 h 184"/>
                  <a:gd name="T64" fmla="*/ 131 w 185"/>
                  <a:gd name="T65" fmla="*/ 92 h 184"/>
                  <a:gd name="T66" fmla="*/ 93 w 185"/>
                  <a:gd name="T67" fmla="*/ 130 h 184"/>
                  <a:gd name="T68" fmla="*/ 54 w 185"/>
                  <a:gd name="T69" fmla="*/ 92 h 184"/>
                  <a:gd name="T70" fmla="*/ 92 w 185"/>
                  <a:gd name="T71" fmla="*/ 5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5" h="184">
                    <a:moveTo>
                      <a:pt x="35" y="144"/>
                    </a:moveTo>
                    <a:cubicBezTo>
                      <a:pt x="38" y="168"/>
                      <a:pt x="38" y="168"/>
                      <a:pt x="38" y="168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73" y="184"/>
                      <a:pt x="73" y="184"/>
                      <a:pt x="73" y="184"/>
                    </a:cubicBezTo>
                    <a:cubicBezTo>
                      <a:pt x="93" y="170"/>
                      <a:pt x="93" y="170"/>
                      <a:pt x="93" y="170"/>
                    </a:cubicBez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24" y="163"/>
                      <a:pt x="124" y="163"/>
                      <a:pt x="124" y="163"/>
                    </a:cubicBezTo>
                    <a:cubicBezTo>
                      <a:pt x="147" y="168"/>
                      <a:pt x="147" y="168"/>
                      <a:pt x="147" y="168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73" y="139"/>
                      <a:pt x="173" y="139"/>
                      <a:pt x="173" y="139"/>
                    </a:cubicBezTo>
                    <a:cubicBezTo>
                      <a:pt x="166" y="117"/>
                      <a:pt x="166" y="117"/>
                      <a:pt x="166" y="117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81" y="64"/>
                      <a:pt x="181" y="64"/>
                      <a:pt x="181" y="64"/>
                    </a:cubicBezTo>
                    <a:cubicBezTo>
                      <a:pt x="159" y="54"/>
                      <a:pt x="159" y="54"/>
                      <a:pt x="159" y="54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38" y="30"/>
                      <a:pt x="138" y="30"/>
                      <a:pt x="138" y="30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12" y="139"/>
                      <a:pt x="12" y="139"/>
                      <a:pt x="12" y="139"/>
                    </a:cubicBezTo>
                    <a:lnTo>
                      <a:pt x="35" y="144"/>
                    </a:lnTo>
                    <a:close/>
                    <a:moveTo>
                      <a:pt x="92" y="53"/>
                    </a:moveTo>
                    <a:cubicBezTo>
                      <a:pt x="114" y="53"/>
                      <a:pt x="131" y="70"/>
                      <a:pt x="131" y="92"/>
                    </a:cubicBezTo>
                    <a:cubicBezTo>
                      <a:pt x="131" y="113"/>
                      <a:pt x="114" y="130"/>
                      <a:pt x="93" y="130"/>
                    </a:cubicBezTo>
                    <a:cubicBezTo>
                      <a:pt x="71" y="131"/>
                      <a:pt x="54" y="113"/>
                      <a:pt x="54" y="92"/>
                    </a:cubicBezTo>
                    <a:cubicBezTo>
                      <a:pt x="54" y="71"/>
                      <a:pt x="71" y="53"/>
                      <a:pt x="9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 useBgFill="1">
        <p:nvSpPr>
          <p:cNvPr id="55" name="Rectangle 54"/>
          <p:cNvSpPr/>
          <p:nvPr/>
        </p:nvSpPr>
        <p:spPr bwMode="auto">
          <a:xfrm>
            <a:off x="0" y="0"/>
            <a:ext cx="12192000" cy="118110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9049" y="1187469"/>
            <a:ext cx="10734952" cy="1546604"/>
            <a:chOff x="949049" y="1187469"/>
            <a:chExt cx="10734952" cy="1546604"/>
          </a:xfrm>
        </p:grpSpPr>
        <p:sp>
          <p:nvSpPr>
            <p:cNvPr id="8" name="Rectangle 7"/>
            <p:cNvSpPr/>
            <p:nvPr/>
          </p:nvSpPr>
          <p:spPr bwMode="auto">
            <a:xfrm>
              <a:off x="2231540" y="1817174"/>
              <a:ext cx="1223938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Runs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74350" y="1187469"/>
              <a:ext cx="9409651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2800" dirty="0">
                  <a:gradFill>
                    <a:gsLst>
                      <a:gs pos="96447">
                        <a:schemeClr val="accent4">
                          <a:lumMod val="75000"/>
                        </a:schemeClr>
                      </a:gs>
                      <a:gs pos="76000">
                        <a:schemeClr val="accent4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Adds a language which allows you to express rules </a:t>
              </a:r>
              <a:r>
                <a:rPr lang="en-US" sz="2800" dirty="0" smtClean="0">
                  <a:gradFill>
                    <a:gsLst>
                      <a:gs pos="96447">
                        <a:schemeClr val="accent4">
                          <a:lumMod val="75000"/>
                        </a:schemeClr>
                      </a:gs>
                      <a:gs pos="76000">
                        <a:schemeClr val="accent4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on all Chef events</a:t>
              </a:r>
              <a:endParaRPr lang="en-US" sz="2800" dirty="0">
                <a:gradFill>
                  <a:gsLst>
                    <a:gs pos="96447">
                      <a:schemeClr val="accent4">
                        <a:lumMod val="75000"/>
                      </a:schemeClr>
                    </a:gs>
                    <a:gs pos="76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562097" y="1817174"/>
              <a:ext cx="2950148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Resource convergence</a:t>
              </a:r>
            </a:p>
          </p:txBody>
        </p:sp>
        <p:sp>
          <p:nvSpPr>
            <p:cNvPr id="27" name="Freeform 65"/>
            <p:cNvSpPr>
              <a:spLocks noEditPoints="1"/>
            </p:cNvSpPr>
            <p:nvPr/>
          </p:nvSpPr>
          <p:spPr bwMode="auto">
            <a:xfrm>
              <a:off x="949049" y="1512102"/>
              <a:ext cx="729816" cy="836425"/>
            </a:xfrm>
            <a:custGeom>
              <a:avLst/>
              <a:gdLst>
                <a:gd name="T0" fmla="*/ 432 w 432"/>
                <a:gd name="T1" fmla="*/ 216 h 495"/>
                <a:gd name="T2" fmla="*/ 216 w 432"/>
                <a:gd name="T3" fmla="*/ 0 h 495"/>
                <a:gd name="T4" fmla="*/ 0 w 432"/>
                <a:gd name="T5" fmla="*/ 216 h 495"/>
                <a:gd name="T6" fmla="*/ 216 w 432"/>
                <a:gd name="T7" fmla="*/ 432 h 495"/>
                <a:gd name="T8" fmla="*/ 257 w 432"/>
                <a:gd name="T9" fmla="*/ 428 h 495"/>
                <a:gd name="T10" fmla="*/ 380 w 432"/>
                <a:gd name="T11" fmla="*/ 495 h 495"/>
                <a:gd name="T12" fmla="*/ 349 w 432"/>
                <a:gd name="T13" fmla="*/ 386 h 495"/>
                <a:gd name="T14" fmla="*/ 432 w 432"/>
                <a:gd name="T15" fmla="*/ 216 h 495"/>
                <a:gd name="T16" fmla="*/ 216 w 432"/>
                <a:gd name="T17" fmla="*/ 317 h 495"/>
                <a:gd name="T18" fmla="*/ 110 w 432"/>
                <a:gd name="T19" fmla="*/ 317 h 495"/>
                <a:gd name="T20" fmla="*/ 110 w 432"/>
                <a:gd name="T21" fmla="*/ 276 h 495"/>
                <a:gd name="T22" fmla="*/ 216 w 432"/>
                <a:gd name="T23" fmla="*/ 276 h 495"/>
                <a:gd name="T24" fmla="*/ 216 w 432"/>
                <a:gd name="T25" fmla="*/ 317 h 495"/>
                <a:gd name="T26" fmla="*/ 323 w 432"/>
                <a:gd name="T27" fmla="*/ 242 h 495"/>
                <a:gd name="T28" fmla="*/ 110 w 432"/>
                <a:gd name="T29" fmla="*/ 242 h 495"/>
                <a:gd name="T30" fmla="*/ 110 w 432"/>
                <a:gd name="T31" fmla="*/ 200 h 495"/>
                <a:gd name="T32" fmla="*/ 323 w 432"/>
                <a:gd name="T33" fmla="*/ 200 h 495"/>
                <a:gd name="T34" fmla="*/ 323 w 432"/>
                <a:gd name="T35" fmla="*/ 242 h 495"/>
                <a:gd name="T36" fmla="*/ 323 w 432"/>
                <a:gd name="T37" fmla="*/ 168 h 495"/>
                <a:gd name="T38" fmla="*/ 110 w 432"/>
                <a:gd name="T39" fmla="*/ 168 h 495"/>
                <a:gd name="T40" fmla="*/ 110 w 432"/>
                <a:gd name="T41" fmla="*/ 126 h 495"/>
                <a:gd name="T42" fmla="*/ 323 w 432"/>
                <a:gd name="T43" fmla="*/ 126 h 495"/>
                <a:gd name="T44" fmla="*/ 323 w 432"/>
                <a:gd name="T45" fmla="*/ 168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2" h="495">
                  <a:moveTo>
                    <a:pt x="432" y="216"/>
                  </a:moveTo>
                  <a:cubicBezTo>
                    <a:pt x="432" y="97"/>
                    <a:pt x="335" y="0"/>
                    <a:pt x="216" y="0"/>
                  </a:cubicBezTo>
                  <a:cubicBezTo>
                    <a:pt x="97" y="0"/>
                    <a:pt x="0" y="97"/>
                    <a:pt x="0" y="216"/>
                  </a:cubicBezTo>
                  <a:cubicBezTo>
                    <a:pt x="0" y="335"/>
                    <a:pt x="97" y="432"/>
                    <a:pt x="216" y="432"/>
                  </a:cubicBezTo>
                  <a:cubicBezTo>
                    <a:pt x="230" y="432"/>
                    <a:pt x="244" y="430"/>
                    <a:pt x="257" y="428"/>
                  </a:cubicBezTo>
                  <a:cubicBezTo>
                    <a:pt x="380" y="495"/>
                    <a:pt x="380" y="495"/>
                    <a:pt x="380" y="495"/>
                  </a:cubicBezTo>
                  <a:cubicBezTo>
                    <a:pt x="349" y="386"/>
                    <a:pt x="349" y="386"/>
                    <a:pt x="349" y="386"/>
                  </a:cubicBezTo>
                  <a:cubicBezTo>
                    <a:pt x="399" y="346"/>
                    <a:pt x="432" y="285"/>
                    <a:pt x="432" y="216"/>
                  </a:cubicBezTo>
                  <a:close/>
                  <a:moveTo>
                    <a:pt x="216" y="317"/>
                  </a:moveTo>
                  <a:cubicBezTo>
                    <a:pt x="110" y="317"/>
                    <a:pt x="110" y="317"/>
                    <a:pt x="110" y="317"/>
                  </a:cubicBezTo>
                  <a:cubicBezTo>
                    <a:pt x="110" y="276"/>
                    <a:pt x="110" y="276"/>
                    <a:pt x="110" y="276"/>
                  </a:cubicBezTo>
                  <a:cubicBezTo>
                    <a:pt x="216" y="276"/>
                    <a:pt x="216" y="276"/>
                    <a:pt x="216" y="276"/>
                  </a:cubicBezTo>
                  <a:lnTo>
                    <a:pt x="216" y="317"/>
                  </a:lnTo>
                  <a:close/>
                  <a:moveTo>
                    <a:pt x="323" y="242"/>
                  </a:moveTo>
                  <a:cubicBezTo>
                    <a:pt x="110" y="242"/>
                    <a:pt x="110" y="242"/>
                    <a:pt x="110" y="242"/>
                  </a:cubicBezTo>
                  <a:cubicBezTo>
                    <a:pt x="110" y="200"/>
                    <a:pt x="110" y="200"/>
                    <a:pt x="110" y="200"/>
                  </a:cubicBezTo>
                  <a:cubicBezTo>
                    <a:pt x="323" y="200"/>
                    <a:pt x="323" y="200"/>
                    <a:pt x="323" y="200"/>
                  </a:cubicBezTo>
                  <a:lnTo>
                    <a:pt x="323" y="242"/>
                  </a:lnTo>
                  <a:close/>
                  <a:moveTo>
                    <a:pt x="323" y="168"/>
                  </a:moveTo>
                  <a:cubicBezTo>
                    <a:pt x="110" y="168"/>
                    <a:pt x="110" y="168"/>
                    <a:pt x="110" y="168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323" y="126"/>
                    <a:pt x="323" y="126"/>
                    <a:pt x="323" y="126"/>
                  </a:cubicBezTo>
                  <a:lnTo>
                    <a:pt x="323" y="16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212655" y="1812615"/>
              <a:ext cx="1440804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Actions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9373367" y="1832101"/>
              <a:ext cx="1952918" cy="9019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600"/>
                </a:spcAft>
                <a:tabLst>
                  <a:tab pos="292100" algn="l"/>
                </a:tabLst>
              </a:pPr>
              <a:r>
                <a:rPr lang="en-US" sz="2000" dirty="0" smtClean="0">
                  <a:solidFill>
                    <a:srgbClr val="435464"/>
                  </a:solidFill>
                </a:rPr>
                <a:t>Controls</a:t>
              </a:r>
              <a:endParaRPr lang="en-US" sz="2000" dirty="0">
                <a:solidFill>
                  <a:srgbClr val="43546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91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375660"/>
            <a:ext cx="11173968" cy="4009465"/>
          </a:xfrm>
        </p:spPr>
        <p:txBody>
          <a:bodyPr/>
          <a:lstStyle/>
          <a:p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err="1" smtClean="0"/>
              <a:t>run_converge</a:t>
            </a:r>
            <a:endParaRPr lang="en-US" dirty="0" smtClean="0"/>
          </a:p>
          <a:p>
            <a:r>
              <a:rPr lang="en-US" dirty="0" smtClean="0"/>
              <a:t>Provisioning</a:t>
            </a:r>
          </a:p>
          <a:p>
            <a:pPr lvl="1"/>
            <a:r>
              <a:rPr lang="en-US" dirty="0" err="1" smtClean="0"/>
              <a:t>machine_batch</a:t>
            </a:r>
            <a:endParaRPr lang="en-US" dirty="0" smtClean="0"/>
          </a:p>
          <a:p>
            <a:r>
              <a:rPr lang="en-US" dirty="0" smtClean="0"/>
              <a:t>Analytics</a:t>
            </a:r>
            <a:endParaRPr lang="en-US" dirty="0" smtClean="0"/>
          </a:p>
          <a:p>
            <a:pPr lvl="1"/>
            <a:r>
              <a:rPr lang="en-US" dirty="0" err="1" smtClean="0"/>
              <a:t>audit_controls</a:t>
            </a:r>
            <a:endParaRPr lang="en-US" dirty="0" smtClean="0"/>
          </a:p>
          <a:p>
            <a:r>
              <a:rPr lang="en-US" dirty="0" smtClean="0"/>
              <a:t>Delivery (sneak peek)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Can Get Analytics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800" b="1" dirty="0" smtClean="0"/>
              <a:t>Available as a Premium Feature of Chef Server</a:t>
            </a:r>
          </a:p>
          <a:p>
            <a:pPr marL="0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 smtClean="0"/>
              <a:t>Supported on Enterprise Chef 11.2 and Chef Server 12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800" b="1" dirty="0" smtClean="0"/>
              <a:t>Included in Chef Subscription</a:t>
            </a:r>
            <a:endParaRPr lang="en-US" sz="2800" dirty="0" smtClean="0"/>
          </a:p>
          <a:p>
            <a:pPr marL="0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/>
              <a:t>Also available free for installations less than 25 nodes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800" b="1" dirty="0"/>
              <a:t>Installation instructions</a:t>
            </a:r>
          </a:p>
          <a:p>
            <a:pPr marL="0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docs.chef.io/install_analytics.html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0" y="4717142"/>
            <a:ext cx="12192000" cy="1150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Download </a:t>
            </a:r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from </a:t>
            </a:r>
            <a:r>
              <a:rPr lang="en-US" sz="3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hlinkClick r:id="rId3"/>
              </a:rPr>
              <a:t>https://</a:t>
            </a:r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hlinkClick r:id="rId3"/>
              </a:rPr>
              <a:t>downloads.chef.io/analytics/</a:t>
            </a:r>
            <a:endParaRPr lang="en-US" sz="32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82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Can Get Provisioning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800" b="1" dirty="0" smtClean="0"/>
              <a:t>Free release as part of Chef 12</a:t>
            </a:r>
          </a:p>
          <a:p>
            <a:pPr marL="0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 smtClean="0"/>
              <a:t>Supported on Chef Client 12+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800" b="1" dirty="0" smtClean="0"/>
              <a:t>Included in </a:t>
            </a:r>
            <a:r>
              <a:rPr lang="en-US" sz="2800" b="1" dirty="0" err="1" smtClean="0"/>
              <a:t>ChefDK</a:t>
            </a:r>
            <a:endParaRPr lang="en-US" sz="2800" dirty="0" smtClean="0"/>
          </a:p>
          <a:p>
            <a:pPr marL="0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 smtClean="0"/>
              <a:t>Included as part of the </a:t>
            </a:r>
            <a:r>
              <a:rPr lang="en-US" sz="2400" dirty="0" err="1" smtClean="0"/>
              <a:t>ChefDK</a:t>
            </a:r>
            <a:r>
              <a:rPr lang="en-US" sz="2400" dirty="0" smtClean="0"/>
              <a:t>, along with Test-Kitchen, </a:t>
            </a:r>
            <a:r>
              <a:rPr lang="en-US" sz="2400" dirty="0" err="1" smtClean="0"/>
              <a:t>Berkshelf</a:t>
            </a:r>
            <a:r>
              <a:rPr lang="en-US" sz="2400" dirty="0" smtClean="0"/>
              <a:t>, </a:t>
            </a:r>
            <a:r>
              <a:rPr lang="en-US" sz="2400" dirty="0" err="1" smtClean="0"/>
              <a:t>foodcritic</a:t>
            </a:r>
            <a:r>
              <a:rPr lang="en-US" sz="2400" dirty="0" smtClean="0"/>
              <a:t> and other helpful tools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800" b="1" dirty="0" smtClean="0"/>
              <a:t>Instructions</a:t>
            </a:r>
            <a:endParaRPr lang="en-US" sz="2800" b="1" dirty="0"/>
          </a:p>
          <a:p>
            <a:pPr marL="0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>
                <a:hlinkClick r:id="rId2"/>
              </a:rPr>
              <a:t>https</a:t>
            </a:r>
            <a:r>
              <a:rPr lang="en-US" sz="2400" dirty="0" smtClean="0">
                <a:hlinkClick r:id="rId2"/>
              </a:rPr>
              <a:t>://docs.chef.io/provisioning.html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0" y="4717142"/>
            <a:ext cx="12192000" cy="1150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Download </a:t>
            </a:r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from </a:t>
            </a:r>
            <a:r>
              <a:rPr lang="en-US" sz="3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hlinkClick r:id="rId3"/>
              </a:rPr>
              <a:t>https://</a:t>
            </a:r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hlinkClick r:id="rId3"/>
              </a:rPr>
              <a:t>downloads.chef.io/chef-dk/</a:t>
            </a:r>
            <a:endParaRPr lang="en-US" sz="32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931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2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5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/>
          <p:cNvSpPr/>
          <p:nvPr/>
        </p:nvSpPr>
        <p:spPr bwMode="auto">
          <a:xfrm>
            <a:off x="0" y="0"/>
            <a:ext cx="12192000" cy="118110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- SOX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SOX Section 302.4.B </a:t>
            </a:r>
            <a:r>
              <a:rPr lang="en-US" dirty="0"/>
              <a:t>– Establish verifiable controls to track data access.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7013" y="2615131"/>
            <a:ext cx="602738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rules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'SOX Section 302.4.</a:t>
            </a:r>
            <a:r>
              <a:rPr lang="en-US" sz="1200" dirty="0" smtClean="0">
                <a:solidFill>
                  <a:srgbClr val="BE1F04"/>
                </a:solidFill>
                <a:latin typeface="Courier"/>
              </a:rPr>
              <a:t>B - force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key based 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auth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rule on </a:t>
            </a:r>
            <a:r>
              <a:rPr lang="en-US" sz="1200" dirty="0" smtClean="0">
                <a:solidFill>
                  <a:srgbClr val="262626"/>
                </a:solidFill>
                <a:latin typeface="Courier"/>
              </a:rPr>
              <a:t>run control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200" b="1" dirty="0">
                <a:solidFill>
                  <a:srgbClr val="0A5287"/>
                </a:solidFill>
                <a:latin typeface="Courier-Bold"/>
              </a:rPr>
              <a:t>when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285453"/>
                </a:solidFill>
                <a:latin typeface="Courier"/>
              </a:rPr>
              <a:t>name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434343"/>
                </a:solidFill>
                <a:latin typeface="Courier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'is </a:t>
            </a:r>
            <a:r>
              <a:rPr lang="en-US" sz="1200" dirty="0" smtClean="0">
                <a:solidFill>
                  <a:srgbClr val="BE1F04"/>
                </a:solidFill>
                <a:latin typeface="Courier"/>
              </a:rPr>
              <a:t>disabled’ 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and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200" dirty="0" err="1">
                <a:solidFill>
                  <a:srgbClr val="262626"/>
                </a:solidFill>
                <a:latin typeface="Courier"/>
              </a:rPr>
              <a:t>resource_type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434343"/>
                </a:solidFill>
                <a:latin typeface="Courier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</a:t>
            </a:r>
            <a:r>
              <a:rPr lang="en-US" sz="1200" dirty="0" smtClean="0">
                <a:solidFill>
                  <a:srgbClr val="BE1F04"/>
                </a:solidFill>
                <a:latin typeface="Courier"/>
              </a:rPr>
              <a:t>File’ 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and 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200" dirty="0" err="1">
                <a:solidFill>
                  <a:srgbClr val="262626"/>
                </a:solidFill>
                <a:latin typeface="Courier"/>
              </a:rPr>
              <a:t>resource_name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434343"/>
                </a:solidFill>
                <a:latin typeface="Courier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etc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ssh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/</a:t>
            </a:r>
            <a:r>
              <a:rPr lang="en-US" sz="1200" dirty="0" err="1" smtClean="0">
                <a:solidFill>
                  <a:srgbClr val="BE1F04"/>
                </a:solidFill>
                <a:latin typeface="Courier"/>
              </a:rPr>
              <a:t>sshd_config</a:t>
            </a:r>
            <a:r>
              <a:rPr lang="en-US" sz="1200" dirty="0" smtClean="0">
                <a:solidFill>
                  <a:srgbClr val="BE1F04"/>
                </a:solidFill>
                <a:latin typeface="Courier"/>
              </a:rPr>
              <a:t>’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and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status </a:t>
            </a:r>
            <a:r>
              <a:rPr lang="en-US" sz="1200" dirty="0">
                <a:solidFill>
                  <a:srgbClr val="434343"/>
                </a:solidFill>
                <a:latin typeface="Courier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'failed'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200" b="1" dirty="0">
                <a:solidFill>
                  <a:srgbClr val="0A5287"/>
                </a:solidFill>
                <a:latin typeface="Courier-Bold"/>
              </a:rPr>
              <a:t>then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200" dirty="0" err="1">
                <a:solidFill>
                  <a:srgbClr val="FEC328"/>
                </a:solidFill>
                <a:latin typeface="Courier"/>
              </a:rPr>
              <a:t>audit</a:t>
            </a:r>
            <a:r>
              <a:rPr lang="en-US" sz="1200" dirty="0" err="1">
                <a:solidFill>
                  <a:srgbClr val="262626"/>
                </a:solidFill>
                <a:latin typeface="Courier"/>
              </a:rPr>
              <a:t>:error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"SOX Section 302.4.B – Establish verifiable controls to track data access."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notify(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'security</a:t>
            </a:r>
            <a:r>
              <a:rPr lang="en-US" sz="1200" dirty="0" smtClean="0">
                <a:solidFill>
                  <a:srgbClr val="BE1F04"/>
                </a:solidFill>
                <a:latin typeface="Courier"/>
              </a:rPr>
              <a:t>-team'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2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593" y="2346086"/>
            <a:ext cx="11193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u="sng" dirty="0" smtClean="0">
                <a:solidFill>
                  <a:schemeClr val="bg1"/>
                </a:solidFill>
              </a:rPr>
              <a:t>Rule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002" y="2346086"/>
            <a:ext cx="11193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u="sng" dirty="0" smtClean="0">
                <a:solidFill>
                  <a:schemeClr val="bg1"/>
                </a:solidFill>
              </a:rPr>
              <a:t>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441" y="2617812"/>
            <a:ext cx="47122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controls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'password authentication'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200" b="1" dirty="0">
                <a:solidFill>
                  <a:srgbClr val="0A5287"/>
                </a:solidFill>
                <a:latin typeface="Courier-Bold"/>
              </a:rPr>
              <a:t>do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control file(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etc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ssh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sshd_config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) </a:t>
            </a:r>
            <a:r>
              <a:rPr lang="en-US" sz="1200" b="1" dirty="0">
                <a:solidFill>
                  <a:srgbClr val="0A5287"/>
                </a:solidFill>
                <a:latin typeface="Courier-Bold"/>
              </a:rPr>
              <a:t>do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it 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"is disabled"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pPr>
              <a:tabLst>
                <a:tab pos="623888" algn="l"/>
              </a:tabLst>
            </a:pPr>
            <a:r>
              <a:rPr lang="en-US" sz="1200" dirty="0">
                <a:solidFill>
                  <a:srgbClr val="262626"/>
                </a:solidFill>
                <a:latin typeface="Courier"/>
              </a:rPr>
              <a:t>      expect(file(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etc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ssh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/</a:t>
            </a:r>
            <a:r>
              <a:rPr lang="en-US" sz="1200" dirty="0" err="1">
                <a:solidFill>
                  <a:srgbClr val="BE1F04"/>
                </a:solidFill>
                <a:latin typeface="Courier"/>
              </a:rPr>
              <a:t>sshd_config</a:t>
            </a:r>
            <a:r>
              <a:rPr lang="en-US" sz="1200" dirty="0">
                <a:solidFill>
                  <a:srgbClr val="BE1F04"/>
                </a:solidFill>
                <a:latin typeface="Courier"/>
              </a:rPr>
              <a:t>'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200" dirty="0" smtClean="0">
                <a:solidFill>
                  <a:srgbClr val="262626"/>
                </a:solidFill>
                <a:latin typeface="Courier"/>
              </a:rPr>
              <a:t>)</a:t>
            </a:r>
            <a:br>
              <a:rPr lang="en-US" sz="1200" dirty="0" smtClean="0">
                <a:solidFill>
                  <a:srgbClr val="262626"/>
                </a:solidFill>
                <a:latin typeface="Courier"/>
              </a:rPr>
            </a:br>
            <a:r>
              <a:rPr lang="en-US" sz="1200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200" dirty="0" smtClean="0">
                <a:solidFill>
                  <a:srgbClr val="434343"/>
                </a:solidFill>
                <a:latin typeface="Courier"/>
              </a:rPr>
              <a:t>.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to match(</a:t>
            </a:r>
            <a:r>
              <a:rPr lang="en-US" sz="1200" dirty="0">
                <a:solidFill>
                  <a:srgbClr val="2C9B9A"/>
                </a:solidFill>
                <a:latin typeface="Courier"/>
              </a:rPr>
              <a:t>/</a:t>
            </a:r>
            <a:r>
              <a:rPr lang="en-US" sz="1200" dirty="0" err="1">
                <a:solidFill>
                  <a:srgbClr val="2C9B9A"/>
                </a:solidFill>
                <a:latin typeface="Courier"/>
              </a:rPr>
              <a:t>PasswordAuthentication</a:t>
            </a:r>
            <a:r>
              <a:rPr lang="en-US" sz="1200" dirty="0">
                <a:solidFill>
                  <a:srgbClr val="2C9B9A"/>
                </a:solidFill>
                <a:latin typeface="Courier"/>
              </a:rPr>
              <a:t>\</a:t>
            </a:r>
            <a:r>
              <a:rPr lang="en-US" sz="1200" dirty="0" err="1">
                <a:solidFill>
                  <a:srgbClr val="2C9B9A"/>
                </a:solidFill>
                <a:latin typeface="Courier"/>
              </a:rPr>
              <a:t>s+no</a:t>
            </a:r>
            <a:r>
              <a:rPr lang="en-US" sz="1200" dirty="0">
                <a:solidFill>
                  <a:srgbClr val="2C9B9A"/>
                </a:solidFill>
                <a:latin typeface="Courier"/>
              </a:rPr>
              <a:t>/</a:t>
            </a:r>
            <a:r>
              <a:rPr lang="en-US" sz="120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2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2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200" dirty="0">
              <a:solidFill>
                <a:srgbClr val="262626"/>
              </a:solidFill>
              <a:latin typeface="Courier"/>
            </a:endParaRPr>
          </a:p>
          <a:p>
            <a:r>
              <a:rPr lang="en-US" sz="1200" b="1" dirty="0">
                <a:solidFill>
                  <a:srgbClr val="0A5287"/>
                </a:solidFill>
                <a:latin typeface="Courier-Bold"/>
              </a:rPr>
              <a:t>end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535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95"/>
            <a:ext cx="12192000" cy="67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9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805"/>
            <a:ext cx="12192000" cy="52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7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689"/>
            <a:ext cx="12192000" cy="31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868837"/>
            <a:ext cx="9998306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5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418"/>
            <a:ext cx="12192000" cy="39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90838" y="1419343"/>
            <a:ext cx="11701163" cy="822880"/>
            <a:chOff x="654513" y="1892196"/>
            <a:chExt cx="15603075" cy="1097280"/>
          </a:xfrm>
        </p:grpSpPr>
        <p:sp>
          <p:nvSpPr>
            <p:cNvPr id="5" name="Text Placeholder 10"/>
            <p:cNvSpPr txBox="1">
              <a:spLocks/>
            </p:cNvSpPr>
            <p:nvPr/>
          </p:nvSpPr>
          <p:spPr>
            <a:xfrm>
              <a:off x="654513" y="1892196"/>
              <a:ext cx="13725040" cy="109728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</p:spPr>
          <p:txBody>
            <a:bodyPr lIns="822880" anchor="ctr" anchorCtr="0">
              <a:noAutofit/>
            </a:bodyPr>
            <a:lstStyle>
              <a:defPPr>
                <a:defRPr lang="en-US"/>
              </a:defPPr>
              <a:lvl1pPr indent="0" defTabSz="1219120">
                <a:lnSpc>
                  <a:spcPct val="100000"/>
                </a:lnSpc>
                <a:spcBef>
                  <a:spcPts val="800"/>
                </a:spcBef>
                <a:buSzPct val="90000"/>
                <a:buFont typeface="Arial" pitchFamily="34" charset="0"/>
                <a:buNone/>
                <a:defRPr sz="2520" baseline="0"/>
              </a:lvl1pPr>
              <a:lvl2pPr marL="609585" indent="-300559" defTabSz="1219120">
                <a:lnSpc>
                  <a:spcPct val="100000"/>
                </a:lnSpc>
                <a:spcBef>
                  <a:spcPts val="800"/>
                </a:spcBef>
                <a:buSzPct val="90000"/>
                <a:buFont typeface="Arial" pitchFamily="34" charset="0"/>
                <a:buChar char="•"/>
                <a:defRPr sz="2667" baseline="0"/>
              </a:lvl2pPr>
              <a:lvl3pPr marL="840296" indent="-230712" defTabSz="1219120">
                <a:lnSpc>
                  <a:spcPct val="100000"/>
                </a:lnSpc>
                <a:spcBef>
                  <a:spcPts val="800"/>
                </a:spcBef>
                <a:buSzPct val="90000"/>
                <a:buFont typeface="Arial" pitchFamily="34" charset="0"/>
                <a:buChar char="•"/>
                <a:defRPr sz="2400" baseline="0"/>
              </a:lvl3pPr>
              <a:lvl4pPr marL="1068891" indent="-228594" defTabSz="1219120">
                <a:lnSpc>
                  <a:spcPct val="100000"/>
                </a:lnSpc>
                <a:spcBef>
                  <a:spcPts val="800"/>
                </a:spcBef>
                <a:buSzPct val="90000"/>
                <a:buFont typeface="Arial" pitchFamily="34" charset="0"/>
                <a:buChar char="•"/>
                <a:defRPr sz="2133" baseline="0"/>
              </a:lvl4pPr>
              <a:lvl5pPr marL="1299601" indent="-230712" defTabSz="1219120">
                <a:lnSpc>
                  <a:spcPct val="100000"/>
                </a:lnSpc>
                <a:spcBef>
                  <a:spcPts val="800"/>
                </a:spcBef>
                <a:buSzPct val="90000"/>
                <a:buFont typeface="Arial" pitchFamily="34" charset="0"/>
                <a:buChar char="•"/>
                <a:defRPr sz="2133" baseline="0"/>
              </a:lvl5pPr>
              <a:lvl6pPr marL="3352582" indent="-304780" defTabSz="1219120">
                <a:spcBef>
                  <a:spcPct val="20000"/>
                </a:spcBef>
                <a:buFont typeface="Arial" pitchFamily="34" charset="0"/>
                <a:buChar char="•"/>
                <a:defRPr sz="2667"/>
              </a:lvl6pPr>
              <a:lvl7pPr marL="3962142" indent="-304780" defTabSz="1219120">
                <a:spcBef>
                  <a:spcPct val="20000"/>
                </a:spcBef>
                <a:buFont typeface="Arial" pitchFamily="34" charset="0"/>
                <a:buChar char="•"/>
                <a:defRPr sz="2667"/>
              </a:lvl7pPr>
              <a:lvl8pPr marL="4571703" indent="-304780" defTabSz="1219120">
                <a:spcBef>
                  <a:spcPct val="20000"/>
                </a:spcBef>
                <a:buFont typeface="Arial" pitchFamily="34" charset="0"/>
                <a:buChar char="•"/>
                <a:defRPr sz="2667"/>
              </a:lvl8pPr>
              <a:lvl9pPr marL="5181264" indent="-304780" defTabSz="1219120">
                <a:spcBef>
                  <a:spcPct val="20000"/>
                </a:spcBef>
                <a:buFont typeface="Arial" pitchFamily="34" charset="0"/>
                <a:buChar char="•"/>
                <a:defRPr sz="2667"/>
              </a:lvl9pPr>
            </a:lstStyle>
            <a:p>
              <a:r>
                <a:rPr lang="en-US" sz="2100" dirty="0"/>
                <a:t> </a:t>
              </a:r>
              <a:r>
                <a:rPr lang="en-US" sz="2100" dirty="0" smtClean="0"/>
                <a:t>10+ </a:t>
              </a:r>
              <a:r>
                <a:rPr lang="en-US" sz="2100" dirty="0"/>
                <a:t>years experience in system administration and infrastructure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3715279" y="1892196"/>
              <a:ext cx="2542309" cy="1097280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0" tIns="34285" rIns="68570" bIns="3428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71"/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0838" y="2339308"/>
            <a:ext cx="11701163" cy="822880"/>
            <a:chOff x="654513" y="3118936"/>
            <a:chExt cx="15603075" cy="1097280"/>
          </a:xfrm>
        </p:grpSpPr>
        <p:sp>
          <p:nvSpPr>
            <p:cNvPr id="6" name="Text Placeholder 10"/>
            <p:cNvSpPr txBox="1">
              <a:spLocks/>
            </p:cNvSpPr>
            <p:nvPr/>
          </p:nvSpPr>
          <p:spPr>
            <a:xfrm>
              <a:off x="654513" y="3118936"/>
              <a:ext cx="1372504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822880" tIns="54350" rIns="108703" bIns="54350" rtlCol="0" anchor="ctr" anchorCtr="0">
              <a:noAutofit/>
            </a:bodyPr>
            <a:lstStyle>
              <a:lvl1pPr marL="543566" indent="-543566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6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177726" indent="-452969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1187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536632" indent="-362375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3261388" indent="-362375" algn="l" defTabSz="724759" rtl="0" eaLnBrk="1" latinLnBrk="0" hangingPunct="1">
                <a:spcBef>
                  <a:spcPct val="20000"/>
                </a:spcBef>
                <a:buFont typeface="Arial"/>
                <a:buChar char="»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98614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10900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35648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160401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100" dirty="0">
                  <a:solidFill>
                    <a:schemeClr val="tx1"/>
                  </a:solidFill>
                </a:rPr>
                <a:t> Roles included </a:t>
              </a:r>
              <a:r>
                <a:rPr lang="en-US" sz="2100" dirty="0" err="1" smtClean="0">
                  <a:solidFill>
                    <a:schemeClr val="tx1"/>
                  </a:solidFill>
                </a:rPr>
                <a:t>SysAdmin</a:t>
              </a:r>
              <a:r>
                <a:rPr lang="en-US" sz="2100" dirty="0" smtClean="0">
                  <a:solidFill>
                    <a:schemeClr val="tx1"/>
                  </a:solidFill>
                </a:rPr>
                <a:t>, IT Lead, Migration Technician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3715279" y="3118936"/>
              <a:ext cx="2542309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0" tIns="34285" rIns="68570" bIns="3428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71"/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0836" y="3259273"/>
            <a:ext cx="11701165" cy="822880"/>
            <a:chOff x="654511" y="4345676"/>
            <a:chExt cx="15603077" cy="1097280"/>
          </a:xfrm>
        </p:grpSpPr>
        <p:sp>
          <p:nvSpPr>
            <p:cNvPr id="7" name="Text Placeholder 10"/>
            <p:cNvSpPr txBox="1">
              <a:spLocks/>
            </p:cNvSpPr>
            <p:nvPr/>
          </p:nvSpPr>
          <p:spPr>
            <a:xfrm>
              <a:off x="654511" y="4345676"/>
              <a:ext cx="13725041" cy="10972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822880" tIns="54350" rIns="108703" bIns="54350" rtlCol="0" anchor="ctr" anchorCtr="0">
              <a:noAutofit/>
            </a:bodyPr>
            <a:lstStyle>
              <a:lvl1pPr marL="543566" indent="-543566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6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177726" indent="-452969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1187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536632" indent="-362375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3261388" indent="-362375" algn="l" defTabSz="724759" rtl="0" eaLnBrk="1" latinLnBrk="0" hangingPunct="1">
                <a:spcBef>
                  <a:spcPct val="20000"/>
                </a:spcBef>
                <a:buFont typeface="Arial"/>
                <a:buChar char="»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98614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10900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35648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160401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100" dirty="0" smtClean="0">
                  <a:solidFill>
                    <a:schemeClr val="tx1"/>
                  </a:solidFill>
                </a:rPr>
                <a:t> Participant in the DevOps, Chef and Windows communities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3715279" y="4345676"/>
              <a:ext cx="2542309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0" tIns="34285" rIns="68570" bIns="3428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71"/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90838" y="4179238"/>
            <a:ext cx="11701163" cy="822880"/>
            <a:chOff x="654513" y="5572416"/>
            <a:chExt cx="15603075" cy="1097280"/>
          </a:xfrm>
        </p:grpSpPr>
        <p:sp>
          <p:nvSpPr>
            <p:cNvPr id="8" name="Text Placeholder 10"/>
            <p:cNvSpPr txBox="1">
              <a:spLocks/>
            </p:cNvSpPr>
            <p:nvPr/>
          </p:nvSpPr>
          <p:spPr>
            <a:xfrm>
              <a:off x="654513" y="5572416"/>
              <a:ext cx="13725040" cy="109728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822880" tIns="54350" rIns="108703" bIns="54350" rtlCol="0" anchor="ctr" anchorCtr="0">
              <a:noAutofit/>
            </a:bodyPr>
            <a:lstStyle>
              <a:lvl1pPr marL="543566" indent="-543566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6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177726" indent="-452969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1187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536632" indent="-362375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3261388" indent="-362375" algn="l" defTabSz="724759" rtl="0" eaLnBrk="1" latinLnBrk="0" hangingPunct="1">
                <a:spcBef>
                  <a:spcPct val="20000"/>
                </a:spcBef>
                <a:buFont typeface="Arial"/>
                <a:buChar char="»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98614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10900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35648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160401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100" dirty="0">
                  <a:solidFill>
                    <a:schemeClr val="tx1"/>
                  </a:solidFill>
                </a:rPr>
                <a:t> Professional verticals have included </a:t>
              </a:r>
              <a:r>
                <a:rPr lang="en-US" sz="2100" dirty="0" smtClean="0">
                  <a:solidFill>
                    <a:schemeClr val="tx1"/>
                  </a:solidFill>
                </a:rPr>
                <a:t>Telecom, Non-Profit, </a:t>
              </a:r>
              <a:r>
                <a:rPr lang="en-US" sz="2100" dirty="0">
                  <a:solidFill>
                    <a:schemeClr val="tx1"/>
                  </a:solidFill>
                </a:rPr>
                <a:t>and </a:t>
              </a:r>
              <a:r>
                <a:rPr lang="en-US" sz="2100" dirty="0" smtClean="0">
                  <a:solidFill>
                    <a:schemeClr val="tx1"/>
                  </a:solidFill>
                </a:rPr>
                <a:t>Real-Estate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3715279" y="5572416"/>
              <a:ext cx="2542309" cy="10972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0" tIns="34285" rIns="68570" bIns="3428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71"/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0838" y="5099203"/>
            <a:ext cx="11701163" cy="822880"/>
            <a:chOff x="654513" y="6799155"/>
            <a:chExt cx="15603075" cy="1097280"/>
          </a:xfrm>
        </p:grpSpPr>
        <p:sp>
          <p:nvSpPr>
            <p:cNvPr id="9" name="Text Placeholder 10"/>
            <p:cNvSpPr txBox="1">
              <a:spLocks/>
            </p:cNvSpPr>
            <p:nvPr/>
          </p:nvSpPr>
          <p:spPr>
            <a:xfrm>
              <a:off x="654513" y="6799155"/>
              <a:ext cx="13725040" cy="109728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822880" tIns="54350" rIns="108703" bIns="54350" rtlCol="0" anchor="ctr" anchorCtr="0">
              <a:noAutofit/>
            </a:bodyPr>
            <a:lstStyle>
              <a:lvl1pPr marL="543566" indent="-543566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6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177726" indent="-452969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1187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2536632" indent="-362375" algn="l" defTabSz="724759" rtl="0" eaLnBrk="1" latinLnBrk="0" hangingPunct="1">
                <a:spcBef>
                  <a:spcPct val="20000"/>
                </a:spcBef>
                <a:buFont typeface="Arial"/>
                <a:buChar char="–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3261388" indent="-362375" algn="l" defTabSz="724759" rtl="0" eaLnBrk="1" latinLnBrk="0" hangingPunct="1">
                <a:spcBef>
                  <a:spcPct val="20000"/>
                </a:spcBef>
                <a:buFont typeface="Arial"/>
                <a:buChar char="»"/>
                <a:defRPr sz="1700" kern="1200">
                  <a:solidFill>
                    <a:schemeClr val="tx2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3986149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10900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35648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160401" indent="-362375" algn="l" defTabSz="724759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100" dirty="0">
                  <a:solidFill>
                    <a:schemeClr val="tx1"/>
                  </a:solidFill>
                </a:rPr>
                <a:t> Based in </a:t>
              </a:r>
              <a:r>
                <a:rPr lang="en-US" sz="2100" dirty="0" smtClean="0">
                  <a:solidFill>
                    <a:schemeClr val="tx1"/>
                  </a:solidFill>
                </a:rPr>
                <a:t>Seattle, Washington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3715279" y="6799155"/>
              <a:ext cx="2542309" cy="1097280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68570" tIns="34285" rIns="68570" bIns="3428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71"/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8" name="Shape 103"/>
          <p:cNvSpPr txBox="1">
            <a:spLocks/>
          </p:cNvSpPr>
          <p:nvPr/>
        </p:nvSpPr>
        <p:spPr>
          <a:xfrm>
            <a:off x="508001" y="457489"/>
            <a:ext cx="11176000" cy="5077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121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cap="none" spc="0" baseline="0" dirty="0" smtClean="0">
                <a:ln w="3175">
                  <a:noFill/>
                </a:ln>
                <a:solidFill>
                  <a:srgbClr val="435464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z="3300" dirty="0"/>
              <a:t>Who </a:t>
            </a:r>
            <a:r>
              <a:rPr lang="en" sz="3300" dirty="0"/>
              <a:t>is </a:t>
            </a:r>
            <a:r>
              <a:rPr lang="en-US" sz="3300" dirty="0" smtClean="0"/>
              <a:t>Galen</a:t>
            </a:r>
            <a:r>
              <a:rPr lang="en" sz="3300" dirty="0" smtClean="0"/>
              <a:t>?</a:t>
            </a:r>
            <a:endParaRPr lang="en" sz="3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68" y="1619426"/>
            <a:ext cx="568430" cy="4134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29" y="2514689"/>
            <a:ext cx="438108" cy="371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43" y="3468804"/>
            <a:ext cx="466679" cy="4285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070" y="4419503"/>
            <a:ext cx="247626" cy="3428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163" y="5333814"/>
            <a:ext cx="371438" cy="37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30" name="Chart 75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524334"/>
              </p:ext>
            </p:extLst>
          </p:nvPr>
        </p:nvGraphicFramePr>
        <p:xfrm>
          <a:off x="3673971" y="1640216"/>
          <a:ext cx="7835029" cy="4172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757623808"/>
              </p:ext>
            </p:extLst>
          </p:nvPr>
        </p:nvGraphicFramePr>
        <p:xfrm>
          <a:off x="992992" y="4728947"/>
          <a:ext cx="3172451" cy="1045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08000" y="457200"/>
            <a:ext cx="11176000" cy="387798"/>
          </a:xfrm>
        </p:spPr>
        <p:txBody>
          <a:bodyPr/>
          <a:lstStyle/>
          <a:p>
            <a:r>
              <a:rPr lang="en-US" sz="2800" dirty="0" smtClean="0"/>
              <a:t>Computing Resources Have Been Increasing Exponentially</a:t>
            </a:r>
            <a:endParaRPr lang="en-US" sz="2800" dirty="0"/>
          </a:p>
        </p:txBody>
      </p:sp>
      <p:grpSp>
        <p:nvGrpSpPr>
          <p:cNvPr id="7544" name="Group 7543"/>
          <p:cNvGrpSpPr>
            <a:grpSpLocks/>
          </p:cNvGrpSpPr>
          <p:nvPr/>
        </p:nvGrpSpPr>
        <p:grpSpPr bwMode="auto">
          <a:xfrm>
            <a:off x="9636228" y="2576834"/>
            <a:ext cx="925304" cy="400110"/>
            <a:chOff x="13447218" y="3786565"/>
            <a:chExt cx="1385940" cy="599243"/>
          </a:xfrm>
        </p:grpSpPr>
        <p:sp>
          <p:nvSpPr>
            <p:cNvPr id="7545" name="Rectangle 7544"/>
            <p:cNvSpPr/>
            <p:nvPr/>
          </p:nvSpPr>
          <p:spPr bwMode="auto">
            <a:xfrm>
              <a:off x="13595800" y="3786565"/>
              <a:ext cx="1237358" cy="599243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l" defTabSz="514259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Virtual 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Nodes</a:t>
              </a: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ヒラギノ角ゴ ProN W3" charset="0"/>
                <a:cs typeface="ヒラギノ角ゴ ProN W3" charset="0"/>
                <a:sym typeface="Gill Sans" charset="0"/>
              </a:endParaRPr>
            </a:p>
            <a:p>
              <a:pPr marL="0" marR="0" lvl="0" indent="0" algn="l" defTabSz="514259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3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Physical Hardware</a:t>
              </a:r>
            </a:p>
          </p:txBody>
        </p:sp>
        <p:sp>
          <p:nvSpPr>
            <p:cNvPr id="7546" name="Rectangle 7545"/>
            <p:cNvSpPr/>
            <p:nvPr/>
          </p:nvSpPr>
          <p:spPr bwMode="auto">
            <a:xfrm>
              <a:off x="13447218" y="3893508"/>
              <a:ext cx="149223" cy="149225"/>
            </a:xfrm>
            <a:prstGeom prst="rect">
              <a:avLst/>
            </a:prstGeom>
            <a:solidFill>
              <a:srgbClr val="F18903"/>
            </a:solidFill>
            <a:ln>
              <a:noFill/>
            </a:ln>
            <a:extLst/>
          </p:spPr>
          <p:txBody>
            <a:bodyPr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547" name="Rectangle 7546"/>
            <p:cNvSpPr>
              <a:spLocks noChangeArrowheads="1"/>
            </p:cNvSpPr>
            <p:nvPr/>
          </p:nvSpPr>
          <p:spPr bwMode="auto">
            <a:xfrm>
              <a:off x="13447347" y="4161216"/>
              <a:ext cx="148453" cy="148453"/>
            </a:xfrm>
            <a:prstGeom prst="rect">
              <a:avLst/>
            </a:prstGeom>
            <a:solidFill>
              <a:srgbClr val="435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endParaRPr>
            </a:p>
          </p:txBody>
        </p:sp>
      </p:grpSp>
      <p:grpSp>
        <p:nvGrpSpPr>
          <p:cNvPr id="7566" name="Group 7565"/>
          <p:cNvGrpSpPr/>
          <p:nvPr/>
        </p:nvGrpSpPr>
        <p:grpSpPr bwMode="auto">
          <a:xfrm>
            <a:off x="772949" y="2475047"/>
            <a:ext cx="377233" cy="2524558"/>
            <a:chOff x="171940" y="3245877"/>
            <a:chExt cx="565034" cy="3781015"/>
          </a:xfrm>
        </p:grpSpPr>
        <p:sp>
          <p:nvSpPr>
            <p:cNvPr id="7567" name="Rectangle 7566"/>
            <p:cNvSpPr/>
            <p:nvPr/>
          </p:nvSpPr>
          <p:spPr bwMode="auto">
            <a:xfrm>
              <a:off x="259285" y="6681176"/>
              <a:ext cx="468889" cy="3457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algn="ctr" defTabSz="5142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chemeClr val="accent2"/>
                  </a:solidFill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20</a:t>
              </a:r>
            </a:p>
          </p:txBody>
        </p:sp>
        <p:sp>
          <p:nvSpPr>
            <p:cNvPr id="7568" name="Rectangle 7567"/>
            <p:cNvSpPr/>
            <p:nvPr/>
          </p:nvSpPr>
          <p:spPr bwMode="auto">
            <a:xfrm>
              <a:off x="259285" y="5994115"/>
              <a:ext cx="468889" cy="3457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algn="ctr" defTabSz="5142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chemeClr val="accent2"/>
                  </a:solidFill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40</a:t>
              </a:r>
            </a:p>
          </p:txBody>
        </p:sp>
        <p:sp>
          <p:nvSpPr>
            <p:cNvPr id="7569" name="Rectangle 7568"/>
            <p:cNvSpPr/>
            <p:nvPr/>
          </p:nvSpPr>
          <p:spPr bwMode="auto">
            <a:xfrm>
              <a:off x="259285" y="5307056"/>
              <a:ext cx="468889" cy="3457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algn="ctr" defTabSz="5142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chemeClr val="accent2"/>
                  </a:solidFill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60</a:t>
              </a:r>
            </a:p>
          </p:txBody>
        </p:sp>
        <p:sp>
          <p:nvSpPr>
            <p:cNvPr id="7570" name="Rectangle 7569"/>
            <p:cNvSpPr/>
            <p:nvPr/>
          </p:nvSpPr>
          <p:spPr bwMode="auto">
            <a:xfrm>
              <a:off x="259285" y="4619998"/>
              <a:ext cx="468889" cy="3457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algn="ctr" defTabSz="5142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chemeClr val="accent2"/>
                  </a:solidFill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80</a:t>
              </a:r>
            </a:p>
          </p:txBody>
        </p:sp>
        <p:sp>
          <p:nvSpPr>
            <p:cNvPr id="7571" name="Rectangle 7570"/>
            <p:cNvSpPr/>
            <p:nvPr/>
          </p:nvSpPr>
          <p:spPr bwMode="auto">
            <a:xfrm>
              <a:off x="171940" y="3932935"/>
              <a:ext cx="565034" cy="3457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algn="ctr" defTabSz="5142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chemeClr val="accent2"/>
                  </a:solidFill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100</a:t>
              </a:r>
            </a:p>
          </p:txBody>
        </p:sp>
        <p:sp>
          <p:nvSpPr>
            <p:cNvPr id="7572" name="Rectangle 7571"/>
            <p:cNvSpPr/>
            <p:nvPr/>
          </p:nvSpPr>
          <p:spPr bwMode="auto">
            <a:xfrm>
              <a:off x="171940" y="3245877"/>
              <a:ext cx="565034" cy="3457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algn="ctr" defTabSz="51425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chemeClr val="accent2"/>
                  </a:solidFill>
                  <a:latin typeface="Arial"/>
                  <a:ea typeface="ヒラギノ角ゴ ProN W3" charset="0"/>
                  <a:cs typeface="ヒラギノ角ゴ ProN W3" charset="0"/>
                  <a:sym typeface="Gill Sans" charset="0"/>
                </a:rPr>
                <a:t>120</a:t>
              </a:r>
            </a:p>
          </p:txBody>
        </p:sp>
      </p:grpSp>
      <p:sp>
        <p:nvSpPr>
          <p:cNvPr id="7573" name="Rectangle 7572"/>
          <p:cNvSpPr/>
          <p:nvPr/>
        </p:nvSpPr>
        <p:spPr bwMode="auto">
          <a:xfrm rot="16200000">
            <a:off x="482473" y="2387351"/>
            <a:ext cx="56946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ctr" defTabSz="5142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chemeClr val="accent2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  <a:t>Millions</a:t>
            </a:r>
          </a:p>
        </p:txBody>
      </p:sp>
      <p:grpSp>
        <p:nvGrpSpPr>
          <p:cNvPr id="7549" name="Group 7548"/>
          <p:cNvGrpSpPr/>
          <p:nvPr/>
        </p:nvGrpSpPr>
        <p:grpSpPr bwMode="auto">
          <a:xfrm>
            <a:off x="2666442" y="3514820"/>
            <a:ext cx="254591" cy="472186"/>
            <a:chOff x="9633380" y="7667974"/>
            <a:chExt cx="863601" cy="1601787"/>
          </a:xfrm>
          <a:solidFill>
            <a:srgbClr val="435464"/>
          </a:solidFill>
        </p:grpSpPr>
        <p:grpSp>
          <p:nvGrpSpPr>
            <p:cNvPr id="7550" name="Group 7549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7552" name="Freeform 7551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553" name="Freeform 7552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554" name="Freeform 7553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555" name="Freeform 7554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556" name="Freeform 7555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7551" name="Freeform 7550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7548" name="Freeform 7547"/>
          <p:cNvSpPr>
            <a:spLocks noEditPoints="1"/>
          </p:cNvSpPr>
          <p:nvPr/>
        </p:nvSpPr>
        <p:spPr bwMode="auto">
          <a:xfrm>
            <a:off x="2169563" y="2965855"/>
            <a:ext cx="424176" cy="1033338"/>
          </a:xfrm>
          <a:custGeom>
            <a:avLst/>
            <a:gdLst>
              <a:gd name="T0" fmla="*/ 308 w 392"/>
              <a:gd name="T1" fmla="*/ 176 h 955"/>
              <a:gd name="T2" fmla="*/ 343 w 392"/>
              <a:gd name="T3" fmla="*/ 190 h 955"/>
              <a:gd name="T4" fmla="*/ 371 w 392"/>
              <a:gd name="T5" fmla="*/ 217 h 955"/>
              <a:gd name="T6" fmla="*/ 389 w 392"/>
              <a:gd name="T7" fmla="*/ 250 h 955"/>
              <a:gd name="T8" fmla="*/ 392 w 392"/>
              <a:gd name="T9" fmla="*/ 527 h 955"/>
              <a:gd name="T10" fmla="*/ 386 w 392"/>
              <a:gd name="T11" fmla="*/ 544 h 955"/>
              <a:gd name="T12" fmla="*/ 365 w 392"/>
              <a:gd name="T13" fmla="*/ 555 h 955"/>
              <a:gd name="T14" fmla="*/ 343 w 392"/>
              <a:gd name="T15" fmla="*/ 554 h 955"/>
              <a:gd name="T16" fmla="*/ 329 w 392"/>
              <a:gd name="T17" fmla="*/ 546 h 955"/>
              <a:gd name="T18" fmla="*/ 322 w 392"/>
              <a:gd name="T19" fmla="*/ 536 h 955"/>
              <a:gd name="T20" fmla="*/ 320 w 392"/>
              <a:gd name="T21" fmla="*/ 300 h 955"/>
              <a:gd name="T22" fmla="*/ 302 w 392"/>
              <a:gd name="T23" fmla="*/ 921 h 955"/>
              <a:gd name="T24" fmla="*/ 299 w 392"/>
              <a:gd name="T25" fmla="*/ 929 h 955"/>
              <a:gd name="T26" fmla="*/ 286 w 392"/>
              <a:gd name="T27" fmla="*/ 945 h 955"/>
              <a:gd name="T28" fmla="*/ 263 w 392"/>
              <a:gd name="T29" fmla="*/ 955 h 955"/>
              <a:gd name="T30" fmla="*/ 239 w 392"/>
              <a:gd name="T31" fmla="*/ 953 h 955"/>
              <a:gd name="T32" fmla="*/ 219 w 392"/>
              <a:gd name="T33" fmla="*/ 942 h 955"/>
              <a:gd name="T34" fmla="*/ 207 w 392"/>
              <a:gd name="T35" fmla="*/ 925 h 955"/>
              <a:gd name="T36" fmla="*/ 204 w 392"/>
              <a:gd name="T37" fmla="*/ 917 h 955"/>
              <a:gd name="T38" fmla="*/ 188 w 392"/>
              <a:gd name="T39" fmla="*/ 913 h 955"/>
              <a:gd name="T40" fmla="*/ 182 w 392"/>
              <a:gd name="T41" fmla="*/ 932 h 955"/>
              <a:gd name="T42" fmla="*/ 164 w 392"/>
              <a:gd name="T43" fmla="*/ 948 h 955"/>
              <a:gd name="T44" fmla="*/ 139 w 392"/>
              <a:gd name="T45" fmla="*/ 955 h 955"/>
              <a:gd name="T46" fmla="*/ 117 w 392"/>
              <a:gd name="T47" fmla="*/ 950 h 955"/>
              <a:gd name="T48" fmla="*/ 99 w 392"/>
              <a:gd name="T49" fmla="*/ 937 h 955"/>
              <a:gd name="T50" fmla="*/ 93 w 392"/>
              <a:gd name="T51" fmla="*/ 922 h 955"/>
              <a:gd name="T52" fmla="*/ 90 w 392"/>
              <a:gd name="T53" fmla="*/ 300 h 955"/>
              <a:gd name="T54" fmla="*/ 73 w 392"/>
              <a:gd name="T55" fmla="*/ 530 h 955"/>
              <a:gd name="T56" fmla="*/ 68 w 392"/>
              <a:gd name="T57" fmla="*/ 539 h 955"/>
              <a:gd name="T58" fmla="*/ 59 w 392"/>
              <a:gd name="T59" fmla="*/ 550 h 955"/>
              <a:gd name="T60" fmla="*/ 42 w 392"/>
              <a:gd name="T61" fmla="*/ 556 h 955"/>
              <a:gd name="T62" fmla="*/ 18 w 392"/>
              <a:gd name="T63" fmla="*/ 552 h 955"/>
              <a:gd name="T64" fmla="*/ 4 w 392"/>
              <a:gd name="T65" fmla="*/ 541 h 955"/>
              <a:gd name="T66" fmla="*/ 0 w 392"/>
              <a:gd name="T67" fmla="*/ 530 h 955"/>
              <a:gd name="T68" fmla="*/ 5 w 392"/>
              <a:gd name="T69" fmla="*/ 244 h 955"/>
              <a:gd name="T70" fmla="*/ 16 w 392"/>
              <a:gd name="T71" fmla="*/ 223 h 955"/>
              <a:gd name="T72" fmla="*/ 44 w 392"/>
              <a:gd name="T73" fmla="*/ 194 h 955"/>
              <a:gd name="T74" fmla="*/ 73 w 392"/>
              <a:gd name="T75" fmla="*/ 178 h 955"/>
              <a:gd name="T76" fmla="*/ 184 w 392"/>
              <a:gd name="T77" fmla="*/ 0 h 955"/>
              <a:gd name="T78" fmla="*/ 220 w 392"/>
              <a:gd name="T79" fmla="*/ 1 h 955"/>
              <a:gd name="T80" fmla="*/ 240 w 392"/>
              <a:gd name="T81" fmla="*/ 10 h 955"/>
              <a:gd name="T82" fmla="*/ 266 w 392"/>
              <a:gd name="T83" fmla="*/ 34 h 955"/>
              <a:gd name="T84" fmla="*/ 280 w 392"/>
              <a:gd name="T85" fmla="*/ 66 h 955"/>
              <a:gd name="T86" fmla="*/ 278 w 392"/>
              <a:gd name="T87" fmla="*/ 99 h 955"/>
              <a:gd name="T88" fmla="*/ 264 w 392"/>
              <a:gd name="T89" fmla="*/ 126 h 955"/>
              <a:gd name="T90" fmla="*/ 239 w 392"/>
              <a:gd name="T91" fmla="*/ 147 h 955"/>
              <a:gd name="T92" fmla="*/ 209 w 392"/>
              <a:gd name="T93" fmla="*/ 157 h 955"/>
              <a:gd name="T94" fmla="*/ 175 w 392"/>
              <a:gd name="T95" fmla="*/ 155 h 955"/>
              <a:gd name="T96" fmla="*/ 145 w 392"/>
              <a:gd name="T97" fmla="*/ 141 h 955"/>
              <a:gd name="T98" fmla="*/ 123 w 392"/>
              <a:gd name="T99" fmla="*/ 118 h 955"/>
              <a:gd name="T100" fmla="*/ 113 w 392"/>
              <a:gd name="T101" fmla="*/ 89 h 955"/>
              <a:gd name="T102" fmla="*/ 116 w 392"/>
              <a:gd name="T103" fmla="*/ 55 h 955"/>
              <a:gd name="T104" fmla="*/ 134 w 392"/>
              <a:gd name="T105" fmla="*/ 25 h 955"/>
              <a:gd name="T106" fmla="*/ 164 w 392"/>
              <a:gd name="T107" fmla="*/ 5 h 955"/>
              <a:gd name="T108" fmla="*/ 179 w 392"/>
              <a:gd name="T109" fmla="*/ 0 h 95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92"/>
              <a:gd name="T166" fmla="*/ 0 h 955"/>
              <a:gd name="T167" fmla="*/ 392 w 392"/>
              <a:gd name="T168" fmla="*/ 955 h 95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92" h="955">
                <a:moveTo>
                  <a:pt x="94" y="175"/>
                </a:moveTo>
                <a:lnTo>
                  <a:pt x="296" y="175"/>
                </a:lnTo>
                <a:lnTo>
                  <a:pt x="308" y="176"/>
                </a:lnTo>
                <a:lnTo>
                  <a:pt x="320" y="179"/>
                </a:lnTo>
                <a:lnTo>
                  <a:pt x="331" y="184"/>
                </a:lnTo>
                <a:lnTo>
                  <a:pt x="343" y="190"/>
                </a:lnTo>
                <a:lnTo>
                  <a:pt x="353" y="198"/>
                </a:lnTo>
                <a:lnTo>
                  <a:pt x="362" y="207"/>
                </a:lnTo>
                <a:lnTo>
                  <a:pt x="371" y="217"/>
                </a:lnTo>
                <a:lnTo>
                  <a:pt x="378" y="227"/>
                </a:lnTo>
                <a:lnTo>
                  <a:pt x="384" y="238"/>
                </a:lnTo>
                <a:lnTo>
                  <a:pt x="389" y="250"/>
                </a:lnTo>
                <a:lnTo>
                  <a:pt x="391" y="261"/>
                </a:lnTo>
                <a:lnTo>
                  <a:pt x="392" y="272"/>
                </a:lnTo>
                <a:lnTo>
                  <a:pt x="392" y="527"/>
                </a:lnTo>
                <a:lnTo>
                  <a:pt x="392" y="534"/>
                </a:lnTo>
                <a:lnTo>
                  <a:pt x="389" y="539"/>
                </a:lnTo>
                <a:lnTo>
                  <a:pt x="386" y="544"/>
                </a:lnTo>
                <a:lnTo>
                  <a:pt x="381" y="549"/>
                </a:lnTo>
                <a:lnTo>
                  <a:pt x="373" y="553"/>
                </a:lnTo>
                <a:lnTo>
                  <a:pt x="365" y="555"/>
                </a:lnTo>
                <a:lnTo>
                  <a:pt x="357" y="556"/>
                </a:lnTo>
                <a:lnTo>
                  <a:pt x="350" y="556"/>
                </a:lnTo>
                <a:lnTo>
                  <a:pt x="343" y="554"/>
                </a:lnTo>
                <a:lnTo>
                  <a:pt x="336" y="552"/>
                </a:lnTo>
                <a:lnTo>
                  <a:pt x="332" y="549"/>
                </a:lnTo>
                <a:lnTo>
                  <a:pt x="329" y="546"/>
                </a:lnTo>
                <a:lnTo>
                  <a:pt x="326" y="542"/>
                </a:lnTo>
                <a:lnTo>
                  <a:pt x="323" y="537"/>
                </a:lnTo>
                <a:lnTo>
                  <a:pt x="322" y="536"/>
                </a:lnTo>
                <a:lnTo>
                  <a:pt x="321" y="534"/>
                </a:lnTo>
                <a:lnTo>
                  <a:pt x="320" y="530"/>
                </a:lnTo>
                <a:lnTo>
                  <a:pt x="320" y="300"/>
                </a:lnTo>
                <a:lnTo>
                  <a:pt x="304" y="300"/>
                </a:lnTo>
                <a:lnTo>
                  <a:pt x="304" y="917"/>
                </a:lnTo>
                <a:lnTo>
                  <a:pt x="302" y="921"/>
                </a:lnTo>
                <a:lnTo>
                  <a:pt x="301" y="925"/>
                </a:lnTo>
                <a:lnTo>
                  <a:pt x="299" y="928"/>
                </a:lnTo>
                <a:lnTo>
                  <a:pt x="299" y="929"/>
                </a:lnTo>
                <a:lnTo>
                  <a:pt x="295" y="936"/>
                </a:lnTo>
                <a:lnTo>
                  <a:pt x="291" y="941"/>
                </a:lnTo>
                <a:lnTo>
                  <a:pt x="286" y="945"/>
                </a:lnTo>
                <a:lnTo>
                  <a:pt x="281" y="949"/>
                </a:lnTo>
                <a:lnTo>
                  <a:pt x="272" y="952"/>
                </a:lnTo>
                <a:lnTo>
                  <a:pt x="263" y="955"/>
                </a:lnTo>
                <a:lnTo>
                  <a:pt x="254" y="955"/>
                </a:lnTo>
                <a:lnTo>
                  <a:pt x="246" y="955"/>
                </a:lnTo>
                <a:lnTo>
                  <a:pt x="239" y="953"/>
                </a:lnTo>
                <a:lnTo>
                  <a:pt x="232" y="950"/>
                </a:lnTo>
                <a:lnTo>
                  <a:pt x="225" y="946"/>
                </a:lnTo>
                <a:lnTo>
                  <a:pt x="219" y="942"/>
                </a:lnTo>
                <a:lnTo>
                  <a:pt x="214" y="937"/>
                </a:lnTo>
                <a:lnTo>
                  <a:pt x="210" y="931"/>
                </a:lnTo>
                <a:lnTo>
                  <a:pt x="207" y="925"/>
                </a:lnTo>
                <a:lnTo>
                  <a:pt x="206" y="923"/>
                </a:lnTo>
                <a:lnTo>
                  <a:pt x="205" y="920"/>
                </a:lnTo>
                <a:lnTo>
                  <a:pt x="204" y="917"/>
                </a:lnTo>
                <a:lnTo>
                  <a:pt x="204" y="554"/>
                </a:lnTo>
                <a:lnTo>
                  <a:pt x="188" y="554"/>
                </a:lnTo>
                <a:lnTo>
                  <a:pt x="188" y="913"/>
                </a:lnTo>
                <a:lnTo>
                  <a:pt x="187" y="920"/>
                </a:lnTo>
                <a:lnTo>
                  <a:pt x="185" y="927"/>
                </a:lnTo>
                <a:lnTo>
                  <a:pt x="182" y="932"/>
                </a:lnTo>
                <a:lnTo>
                  <a:pt x="178" y="938"/>
                </a:lnTo>
                <a:lnTo>
                  <a:pt x="172" y="943"/>
                </a:lnTo>
                <a:lnTo>
                  <a:pt x="164" y="948"/>
                </a:lnTo>
                <a:lnTo>
                  <a:pt x="156" y="952"/>
                </a:lnTo>
                <a:lnTo>
                  <a:pt x="148" y="954"/>
                </a:lnTo>
                <a:lnTo>
                  <a:pt x="139" y="955"/>
                </a:lnTo>
                <a:lnTo>
                  <a:pt x="131" y="955"/>
                </a:lnTo>
                <a:lnTo>
                  <a:pt x="124" y="953"/>
                </a:lnTo>
                <a:lnTo>
                  <a:pt x="117" y="950"/>
                </a:lnTo>
                <a:lnTo>
                  <a:pt x="110" y="947"/>
                </a:lnTo>
                <a:lnTo>
                  <a:pt x="104" y="943"/>
                </a:lnTo>
                <a:lnTo>
                  <a:pt x="99" y="937"/>
                </a:lnTo>
                <a:lnTo>
                  <a:pt x="96" y="931"/>
                </a:lnTo>
                <a:lnTo>
                  <a:pt x="93" y="925"/>
                </a:lnTo>
                <a:lnTo>
                  <a:pt x="93" y="922"/>
                </a:lnTo>
                <a:lnTo>
                  <a:pt x="91" y="919"/>
                </a:lnTo>
                <a:lnTo>
                  <a:pt x="90" y="915"/>
                </a:lnTo>
                <a:lnTo>
                  <a:pt x="90" y="300"/>
                </a:lnTo>
                <a:lnTo>
                  <a:pt x="86" y="299"/>
                </a:lnTo>
                <a:lnTo>
                  <a:pt x="73" y="300"/>
                </a:lnTo>
                <a:lnTo>
                  <a:pt x="73" y="530"/>
                </a:lnTo>
                <a:lnTo>
                  <a:pt x="71" y="534"/>
                </a:lnTo>
                <a:lnTo>
                  <a:pt x="69" y="537"/>
                </a:lnTo>
                <a:lnTo>
                  <a:pt x="68" y="539"/>
                </a:lnTo>
                <a:lnTo>
                  <a:pt x="65" y="543"/>
                </a:lnTo>
                <a:lnTo>
                  <a:pt x="63" y="547"/>
                </a:lnTo>
                <a:lnTo>
                  <a:pt x="59" y="550"/>
                </a:lnTo>
                <a:lnTo>
                  <a:pt x="55" y="552"/>
                </a:lnTo>
                <a:lnTo>
                  <a:pt x="48" y="555"/>
                </a:lnTo>
                <a:lnTo>
                  <a:pt x="42" y="556"/>
                </a:lnTo>
                <a:lnTo>
                  <a:pt x="35" y="556"/>
                </a:lnTo>
                <a:lnTo>
                  <a:pt x="26" y="555"/>
                </a:lnTo>
                <a:lnTo>
                  <a:pt x="18" y="552"/>
                </a:lnTo>
                <a:lnTo>
                  <a:pt x="12" y="550"/>
                </a:lnTo>
                <a:lnTo>
                  <a:pt x="8" y="545"/>
                </a:lnTo>
                <a:lnTo>
                  <a:pt x="4" y="541"/>
                </a:lnTo>
                <a:lnTo>
                  <a:pt x="2" y="535"/>
                </a:lnTo>
                <a:lnTo>
                  <a:pt x="1" y="532"/>
                </a:lnTo>
                <a:lnTo>
                  <a:pt x="0" y="530"/>
                </a:lnTo>
                <a:lnTo>
                  <a:pt x="0" y="267"/>
                </a:lnTo>
                <a:lnTo>
                  <a:pt x="3" y="250"/>
                </a:lnTo>
                <a:lnTo>
                  <a:pt x="5" y="244"/>
                </a:lnTo>
                <a:lnTo>
                  <a:pt x="7" y="238"/>
                </a:lnTo>
                <a:lnTo>
                  <a:pt x="11" y="234"/>
                </a:lnTo>
                <a:lnTo>
                  <a:pt x="16" y="223"/>
                </a:lnTo>
                <a:lnTo>
                  <a:pt x="24" y="213"/>
                </a:lnTo>
                <a:lnTo>
                  <a:pt x="33" y="203"/>
                </a:lnTo>
                <a:lnTo>
                  <a:pt x="44" y="194"/>
                </a:lnTo>
                <a:lnTo>
                  <a:pt x="54" y="187"/>
                </a:lnTo>
                <a:lnTo>
                  <a:pt x="64" y="182"/>
                </a:lnTo>
                <a:lnTo>
                  <a:pt x="73" y="178"/>
                </a:lnTo>
                <a:lnTo>
                  <a:pt x="84" y="176"/>
                </a:lnTo>
                <a:lnTo>
                  <a:pt x="94" y="175"/>
                </a:lnTo>
                <a:close/>
                <a:moveTo>
                  <a:pt x="184" y="0"/>
                </a:moveTo>
                <a:lnTo>
                  <a:pt x="209" y="0"/>
                </a:lnTo>
                <a:lnTo>
                  <a:pt x="214" y="0"/>
                </a:lnTo>
                <a:lnTo>
                  <a:pt x="220" y="1"/>
                </a:lnTo>
                <a:lnTo>
                  <a:pt x="225" y="3"/>
                </a:lnTo>
                <a:lnTo>
                  <a:pt x="230" y="5"/>
                </a:lnTo>
                <a:lnTo>
                  <a:pt x="240" y="10"/>
                </a:lnTo>
                <a:lnTo>
                  <a:pt x="250" y="17"/>
                </a:lnTo>
                <a:lnTo>
                  <a:pt x="259" y="25"/>
                </a:lnTo>
                <a:lnTo>
                  <a:pt x="266" y="34"/>
                </a:lnTo>
                <a:lnTo>
                  <a:pt x="272" y="44"/>
                </a:lnTo>
                <a:lnTo>
                  <a:pt x="277" y="55"/>
                </a:lnTo>
                <a:lnTo>
                  <a:pt x="280" y="66"/>
                </a:lnTo>
                <a:lnTo>
                  <a:pt x="281" y="78"/>
                </a:lnTo>
                <a:lnTo>
                  <a:pt x="280" y="88"/>
                </a:lnTo>
                <a:lnTo>
                  <a:pt x="278" y="99"/>
                </a:lnTo>
                <a:lnTo>
                  <a:pt x="274" y="108"/>
                </a:lnTo>
                <a:lnTo>
                  <a:pt x="270" y="117"/>
                </a:lnTo>
                <a:lnTo>
                  <a:pt x="264" y="126"/>
                </a:lnTo>
                <a:lnTo>
                  <a:pt x="256" y="134"/>
                </a:lnTo>
                <a:lnTo>
                  <a:pt x="248" y="141"/>
                </a:lnTo>
                <a:lnTo>
                  <a:pt x="239" y="147"/>
                </a:lnTo>
                <a:lnTo>
                  <a:pt x="230" y="152"/>
                </a:lnTo>
                <a:lnTo>
                  <a:pt x="219" y="155"/>
                </a:lnTo>
                <a:lnTo>
                  <a:pt x="209" y="157"/>
                </a:lnTo>
                <a:lnTo>
                  <a:pt x="197" y="157"/>
                </a:lnTo>
                <a:lnTo>
                  <a:pt x="185" y="157"/>
                </a:lnTo>
                <a:lnTo>
                  <a:pt x="175" y="155"/>
                </a:lnTo>
                <a:lnTo>
                  <a:pt x="164" y="152"/>
                </a:lnTo>
                <a:lnTo>
                  <a:pt x="155" y="147"/>
                </a:lnTo>
                <a:lnTo>
                  <a:pt x="145" y="141"/>
                </a:lnTo>
                <a:lnTo>
                  <a:pt x="137" y="134"/>
                </a:lnTo>
                <a:lnTo>
                  <a:pt x="130" y="127"/>
                </a:lnTo>
                <a:lnTo>
                  <a:pt x="123" y="118"/>
                </a:lnTo>
                <a:lnTo>
                  <a:pt x="119" y="109"/>
                </a:lnTo>
                <a:lnTo>
                  <a:pt x="115" y="99"/>
                </a:lnTo>
                <a:lnTo>
                  <a:pt x="113" y="89"/>
                </a:lnTo>
                <a:lnTo>
                  <a:pt x="113" y="78"/>
                </a:lnTo>
                <a:lnTo>
                  <a:pt x="114" y="66"/>
                </a:lnTo>
                <a:lnTo>
                  <a:pt x="116" y="55"/>
                </a:lnTo>
                <a:lnTo>
                  <a:pt x="120" y="44"/>
                </a:lnTo>
                <a:lnTo>
                  <a:pt x="126" y="34"/>
                </a:lnTo>
                <a:lnTo>
                  <a:pt x="134" y="25"/>
                </a:lnTo>
                <a:lnTo>
                  <a:pt x="143" y="17"/>
                </a:lnTo>
                <a:lnTo>
                  <a:pt x="152" y="10"/>
                </a:lnTo>
                <a:lnTo>
                  <a:pt x="164" y="5"/>
                </a:lnTo>
                <a:lnTo>
                  <a:pt x="168" y="3"/>
                </a:lnTo>
                <a:lnTo>
                  <a:pt x="173" y="1"/>
                </a:lnTo>
                <a:lnTo>
                  <a:pt x="179" y="0"/>
                </a:lnTo>
                <a:lnTo>
                  <a:pt x="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l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7557" name="Line Callout 1 7556"/>
          <p:cNvSpPr>
            <a:spLocks/>
          </p:cNvSpPr>
          <p:nvPr/>
        </p:nvSpPr>
        <p:spPr bwMode="auto">
          <a:xfrm>
            <a:off x="1714841" y="4063916"/>
            <a:ext cx="1647020" cy="665031"/>
          </a:xfrm>
          <a:prstGeom prst="borderCallout1">
            <a:avLst>
              <a:gd name="adj1" fmla="val 100007"/>
              <a:gd name="adj2" fmla="val 277"/>
              <a:gd name="adj3" fmla="val 186071"/>
              <a:gd name="adj4" fmla="val -26810"/>
            </a:avLst>
          </a:prstGeom>
          <a:noFill/>
          <a:ln w="28575">
            <a:solidFill>
              <a:schemeClr val="tx2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7558" name="TextBox 3999"/>
          <p:cNvSpPr txBox="1">
            <a:spLocks noChangeArrowheads="1"/>
          </p:cNvSpPr>
          <p:nvPr/>
        </p:nvSpPr>
        <p:spPr bwMode="auto">
          <a:xfrm>
            <a:off x="1714841" y="4169075"/>
            <a:ext cx="1647020" cy="48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1980</a:t>
            </a:r>
          </a:p>
          <a:p>
            <a:pPr marL="0" marR="0" lvl="0" indent="0" algn="ctr" defTabSz="5142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Mainframe</a:t>
            </a:r>
          </a:p>
        </p:txBody>
      </p:sp>
      <p:cxnSp>
        <p:nvCxnSpPr>
          <p:cNvPr id="7574" name="Straight Connector 7573"/>
          <p:cNvCxnSpPr/>
          <p:nvPr/>
        </p:nvCxnSpPr>
        <p:spPr bwMode="auto">
          <a:xfrm flipV="1">
            <a:off x="1131147" y="2337672"/>
            <a:ext cx="0" cy="2969317"/>
          </a:xfrm>
          <a:prstGeom prst="line">
            <a:avLst/>
          </a:prstGeom>
          <a:noFill/>
          <a:ln w="12700" cap="flat" cmpd="sng" algn="ctr">
            <a:solidFill>
              <a:srgbClr val="435464"/>
            </a:solidFill>
            <a:prstDash val="solid"/>
            <a:miter lim="800000"/>
          </a:ln>
          <a:effectLst/>
        </p:spPr>
      </p:cxnSp>
      <p:sp>
        <p:nvSpPr>
          <p:cNvPr id="7559" name="Line Callout 1 7558"/>
          <p:cNvSpPr>
            <a:spLocks/>
          </p:cNvSpPr>
          <p:nvPr/>
        </p:nvSpPr>
        <p:spPr bwMode="auto">
          <a:xfrm>
            <a:off x="3610827" y="4063916"/>
            <a:ext cx="1646843" cy="655676"/>
          </a:xfrm>
          <a:prstGeom prst="borderCallout1">
            <a:avLst>
              <a:gd name="adj1" fmla="val 101194"/>
              <a:gd name="adj2" fmla="val 48694"/>
              <a:gd name="adj3" fmla="val 187268"/>
              <a:gd name="adj4" fmla="val 27844"/>
            </a:avLst>
          </a:prstGeom>
          <a:noFill/>
          <a:ln w="28575">
            <a:solidFill>
              <a:schemeClr val="tx2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7560" name="TextBox 3996"/>
          <p:cNvSpPr txBox="1">
            <a:spLocks noChangeArrowheads="1"/>
          </p:cNvSpPr>
          <p:nvPr/>
        </p:nvSpPr>
        <p:spPr bwMode="auto">
          <a:xfrm>
            <a:off x="3640663" y="4169075"/>
            <a:ext cx="1646843" cy="48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1990</a:t>
            </a:r>
          </a:p>
          <a:p>
            <a:pPr marL="0" marR="0" lvl="0" indent="0" algn="ctr" defTabSz="5142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Client/Server</a:t>
            </a:r>
          </a:p>
        </p:txBody>
      </p:sp>
      <p:sp>
        <p:nvSpPr>
          <p:cNvPr id="7575" name="Freeform 7574"/>
          <p:cNvSpPr>
            <a:spLocks noEditPoints="1"/>
          </p:cNvSpPr>
          <p:nvPr/>
        </p:nvSpPr>
        <p:spPr bwMode="auto">
          <a:xfrm>
            <a:off x="3835545" y="3398801"/>
            <a:ext cx="246428" cy="600391"/>
          </a:xfrm>
          <a:custGeom>
            <a:avLst/>
            <a:gdLst>
              <a:gd name="T0" fmla="*/ 308 w 392"/>
              <a:gd name="T1" fmla="*/ 176 h 955"/>
              <a:gd name="T2" fmla="*/ 343 w 392"/>
              <a:gd name="T3" fmla="*/ 190 h 955"/>
              <a:gd name="T4" fmla="*/ 371 w 392"/>
              <a:gd name="T5" fmla="*/ 217 h 955"/>
              <a:gd name="T6" fmla="*/ 389 w 392"/>
              <a:gd name="T7" fmla="*/ 250 h 955"/>
              <a:gd name="T8" fmla="*/ 392 w 392"/>
              <a:gd name="T9" fmla="*/ 527 h 955"/>
              <a:gd name="T10" fmla="*/ 386 w 392"/>
              <a:gd name="T11" fmla="*/ 544 h 955"/>
              <a:gd name="T12" fmla="*/ 365 w 392"/>
              <a:gd name="T13" fmla="*/ 555 h 955"/>
              <a:gd name="T14" fmla="*/ 343 w 392"/>
              <a:gd name="T15" fmla="*/ 554 h 955"/>
              <a:gd name="T16" fmla="*/ 329 w 392"/>
              <a:gd name="T17" fmla="*/ 546 h 955"/>
              <a:gd name="T18" fmla="*/ 322 w 392"/>
              <a:gd name="T19" fmla="*/ 536 h 955"/>
              <a:gd name="T20" fmla="*/ 320 w 392"/>
              <a:gd name="T21" fmla="*/ 300 h 955"/>
              <a:gd name="T22" fmla="*/ 302 w 392"/>
              <a:gd name="T23" fmla="*/ 921 h 955"/>
              <a:gd name="T24" fmla="*/ 299 w 392"/>
              <a:gd name="T25" fmla="*/ 929 h 955"/>
              <a:gd name="T26" fmla="*/ 286 w 392"/>
              <a:gd name="T27" fmla="*/ 945 h 955"/>
              <a:gd name="T28" fmla="*/ 263 w 392"/>
              <a:gd name="T29" fmla="*/ 955 h 955"/>
              <a:gd name="T30" fmla="*/ 239 w 392"/>
              <a:gd name="T31" fmla="*/ 953 h 955"/>
              <a:gd name="T32" fmla="*/ 219 w 392"/>
              <a:gd name="T33" fmla="*/ 942 h 955"/>
              <a:gd name="T34" fmla="*/ 207 w 392"/>
              <a:gd name="T35" fmla="*/ 925 h 955"/>
              <a:gd name="T36" fmla="*/ 204 w 392"/>
              <a:gd name="T37" fmla="*/ 917 h 955"/>
              <a:gd name="T38" fmla="*/ 188 w 392"/>
              <a:gd name="T39" fmla="*/ 913 h 955"/>
              <a:gd name="T40" fmla="*/ 182 w 392"/>
              <a:gd name="T41" fmla="*/ 932 h 955"/>
              <a:gd name="T42" fmla="*/ 164 w 392"/>
              <a:gd name="T43" fmla="*/ 948 h 955"/>
              <a:gd name="T44" fmla="*/ 139 w 392"/>
              <a:gd name="T45" fmla="*/ 955 h 955"/>
              <a:gd name="T46" fmla="*/ 117 w 392"/>
              <a:gd name="T47" fmla="*/ 950 h 955"/>
              <a:gd name="T48" fmla="*/ 99 w 392"/>
              <a:gd name="T49" fmla="*/ 937 h 955"/>
              <a:gd name="T50" fmla="*/ 93 w 392"/>
              <a:gd name="T51" fmla="*/ 922 h 955"/>
              <a:gd name="T52" fmla="*/ 90 w 392"/>
              <a:gd name="T53" fmla="*/ 300 h 955"/>
              <a:gd name="T54" fmla="*/ 73 w 392"/>
              <a:gd name="T55" fmla="*/ 530 h 955"/>
              <a:gd name="T56" fmla="*/ 68 w 392"/>
              <a:gd name="T57" fmla="*/ 539 h 955"/>
              <a:gd name="T58" fmla="*/ 59 w 392"/>
              <a:gd name="T59" fmla="*/ 550 h 955"/>
              <a:gd name="T60" fmla="*/ 42 w 392"/>
              <a:gd name="T61" fmla="*/ 556 h 955"/>
              <a:gd name="T62" fmla="*/ 18 w 392"/>
              <a:gd name="T63" fmla="*/ 552 h 955"/>
              <a:gd name="T64" fmla="*/ 4 w 392"/>
              <a:gd name="T65" fmla="*/ 541 h 955"/>
              <a:gd name="T66" fmla="*/ 0 w 392"/>
              <a:gd name="T67" fmla="*/ 530 h 955"/>
              <a:gd name="T68" fmla="*/ 5 w 392"/>
              <a:gd name="T69" fmla="*/ 244 h 955"/>
              <a:gd name="T70" fmla="*/ 16 w 392"/>
              <a:gd name="T71" fmla="*/ 223 h 955"/>
              <a:gd name="T72" fmla="*/ 44 w 392"/>
              <a:gd name="T73" fmla="*/ 194 h 955"/>
              <a:gd name="T74" fmla="*/ 73 w 392"/>
              <a:gd name="T75" fmla="*/ 178 h 955"/>
              <a:gd name="T76" fmla="*/ 184 w 392"/>
              <a:gd name="T77" fmla="*/ 0 h 955"/>
              <a:gd name="T78" fmla="*/ 220 w 392"/>
              <a:gd name="T79" fmla="*/ 1 h 955"/>
              <a:gd name="T80" fmla="*/ 240 w 392"/>
              <a:gd name="T81" fmla="*/ 10 h 955"/>
              <a:gd name="T82" fmla="*/ 266 w 392"/>
              <a:gd name="T83" fmla="*/ 34 h 955"/>
              <a:gd name="T84" fmla="*/ 280 w 392"/>
              <a:gd name="T85" fmla="*/ 66 h 955"/>
              <a:gd name="T86" fmla="*/ 278 w 392"/>
              <a:gd name="T87" fmla="*/ 99 h 955"/>
              <a:gd name="T88" fmla="*/ 264 w 392"/>
              <a:gd name="T89" fmla="*/ 126 h 955"/>
              <a:gd name="T90" fmla="*/ 239 w 392"/>
              <a:gd name="T91" fmla="*/ 147 h 955"/>
              <a:gd name="T92" fmla="*/ 209 w 392"/>
              <a:gd name="T93" fmla="*/ 157 h 955"/>
              <a:gd name="T94" fmla="*/ 175 w 392"/>
              <a:gd name="T95" fmla="*/ 155 h 955"/>
              <a:gd name="T96" fmla="*/ 145 w 392"/>
              <a:gd name="T97" fmla="*/ 141 h 955"/>
              <a:gd name="T98" fmla="*/ 123 w 392"/>
              <a:gd name="T99" fmla="*/ 118 h 955"/>
              <a:gd name="T100" fmla="*/ 113 w 392"/>
              <a:gd name="T101" fmla="*/ 89 h 955"/>
              <a:gd name="T102" fmla="*/ 116 w 392"/>
              <a:gd name="T103" fmla="*/ 55 h 955"/>
              <a:gd name="T104" fmla="*/ 134 w 392"/>
              <a:gd name="T105" fmla="*/ 25 h 955"/>
              <a:gd name="T106" fmla="*/ 164 w 392"/>
              <a:gd name="T107" fmla="*/ 5 h 955"/>
              <a:gd name="T108" fmla="*/ 179 w 392"/>
              <a:gd name="T109" fmla="*/ 0 h 95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92"/>
              <a:gd name="T166" fmla="*/ 0 h 955"/>
              <a:gd name="T167" fmla="*/ 392 w 392"/>
              <a:gd name="T168" fmla="*/ 955 h 95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92" h="955">
                <a:moveTo>
                  <a:pt x="94" y="175"/>
                </a:moveTo>
                <a:lnTo>
                  <a:pt x="296" y="175"/>
                </a:lnTo>
                <a:lnTo>
                  <a:pt x="308" y="176"/>
                </a:lnTo>
                <a:lnTo>
                  <a:pt x="320" y="179"/>
                </a:lnTo>
                <a:lnTo>
                  <a:pt x="331" y="184"/>
                </a:lnTo>
                <a:lnTo>
                  <a:pt x="343" y="190"/>
                </a:lnTo>
                <a:lnTo>
                  <a:pt x="353" y="198"/>
                </a:lnTo>
                <a:lnTo>
                  <a:pt x="362" y="207"/>
                </a:lnTo>
                <a:lnTo>
                  <a:pt x="371" y="217"/>
                </a:lnTo>
                <a:lnTo>
                  <a:pt x="378" y="227"/>
                </a:lnTo>
                <a:lnTo>
                  <a:pt x="384" y="238"/>
                </a:lnTo>
                <a:lnTo>
                  <a:pt x="389" y="250"/>
                </a:lnTo>
                <a:lnTo>
                  <a:pt x="391" y="261"/>
                </a:lnTo>
                <a:lnTo>
                  <a:pt x="392" y="272"/>
                </a:lnTo>
                <a:lnTo>
                  <a:pt x="392" y="527"/>
                </a:lnTo>
                <a:lnTo>
                  <a:pt x="392" y="534"/>
                </a:lnTo>
                <a:lnTo>
                  <a:pt x="389" y="539"/>
                </a:lnTo>
                <a:lnTo>
                  <a:pt x="386" y="544"/>
                </a:lnTo>
                <a:lnTo>
                  <a:pt x="381" y="549"/>
                </a:lnTo>
                <a:lnTo>
                  <a:pt x="373" y="553"/>
                </a:lnTo>
                <a:lnTo>
                  <a:pt x="365" y="555"/>
                </a:lnTo>
                <a:lnTo>
                  <a:pt x="357" y="556"/>
                </a:lnTo>
                <a:lnTo>
                  <a:pt x="350" y="556"/>
                </a:lnTo>
                <a:lnTo>
                  <a:pt x="343" y="554"/>
                </a:lnTo>
                <a:lnTo>
                  <a:pt x="336" y="552"/>
                </a:lnTo>
                <a:lnTo>
                  <a:pt x="332" y="549"/>
                </a:lnTo>
                <a:lnTo>
                  <a:pt x="329" y="546"/>
                </a:lnTo>
                <a:lnTo>
                  <a:pt x="326" y="542"/>
                </a:lnTo>
                <a:lnTo>
                  <a:pt x="323" y="537"/>
                </a:lnTo>
                <a:lnTo>
                  <a:pt x="322" y="536"/>
                </a:lnTo>
                <a:lnTo>
                  <a:pt x="321" y="534"/>
                </a:lnTo>
                <a:lnTo>
                  <a:pt x="320" y="530"/>
                </a:lnTo>
                <a:lnTo>
                  <a:pt x="320" y="300"/>
                </a:lnTo>
                <a:lnTo>
                  <a:pt x="304" y="300"/>
                </a:lnTo>
                <a:lnTo>
                  <a:pt x="304" y="917"/>
                </a:lnTo>
                <a:lnTo>
                  <a:pt x="302" y="921"/>
                </a:lnTo>
                <a:lnTo>
                  <a:pt x="301" y="925"/>
                </a:lnTo>
                <a:lnTo>
                  <a:pt x="299" y="928"/>
                </a:lnTo>
                <a:lnTo>
                  <a:pt x="299" y="929"/>
                </a:lnTo>
                <a:lnTo>
                  <a:pt x="295" y="936"/>
                </a:lnTo>
                <a:lnTo>
                  <a:pt x="291" y="941"/>
                </a:lnTo>
                <a:lnTo>
                  <a:pt x="286" y="945"/>
                </a:lnTo>
                <a:lnTo>
                  <a:pt x="281" y="949"/>
                </a:lnTo>
                <a:lnTo>
                  <a:pt x="272" y="952"/>
                </a:lnTo>
                <a:lnTo>
                  <a:pt x="263" y="955"/>
                </a:lnTo>
                <a:lnTo>
                  <a:pt x="254" y="955"/>
                </a:lnTo>
                <a:lnTo>
                  <a:pt x="246" y="955"/>
                </a:lnTo>
                <a:lnTo>
                  <a:pt x="239" y="953"/>
                </a:lnTo>
                <a:lnTo>
                  <a:pt x="232" y="950"/>
                </a:lnTo>
                <a:lnTo>
                  <a:pt x="225" y="946"/>
                </a:lnTo>
                <a:lnTo>
                  <a:pt x="219" y="942"/>
                </a:lnTo>
                <a:lnTo>
                  <a:pt x="214" y="937"/>
                </a:lnTo>
                <a:lnTo>
                  <a:pt x="210" y="931"/>
                </a:lnTo>
                <a:lnTo>
                  <a:pt x="207" y="925"/>
                </a:lnTo>
                <a:lnTo>
                  <a:pt x="206" y="923"/>
                </a:lnTo>
                <a:lnTo>
                  <a:pt x="205" y="920"/>
                </a:lnTo>
                <a:lnTo>
                  <a:pt x="204" y="917"/>
                </a:lnTo>
                <a:lnTo>
                  <a:pt x="204" y="554"/>
                </a:lnTo>
                <a:lnTo>
                  <a:pt x="188" y="554"/>
                </a:lnTo>
                <a:lnTo>
                  <a:pt x="188" y="913"/>
                </a:lnTo>
                <a:lnTo>
                  <a:pt x="187" y="920"/>
                </a:lnTo>
                <a:lnTo>
                  <a:pt x="185" y="927"/>
                </a:lnTo>
                <a:lnTo>
                  <a:pt x="182" y="932"/>
                </a:lnTo>
                <a:lnTo>
                  <a:pt x="178" y="938"/>
                </a:lnTo>
                <a:lnTo>
                  <a:pt x="172" y="943"/>
                </a:lnTo>
                <a:lnTo>
                  <a:pt x="164" y="948"/>
                </a:lnTo>
                <a:lnTo>
                  <a:pt x="156" y="952"/>
                </a:lnTo>
                <a:lnTo>
                  <a:pt x="148" y="954"/>
                </a:lnTo>
                <a:lnTo>
                  <a:pt x="139" y="955"/>
                </a:lnTo>
                <a:lnTo>
                  <a:pt x="131" y="955"/>
                </a:lnTo>
                <a:lnTo>
                  <a:pt x="124" y="953"/>
                </a:lnTo>
                <a:lnTo>
                  <a:pt x="117" y="950"/>
                </a:lnTo>
                <a:lnTo>
                  <a:pt x="110" y="947"/>
                </a:lnTo>
                <a:lnTo>
                  <a:pt x="104" y="943"/>
                </a:lnTo>
                <a:lnTo>
                  <a:pt x="99" y="937"/>
                </a:lnTo>
                <a:lnTo>
                  <a:pt x="96" y="931"/>
                </a:lnTo>
                <a:lnTo>
                  <a:pt x="93" y="925"/>
                </a:lnTo>
                <a:lnTo>
                  <a:pt x="93" y="922"/>
                </a:lnTo>
                <a:lnTo>
                  <a:pt x="91" y="919"/>
                </a:lnTo>
                <a:lnTo>
                  <a:pt x="90" y="915"/>
                </a:lnTo>
                <a:lnTo>
                  <a:pt x="90" y="300"/>
                </a:lnTo>
                <a:lnTo>
                  <a:pt x="86" y="299"/>
                </a:lnTo>
                <a:lnTo>
                  <a:pt x="73" y="300"/>
                </a:lnTo>
                <a:lnTo>
                  <a:pt x="73" y="530"/>
                </a:lnTo>
                <a:lnTo>
                  <a:pt x="71" y="534"/>
                </a:lnTo>
                <a:lnTo>
                  <a:pt x="69" y="537"/>
                </a:lnTo>
                <a:lnTo>
                  <a:pt x="68" y="539"/>
                </a:lnTo>
                <a:lnTo>
                  <a:pt x="65" y="543"/>
                </a:lnTo>
                <a:lnTo>
                  <a:pt x="63" y="547"/>
                </a:lnTo>
                <a:lnTo>
                  <a:pt x="59" y="550"/>
                </a:lnTo>
                <a:lnTo>
                  <a:pt x="55" y="552"/>
                </a:lnTo>
                <a:lnTo>
                  <a:pt x="48" y="555"/>
                </a:lnTo>
                <a:lnTo>
                  <a:pt x="42" y="556"/>
                </a:lnTo>
                <a:lnTo>
                  <a:pt x="35" y="556"/>
                </a:lnTo>
                <a:lnTo>
                  <a:pt x="26" y="555"/>
                </a:lnTo>
                <a:lnTo>
                  <a:pt x="18" y="552"/>
                </a:lnTo>
                <a:lnTo>
                  <a:pt x="12" y="550"/>
                </a:lnTo>
                <a:lnTo>
                  <a:pt x="8" y="545"/>
                </a:lnTo>
                <a:lnTo>
                  <a:pt x="4" y="541"/>
                </a:lnTo>
                <a:lnTo>
                  <a:pt x="2" y="535"/>
                </a:lnTo>
                <a:lnTo>
                  <a:pt x="1" y="532"/>
                </a:lnTo>
                <a:lnTo>
                  <a:pt x="0" y="530"/>
                </a:lnTo>
                <a:lnTo>
                  <a:pt x="0" y="267"/>
                </a:lnTo>
                <a:lnTo>
                  <a:pt x="3" y="250"/>
                </a:lnTo>
                <a:lnTo>
                  <a:pt x="5" y="244"/>
                </a:lnTo>
                <a:lnTo>
                  <a:pt x="7" y="238"/>
                </a:lnTo>
                <a:lnTo>
                  <a:pt x="11" y="234"/>
                </a:lnTo>
                <a:lnTo>
                  <a:pt x="16" y="223"/>
                </a:lnTo>
                <a:lnTo>
                  <a:pt x="24" y="213"/>
                </a:lnTo>
                <a:lnTo>
                  <a:pt x="33" y="203"/>
                </a:lnTo>
                <a:lnTo>
                  <a:pt x="44" y="194"/>
                </a:lnTo>
                <a:lnTo>
                  <a:pt x="54" y="187"/>
                </a:lnTo>
                <a:lnTo>
                  <a:pt x="64" y="182"/>
                </a:lnTo>
                <a:lnTo>
                  <a:pt x="73" y="178"/>
                </a:lnTo>
                <a:lnTo>
                  <a:pt x="84" y="176"/>
                </a:lnTo>
                <a:lnTo>
                  <a:pt x="94" y="175"/>
                </a:lnTo>
                <a:close/>
                <a:moveTo>
                  <a:pt x="184" y="0"/>
                </a:moveTo>
                <a:lnTo>
                  <a:pt x="209" y="0"/>
                </a:lnTo>
                <a:lnTo>
                  <a:pt x="214" y="0"/>
                </a:lnTo>
                <a:lnTo>
                  <a:pt x="220" y="1"/>
                </a:lnTo>
                <a:lnTo>
                  <a:pt x="225" y="3"/>
                </a:lnTo>
                <a:lnTo>
                  <a:pt x="230" y="5"/>
                </a:lnTo>
                <a:lnTo>
                  <a:pt x="240" y="10"/>
                </a:lnTo>
                <a:lnTo>
                  <a:pt x="250" y="17"/>
                </a:lnTo>
                <a:lnTo>
                  <a:pt x="259" y="25"/>
                </a:lnTo>
                <a:lnTo>
                  <a:pt x="266" y="34"/>
                </a:lnTo>
                <a:lnTo>
                  <a:pt x="272" y="44"/>
                </a:lnTo>
                <a:lnTo>
                  <a:pt x="277" y="55"/>
                </a:lnTo>
                <a:lnTo>
                  <a:pt x="280" y="66"/>
                </a:lnTo>
                <a:lnTo>
                  <a:pt x="281" y="78"/>
                </a:lnTo>
                <a:lnTo>
                  <a:pt x="280" y="88"/>
                </a:lnTo>
                <a:lnTo>
                  <a:pt x="278" y="99"/>
                </a:lnTo>
                <a:lnTo>
                  <a:pt x="274" y="108"/>
                </a:lnTo>
                <a:lnTo>
                  <a:pt x="270" y="117"/>
                </a:lnTo>
                <a:lnTo>
                  <a:pt x="264" y="126"/>
                </a:lnTo>
                <a:lnTo>
                  <a:pt x="256" y="134"/>
                </a:lnTo>
                <a:lnTo>
                  <a:pt x="248" y="141"/>
                </a:lnTo>
                <a:lnTo>
                  <a:pt x="239" y="147"/>
                </a:lnTo>
                <a:lnTo>
                  <a:pt x="230" y="152"/>
                </a:lnTo>
                <a:lnTo>
                  <a:pt x="219" y="155"/>
                </a:lnTo>
                <a:lnTo>
                  <a:pt x="209" y="157"/>
                </a:lnTo>
                <a:lnTo>
                  <a:pt x="197" y="157"/>
                </a:lnTo>
                <a:lnTo>
                  <a:pt x="185" y="157"/>
                </a:lnTo>
                <a:lnTo>
                  <a:pt x="175" y="155"/>
                </a:lnTo>
                <a:lnTo>
                  <a:pt x="164" y="152"/>
                </a:lnTo>
                <a:lnTo>
                  <a:pt x="155" y="147"/>
                </a:lnTo>
                <a:lnTo>
                  <a:pt x="145" y="141"/>
                </a:lnTo>
                <a:lnTo>
                  <a:pt x="137" y="134"/>
                </a:lnTo>
                <a:lnTo>
                  <a:pt x="130" y="127"/>
                </a:lnTo>
                <a:lnTo>
                  <a:pt x="123" y="118"/>
                </a:lnTo>
                <a:lnTo>
                  <a:pt x="119" y="109"/>
                </a:lnTo>
                <a:lnTo>
                  <a:pt x="115" y="99"/>
                </a:lnTo>
                <a:lnTo>
                  <a:pt x="113" y="89"/>
                </a:lnTo>
                <a:lnTo>
                  <a:pt x="113" y="78"/>
                </a:lnTo>
                <a:lnTo>
                  <a:pt x="114" y="66"/>
                </a:lnTo>
                <a:lnTo>
                  <a:pt x="116" y="55"/>
                </a:lnTo>
                <a:lnTo>
                  <a:pt x="120" y="44"/>
                </a:lnTo>
                <a:lnTo>
                  <a:pt x="126" y="34"/>
                </a:lnTo>
                <a:lnTo>
                  <a:pt x="134" y="25"/>
                </a:lnTo>
                <a:lnTo>
                  <a:pt x="143" y="17"/>
                </a:lnTo>
                <a:lnTo>
                  <a:pt x="152" y="10"/>
                </a:lnTo>
                <a:lnTo>
                  <a:pt x="164" y="5"/>
                </a:lnTo>
                <a:lnTo>
                  <a:pt x="168" y="3"/>
                </a:lnTo>
                <a:lnTo>
                  <a:pt x="173" y="1"/>
                </a:lnTo>
                <a:lnTo>
                  <a:pt x="179" y="0"/>
                </a:lnTo>
                <a:lnTo>
                  <a:pt x="184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l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grpSp>
        <p:nvGrpSpPr>
          <p:cNvPr id="7576" name="Group 7575"/>
          <p:cNvGrpSpPr/>
          <p:nvPr/>
        </p:nvGrpSpPr>
        <p:grpSpPr bwMode="auto">
          <a:xfrm>
            <a:off x="4165443" y="2185255"/>
            <a:ext cx="945612" cy="1813941"/>
            <a:chOff x="5464208" y="555607"/>
            <a:chExt cx="1192424" cy="2287168"/>
          </a:xfrm>
          <a:solidFill>
            <a:srgbClr val="435464"/>
          </a:solidFill>
        </p:grpSpPr>
        <p:grpSp>
          <p:nvGrpSpPr>
            <p:cNvPr id="7577" name="Group 7576"/>
            <p:cNvGrpSpPr/>
            <p:nvPr/>
          </p:nvGrpSpPr>
          <p:grpSpPr bwMode="auto">
            <a:xfrm>
              <a:off x="5464208" y="2312690"/>
              <a:ext cx="1192424" cy="530085"/>
              <a:chOff x="5464208" y="2312690"/>
              <a:chExt cx="1192424" cy="530085"/>
            </a:xfrm>
            <a:grpFill/>
          </p:grpSpPr>
          <p:grpSp>
            <p:nvGrpSpPr>
              <p:cNvPr id="7665" name="Group 7664"/>
              <p:cNvGrpSpPr/>
              <p:nvPr/>
            </p:nvGrpSpPr>
            <p:grpSpPr bwMode="auto">
              <a:xfrm>
                <a:off x="5464208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87" name="Freeform 7686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8" name="Freeform 7687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9" name="Freeform 7688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90" name="Freeform 7689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91" name="Freeform 7690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92" name="Freeform 7691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66" name="Group 7665"/>
              <p:cNvGrpSpPr/>
              <p:nvPr/>
            </p:nvGrpSpPr>
            <p:grpSpPr bwMode="auto">
              <a:xfrm>
                <a:off x="5766404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81" name="Freeform 7680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2" name="Freeform 7681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3" name="Freeform 7682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4" name="Freeform 7683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5" name="Freeform 7684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6" name="Freeform 7685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67" name="Group 7666"/>
              <p:cNvGrpSpPr/>
              <p:nvPr/>
            </p:nvGrpSpPr>
            <p:grpSpPr bwMode="auto">
              <a:xfrm>
                <a:off x="6068600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75" name="Freeform 7674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6" name="Freeform 7675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7" name="Freeform 7676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8" name="Freeform 7677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9" name="Freeform 7678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80" name="Freeform 7679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68" name="Group 7667"/>
              <p:cNvGrpSpPr/>
              <p:nvPr/>
            </p:nvGrpSpPr>
            <p:grpSpPr bwMode="auto">
              <a:xfrm>
                <a:off x="6370797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69" name="Freeform 7668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0" name="Freeform 7669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1" name="Freeform 7670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2" name="Freeform 7671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3" name="Freeform 7672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74" name="Freeform 7673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7578" name="Group 7577"/>
            <p:cNvGrpSpPr/>
            <p:nvPr/>
          </p:nvGrpSpPr>
          <p:grpSpPr bwMode="auto">
            <a:xfrm>
              <a:off x="5464208" y="555607"/>
              <a:ext cx="1192424" cy="530085"/>
              <a:chOff x="5464208" y="2312690"/>
              <a:chExt cx="1192424" cy="530085"/>
            </a:xfrm>
            <a:grpFill/>
          </p:grpSpPr>
          <p:grpSp>
            <p:nvGrpSpPr>
              <p:cNvPr id="7637" name="Group 7636"/>
              <p:cNvGrpSpPr/>
              <p:nvPr/>
            </p:nvGrpSpPr>
            <p:grpSpPr bwMode="auto">
              <a:xfrm>
                <a:off x="5464208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59" name="Freeform 7658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60" name="Freeform 7659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61" name="Freeform 7660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62" name="Freeform 7661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63" name="Freeform 7662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64" name="Freeform 7663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38" name="Group 7637"/>
              <p:cNvGrpSpPr/>
              <p:nvPr/>
            </p:nvGrpSpPr>
            <p:grpSpPr bwMode="auto">
              <a:xfrm>
                <a:off x="5766404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53" name="Freeform 7652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4" name="Freeform 7653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5" name="Freeform 7654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6" name="Freeform 7655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7" name="Freeform 7656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8" name="Freeform 7657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39" name="Group 7638"/>
              <p:cNvGrpSpPr/>
              <p:nvPr/>
            </p:nvGrpSpPr>
            <p:grpSpPr bwMode="auto">
              <a:xfrm>
                <a:off x="6068600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47" name="Freeform 7646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48" name="Freeform 7647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49" name="Freeform 7648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0" name="Freeform 7649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1" name="Freeform 7650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52" name="Freeform 7651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40" name="Group 7639"/>
              <p:cNvGrpSpPr/>
              <p:nvPr/>
            </p:nvGrpSpPr>
            <p:grpSpPr bwMode="auto">
              <a:xfrm>
                <a:off x="6370797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41" name="Freeform 7640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42" name="Freeform 7641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43" name="Freeform 7642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44" name="Freeform 7643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45" name="Freeform 7644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46" name="Freeform 7645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7579" name="Group 7578"/>
            <p:cNvGrpSpPr/>
            <p:nvPr/>
          </p:nvGrpSpPr>
          <p:grpSpPr bwMode="auto">
            <a:xfrm>
              <a:off x="5464208" y="1141301"/>
              <a:ext cx="1192424" cy="530085"/>
              <a:chOff x="5464208" y="2312690"/>
              <a:chExt cx="1192424" cy="530085"/>
            </a:xfrm>
            <a:grpFill/>
          </p:grpSpPr>
          <p:grpSp>
            <p:nvGrpSpPr>
              <p:cNvPr id="7609" name="Group 7608"/>
              <p:cNvGrpSpPr/>
              <p:nvPr/>
            </p:nvGrpSpPr>
            <p:grpSpPr bwMode="auto">
              <a:xfrm>
                <a:off x="5464208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31" name="Freeform 7630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32" name="Freeform 7631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33" name="Freeform 7632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34" name="Freeform 7633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35" name="Freeform 7634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36" name="Freeform 7635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10" name="Group 7609"/>
              <p:cNvGrpSpPr/>
              <p:nvPr/>
            </p:nvGrpSpPr>
            <p:grpSpPr bwMode="auto">
              <a:xfrm>
                <a:off x="5766404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25" name="Freeform 7624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6" name="Freeform 7625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7" name="Freeform 7626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8" name="Freeform 7627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9" name="Freeform 7628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30" name="Freeform 7629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11" name="Group 7610"/>
              <p:cNvGrpSpPr/>
              <p:nvPr/>
            </p:nvGrpSpPr>
            <p:grpSpPr bwMode="auto">
              <a:xfrm>
                <a:off x="6068600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19" name="Freeform 7618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0" name="Freeform 7619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1" name="Freeform 7620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2" name="Freeform 7621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3" name="Freeform 7622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24" name="Freeform 7623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612" name="Group 7611"/>
              <p:cNvGrpSpPr/>
              <p:nvPr/>
            </p:nvGrpSpPr>
            <p:grpSpPr bwMode="auto">
              <a:xfrm>
                <a:off x="6370797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13" name="Freeform 7612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14" name="Freeform 7613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15" name="Freeform 7614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16" name="Freeform 7615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17" name="Freeform 7616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18" name="Freeform 7617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7580" name="Group 7579"/>
            <p:cNvGrpSpPr/>
            <p:nvPr/>
          </p:nvGrpSpPr>
          <p:grpSpPr bwMode="auto">
            <a:xfrm>
              <a:off x="5464208" y="1726995"/>
              <a:ext cx="1192424" cy="530085"/>
              <a:chOff x="5464208" y="2312690"/>
              <a:chExt cx="1192424" cy="530085"/>
            </a:xfrm>
            <a:grpFill/>
          </p:grpSpPr>
          <p:grpSp>
            <p:nvGrpSpPr>
              <p:cNvPr id="7581" name="Group 7580"/>
              <p:cNvGrpSpPr/>
              <p:nvPr/>
            </p:nvGrpSpPr>
            <p:grpSpPr bwMode="auto">
              <a:xfrm>
                <a:off x="5464208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603" name="Freeform 7602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4" name="Freeform 7603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5" name="Freeform 7604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6" name="Freeform 7605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7" name="Freeform 7606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8" name="Freeform 7607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582" name="Group 7581"/>
              <p:cNvGrpSpPr/>
              <p:nvPr/>
            </p:nvGrpSpPr>
            <p:grpSpPr bwMode="auto">
              <a:xfrm>
                <a:off x="5766404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597" name="Freeform 7596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8" name="Freeform 7597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9" name="Freeform 7598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0" name="Freeform 7599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1" name="Freeform 7600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602" name="Freeform 7601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583" name="Group 7582"/>
              <p:cNvGrpSpPr/>
              <p:nvPr/>
            </p:nvGrpSpPr>
            <p:grpSpPr bwMode="auto">
              <a:xfrm>
                <a:off x="6068600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591" name="Freeform 7590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2" name="Freeform 7591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3" name="Freeform 7592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4" name="Freeform 7593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5" name="Freeform 7594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6" name="Freeform 7595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  <p:grpSp>
            <p:nvGrpSpPr>
              <p:cNvPr id="7584" name="Group 7583"/>
              <p:cNvGrpSpPr/>
              <p:nvPr/>
            </p:nvGrpSpPr>
            <p:grpSpPr bwMode="auto">
              <a:xfrm>
                <a:off x="6370797" y="2312690"/>
                <a:ext cx="285835" cy="530085"/>
                <a:chOff x="3160483" y="4598806"/>
                <a:chExt cx="381336" cy="707190"/>
              </a:xfrm>
              <a:grpFill/>
            </p:grpSpPr>
            <p:sp>
              <p:nvSpPr>
                <p:cNvPr id="7585" name="Freeform 7584"/>
                <p:cNvSpPr>
                  <a:spLocks noEditPoints="1"/>
                </p:cNvSpPr>
                <p:nvPr/>
              </p:nvSpPr>
              <p:spPr bwMode="auto">
                <a:xfrm>
                  <a:off x="3209540" y="4598806"/>
                  <a:ext cx="281094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3"/>
                    </a:cxn>
                    <a:cxn ang="0">
                      <a:pos x="38" y="72"/>
                    </a:cxn>
                    <a:cxn ang="0">
                      <a:pos x="40" y="81"/>
                    </a:cxn>
                    <a:cxn ang="0">
                      <a:pos x="46" y="87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7"/>
                    </a:cxn>
                    <a:cxn ang="0">
                      <a:pos x="180" y="67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1"/>
                    </a:cxn>
                    <a:cxn ang="0">
                      <a:pos x="331" y="72"/>
                    </a:cxn>
                    <a:cxn ang="0">
                      <a:pos x="333" y="83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3"/>
                    </a:cxn>
                    <a:cxn ang="0">
                      <a:pos x="364" y="72"/>
                    </a:cxn>
                    <a:cxn ang="0">
                      <a:pos x="362" y="61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4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6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40"/>
                    </a:cxn>
                    <a:cxn ang="0">
                      <a:pos x="2" y="131"/>
                    </a:cxn>
                    <a:cxn ang="0">
                      <a:pos x="0" y="120"/>
                    </a:cxn>
                    <a:cxn ang="0">
                      <a:pos x="1" y="18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3"/>
                      </a:lnTo>
                      <a:lnTo>
                        <a:pt x="39" y="67"/>
                      </a:lnTo>
                      <a:lnTo>
                        <a:pt x="38" y="72"/>
                      </a:lnTo>
                      <a:lnTo>
                        <a:pt x="39" y="77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7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7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7"/>
                      </a:lnTo>
                      <a:lnTo>
                        <a:pt x="180" y="72"/>
                      </a:lnTo>
                      <a:lnTo>
                        <a:pt x="180" y="67"/>
                      </a:lnTo>
                      <a:lnTo>
                        <a:pt x="178" y="63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1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1"/>
                      </a:lnTo>
                      <a:lnTo>
                        <a:pt x="332" y="66"/>
                      </a:lnTo>
                      <a:lnTo>
                        <a:pt x="331" y="72"/>
                      </a:lnTo>
                      <a:lnTo>
                        <a:pt x="332" y="77"/>
                      </a:lnTo>
                      <a:lnTo>
                        <a:pt x="333" y="83"/>
                      </a:lnTo>
                      <a:lnTo>
                        <a:pt x="336" y="87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7"/>
                      </a:lnTo>
                      <a:lnTo>
                        <a:pt x="362" y="83"/>
                      </a:lnTo>
                      <a:lnTo>
                        <a:pt x="363" y="77"/>
                      </a:lnTo>
                      <a:lnTo>
                        <a:pt x="364" y="72"/>
                      </a:lnTo>
                      <a:lnTo>
                        <a:pt x="363" y="66"/>
                      </a:lnTo>
                      <a:lnTo>
                        <a:pt x="362" y="61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1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4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8"/>
                      </a:lnTo>
                      <a:lnTo>
                        <a:pt x="401" y="24"/>
                      </a:lnTo>
                      <a:lnTo>
                        <a:pt x="401" y="120"/>
                      </a:lnTo>
                      <a:lnTo>
                        <a:pt x="400" y="126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40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40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6"/>
                      </a:lnTo>
                      <a:lnTo>
                        <a:pt x="0" y="120"/>
                      </a:lnTo>
                      <a:lnTo>
                        <a:pt x="0" y="24"/>
                      </a:lnTo>
                      <a:lnTo>
                        <a:pt x="1" y="18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4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86" name="Freeform 7585"/>
                <p:cNvSpPr>
                  <a:spLocks noEditPoints="1"/>
                </p:cNvSpPr>
                <p:nvPr/>
              </p:nvSpPr>
              <p:spPr bwMode="auto">
                <a:xfrm>
                  <a:off x="3209545" y="4724965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3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8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89"/>
                    </a:cxn>
                    <a:cxn ang="0">
                      <a:pos x="348" y="93"/>
                    </a:cxn>
                    <a:cxn ang="0">
                      <a:pos x="356" y="89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1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0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6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8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3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3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8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89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89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0"/>
                      </a:lnTo>
                      <a:lnTo>
                        <a:pt x="392" y="3"/>
                      </a:lnTo>
                      <a:lnTo>
                        <a:pt x="396" y="6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0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1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1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0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3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87" name="Freeform 7586"/>
                <p:cNvSpPr>
                  <a:spLocks noEditPoints="1"/>
                </p:cNvSpPr>
                <p:nvPr/>
              </p:nvSpPr>
              <p:spPr bwMode="auto">
                <a:xfrm>
                  <a:off x="3209545" y="4850423"/>
                  <a:ext cx="281095" cy="99525"/>
                </a:xfrm>
                <a:custGeom>
                  <a:avLst/>
                  <a:gdLst/>
                  <a:ahLst/>
                  <a:cxnLst>
                    <a:cxn ang="0">
                      <a:pos x="46" y="56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6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5"/>
                    </a:cxn>
                    <a:cxn ang="0">
                      <a:pos x="348" y="49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49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2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2">
                      <a:moveTo>
                        <a:pt x="50" y="55"/>
                      </a:moveTo>
                      <a:lnTo>
                        <a:pt x="46" y="56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6"/>
                      </a:lnTo>
                      <a:lnTo>
                        <a:pt x="169" y="86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6"/>
                      </a:lnTo>
                      <a:lnTo>
                        <a:pt x="169" y="55"/>
                      </a:lnTo>
                      <a:lnTo>
                        <a:pt x="50" y="55"/>
                      </a:lnTo>
                      <a:close/>
                      <a:moveTo>
                        <a:pt x="348" y="49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49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2"/>
                      </a:lnTo>
                      <a:lnTo>
                        <a:pt x="18" y="142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88" name="Freeform 7587"/>
                <p:cNvSpPr>
                  <a:spLocks noEditPoints="1"/>
                </p:cNvSpPr>
                <p:nvPr/>
              </p:nvSpPr>
              <p:spPr bwMode="auto">
                <a:xfrm>
                  <a:off x="3209545" y="4975881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0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2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2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1"/>
                    </a:cxn>
                    <a:cxn ang="0">
                      <a:pos x="401" y="23"/>
                    </a:cxn>
                    <a:cxn ang="0">
                      <a:pos x="400" y="125"/>
                    </a:cxn>
                    <a:cxn ang="0">
                      <a:pos x="396" y="135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0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0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2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2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1"/>
                      </a:lnTo>
                      <a:lnTo>
                        <a:pt x="400" y="17"/>
                      </a:lnTo>
                      <a:lnTo>
                        <a:pt x="401" y="23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5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5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89" name="Freeform 7588"/>
                <p:cNvSpPr>
                  <a:spLocks noEditPoints="1"/>
                </p:cNvSpPr>
                <p:nvPr/>
              </p:nvSpPr>
              <p:spPr bwMode="auto">
                <a:xfrm>
                  <a:off x="3209545" y="5101339"/>
                  <a:ext cx="281095" cy="100226"/>
                </a:xfrm>
                <a:custGeom>
                  <a:avLst/>
                  <a:gdLst/>
                  <a:ahLst/>
                  <a:cxnLst>
                    <a:cxn ang="0">
                      <a:pos x="46" y="57"/>
                    </a:cxn>
                    <a:cxn ang="0">
                      <a:pos x="40" y="62"/>
                    </a:cxn>
                    <a:cxn ang="0">
                      <a:pos x="38" y="71"/>
                    </a:cxn>
                    <a:cxn ang="0">
                      <a:pos x="40" y="81"/>
                    </a:cxn>
                    <a:cxn ang="0">
                      <a:pos x="46" y="86"/>
                    </a:cxn>
                    <a:cxn ang="0">
                      <a:pos x="169" y="87"/>
                    </a:cxn>
                    <a:cxn ang="0">
                      <a:pos x="176" y="84"/>
                    </a:cxn>
                    <a:cxn ang="0">
                      <a:pos x="180" y="76"/>
                    </a:cxn>
                    <a:cxn ang="0">
                      <a:pos x="180" y="66"/>
                    </a:cxn>
                    <a:cxn ang="0">
                      <a:pos x="176" y="59"/>
                    </a:cxn>
                    <a:cxn ang="0">
                      <a:pos x="169" y="56"/>
                    </a:cxn>
                    <a:cxn ang="0">
                      <a:pos x="348" y="50"/>
                    </a:cxn>
                    <a:cxn ang="0">
                      <a:pos x="339" y="53"/>
                    </a:cxn>
                    <a:cxn ang="0">
                      <a:pos x="333" y="60"/>
                    </a:cxn>
                    <a:cxn ang="0">
                      <a:pos x="331" y="71"/>
                    </a:cxn>
                    <a:cxn ang="0">
                      <a:pos x="333" y="82"/>
                    </a:cxn>
                    <a:cxn ang="0">
                      <a:pos x="339" y="90"/>
                    </a:cxn>
                    <a:cxn ang="0">
                      <a:pos x="348" y="93"/>
                    </a:cxn>
                    <a:cxn ang="0">
                      <a:pos x="356" y="90"/>
                    </a:cxn>
                    <a:cxn ang="0">
                      <a:pos x="362" y="82"/>
                    </a:cxn>
                    <a:cxn ang="0">
                      <a:pos x="364" y="71"/>
                    </a:cxn>
                    <a:cxn ang="0">
                      <a:pos x="362" y="60"/>
                    </a:cxn>
                    <a:cxn ang="0">
                      <a:pos x="356" y="53"/>
                    </a:cxn>
                    <a:cxn ang="0">
                      <a:pos x="348" y="50"/>
                    </a:cxn>
                    <a:cxn ang="0">
                      <a:pos x="383" y="0"/>
                    </a:cxn>
                    <a:cxn ang="0">
                      <a:pos x="392" y="3"/>
                    </a:cxn>
                    <a:cxn ang="0">
                      <a:pos x="398" y="12"/>
                    </a:cxn>
                    <a:cxn ang="0">
                      <a:pos x="401" y="24"/>
                    </a:cxn>
                    <a:cxn ang="0">
                      <a:pos x="400" y="125"/>
                    </a:cxn>
                    <a:cxn ang="0">
                      <a:pos x="396" y="136"/>
                    </a:cxn>
                    <a:cxn ang="0">
                      <a:pos x="388" y="142"/>
                    </a:cxn>
                    <a:cxn ang="0">
                      <a:pos x="18" y="143"/>
                    </a:cxn>
                    <a:cxn ang="0">
                      <a:pos x="9" y="139"/>
                    </a:cxn>
                    <a:cxn ang="0">
                      <a:pos x="2" y="131"/>
                    </a:cxn>
                    <a:cxn ang="0">
                      <a:pos x="0" y="119"/>
                    </a:cxn>
                    <a:cxn ang="0">
                      <a:pos x="1" y="17"/>
                    </a:cxn>
                    <a:cxn ang="0">
                      <a:pos x="5" y="7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401" h="143">
                      <a:moveTo>
                        <a:pt x="50" y="56"/>
                      </a:moveTo>
                      <a:lnTo>
                        <a:pt x="46" y="57"/>
                      </a:lnTo>
                      <a:lnTo>
                        <a:pt x="43" y="59"/>
                      </a:lnTo>
                      <a:lnTo>
                        <a:pt x="40" y="62"/>
                      </a:lnTo>
                      <a:lnTo>
                        <a:pt x="39" y="66"/>
                      </a:lnTo>
                      <a:lnTo>
                        <a:pt x="38" y="71"/>
                      </a:lnTo>
                      <a:lnTo>
                        <a:pt x="39" y="76"/>
                      </a:lnTo>
                      <a:lnTo>
                        <a:pt x="40" y="81"/>
                      </a:lnTo>
                      <a:lnTo>
                        <a:pt x="43" y="84"/>
                      </a:lnTo>
                      <a:lnTo>
                        <a:pt x="46" y="86"/>
                      </a:lnTo>
                      <a:lnTo>
                        <a:pt x="50" y="87"/>
                      </a:lnTo>
                      <a:lnTo>
                        <a:pt x="169" y="87"/>
                      </a:lnTo>
                      <a:lnTo>
                        <a:pt x="172" y="86"/>
                      </a:lnTo>
                      <a:lnTo>
                        <a:pt x="176" y="84"/>
                      </a:lnTo>
                      <a:lnTo>
                        <a:pt x="178" y="81"/>
                      </a:lnTo>
                      <a:lnTo>
                        <a:pt x="180" y="76"/>
                      </a:lnTo>
                      <a:lnTo>
                        <a:pt x="180" y="71"/>
                      </a:lnTo>
                      <a:lnTo>
                        <a:pt x="180" y="66"/>
                      </a:lnTo>
                      <a:lnTo>
                        <a:pt x="178" y="62"/>
                      </a:lnTo>
                      <a:lnTo>
                        <a:pt x="176" y="59"/>
                      </a:lnTo>
                      <a:lnTo>
                        <a:pt x="172" y="57"/>
                      </a:lnTo>
                      <a:lnTo>
                        <a:pt x="169" y="56"/>
                      </a:lnTo>
                      <a:lnTo>
                        <a:pt x="50" y="56"/>
                      </a:lnTo>
                      <a:close/>
                      <a:moveTo>
                        <a:pt x="348" y="50"/>
                      </a:moveTo>
                      <a:lnTo>
                        <a:pt x="343" y="50"/>
                      </a:lnTo>
                      <a:lnTo>
                        <a:pt x="339" y="53"/>
                      </a:lnTo>
                      <a:lnTo>
                        <a:pt x="336" y="56"/>
                      </a:lnTo>
                      <a:lnTo>
                        <a:pt x="333" y="60"/>
                      </a:lnTo>
                      <a:lnTo>
                        <a:pt x="332" y="65"/>
                      </a:lnTo>
                      <a:lnTo>
                        <a:pt x="331" y="71"/>
                      </a:lnTo>
                      <a:lnTo>
                        <a:pt x="332" y="77"/>
                      </a:lnTo>
                      <a:lnTo>
                        <a:pt x="333" y="82"/>
                      </a:lnTo>
                      <a:lnTo>
                        <a:pt x="336" y="86"/>
                      </a:lnTo>
                      <a:lnTo>
                        <a:pt x="339" y="90"/>
                      </a:lnTo>
                      <a:lnTo>
                        <a:pt x="343" y="92"/>
                      </a:lnTo>
                      <a:lnTo>
                        <a:pt x="348" y="93"/>
                      </a:lnTo>
                      <a:lnTo>
                        <a:pt x="352" y="92"/>
                      </a:lnTo>
                      <a:lnTo>
                        <a:pt x="356" y="90"/>
                      </a:lnTo>
                      <a:lnTo>
                        <a:pt x="359" y="86"/>
                      </a:lnTo>
                      <a:lnTo>
                        <a:pt x="362" y="82"/>
                      </a:lnTo>
                      <a:lnTo>
                        <a:pt x="363" y="77"/>
                      </a:lnTo>
                      <a:lnTo>
                        <a:pt x="364" y="71"/>
                      </a:lnTo>
                      <a:lnTo>
                        <a:pt x="363" y="65"/>
                      </a:lnTo>
                      <a:lnTo>
                        <a:pt x="362" y="60"/>
                      </a:lnTo>
                      <a:lnTo>
                        <a:pt x="359" y="56"/>
                      </a:lnTo>
                      <a:lnTo>
                        <a:pt x="356" y="53"/>
                      </a:lnTo>
                      <a:lnTo>
                        <a:pt x="352" y="50"/>
                      </a:lnTo>
                      <a:lnTo>
                        <a:pt x="348" y="50"/>
                      </a:lnTo>
                      <a:close/>
                      <a:moveTo>
                        <a:pt x="18" y="0"/>
                      </a:moveTo>
                      <a:lnTo>
                        <a:pt x="383" y="0"/>
                      </a:lnTo>
                      <a:lnTo>
                        <a:pt x="388" y="1"/>
                      </a:lnTo>
                      <a:lnTo>
                        <a:pt x="392" y="3"/>
                      </a:lnTo>
                      <a:lnTo>
                        <a:pt x="396" y="7"/>
                      </a:lnTo>
                      <a:lnTo>
                        <a:pt x="398" y="12"/>
                      </a:lnTo>
                      <a:lnTo>
                        <a:pt x="400" y="17"/>
                      </a:lnTo>
                      <a:lnTo>
                        <a:pt x="401" y="24"/>
                      </a:lnTo>
                      <a:lnTo>
                        <a:pt x="401" y="119"/>
                      </a:lnTo>
                      <a:lnTo>
                        <a:pt x="400" y="125"/>
                      </a:lnTo>
                      <a:lnTo>
                        <a:pt x="398" y="131"/>
                      </a:lnTo>
                      <a:lnTo>
                        <a:pt x="396" y="136"/>
                      </a:lnTo>
                      <a:lnTo>
                        <a:pt x="392" y="139"/>
                      </a:lnTo>
                      <a:lnTo>
                        <a:pt x="388" y="142"/>
                      </a:lnTo>
                      <a:lnTo>
                        <a:pt x="383" y="143"/>
                      </a:lnTo>
                      <a:lnTo>
                        <a:pt x="18" y="143"/>
                      </a:lnTo>
                      <a:lnTo>
                        <a:pt x="13" y="142"/>
                      </a:lnTo>
                      <a:lnTo>
                        <a:pt x="9" y="139"/>
                      </a:lnTo>
                      <a:lnTo>
                        <a:pt x="5" y="136"/>
                      </a:lnTo>
                      <a:lnTo>
                        <a:pt x="2" y="131"/>
                      </a:lnTo>
                      <a:lnTo>
                        <a:pt x="1" y="125"/>
                      </a:lnTo>
                      <a:lnTo>
                        <a:pt x="0" y="119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2"/>
                      </a:lnTo>
                      <a:lnTo>
                        <a:pt x="5" y="7"/>
                      </a:lnTo>
                      <a:lnTo>
                        <a:pt x="9" y="3"/>
                      </a:lnTo>
                      <a:lnTo>
                        <a:pt x="13" y="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  <p:sp>
              <p:nvSpPr>
                <p:cNvPr id="7590" name="Freeform 7589"/>
                <p:cNvSpPr>
                  <a:spLocks/>
                </p:cNvSpPr>
                <p:nvPr/>
              </p:nvSpPr>
              <p:spPr bwMode="auto">
                <a:xfrm>
                  <a:off x="3160483" y="4605115"/>
                  <a:ext cx="381336" cy="700881"/>
                </a:xfrm>
                <a:custGeom>
                  <a:avLst/>
                  <a:gdLst/>
                  <a:ahLst/>
                  <a:cxnLst>
                    <a:cxn ang="0">
                      <a:pos x="40" y="831"/>
                    </a:cxn>
                    <a:cxn ang="0">
                      <a:pos x="43" y="852"/>
                    </a:cxn>
                    <a:cxn ang="0">
                      <a:pos x="51" y="869"/>
                    </a:cxn>
                    <a:cxn ang="0">
                      <a:pos x="62" y="882"/>
                    </a:cxn>
                    <a:cxn ang="0">
                      <a:pos x="77" y="889"/>
                    </a:cxn>
                    <a:cxn ang="0">
                      <a:pos x="460" y="890"/>
                    </a:cxn>
                    <a:cxn ang="0">
                      <a:pos x="475" y="886"/>
                    </a:cxn>
                    <a:cxn ang="0">
                      <a:pos x="488" y="876"/>
                    </a:cxn>
                    <a:cxn ang="0">
                      <a:pos x="498" y="861"/>
                    </a:cxn>
                    <a:cxn ang="0">
                      <a:pos x="503" y="842"/>
                    </a:cxn>
                    <a:cxn ang="0">
                      <a:pos x="504" y="0"/>
                    </a:cxn>
                    <a:cxn ang="0">
                      <a:pos x="519" y="13"/>
                    </a:cxn>
                    <a:cxn ang="0">
                      <a:pos x="531" y="29"/>
                    </a:cxn>
                    <a:cxn ang="0">
                      <a:pos x="539" y="49"/>
                    </a:cxn>
                    <a:cxn ang="0">
                      <a:pos x="544" y="72"/>
                    </a:cxn>
                    <a:cxn ang="0">
                      <a:pos x="544" y="851"/>
                    </a:cxn>
                    <a:cxn ang="0">
                      <a:pos x="542" y="876"/>
                    </a:cxn>
                    <a:cxn ang="0">
                      <a:pos x="534" y="898"/>
                    </a:cxn>
                    <a:cxn ang="0">
                      <a:pos x="523" y="918"/>
                    </a:cxn>
                    <a:cxn ang="0">
                      <a:pos x="508" y="932"/>
                    </a:cxn>
                    <a:cxn ang="0">
                      <a:pos x="491" y="941"/>
                    </a:cxn>
                    <a:cxn ang="0">
                      <a:pos x="481" y="964"/>
                    </a:cxn>
                    <a:cxn ang="0">
                      <a:pos x="479" y="980"/>
                    </a:cxn>
                    <a:cxn ang="0">
                      <a:pos x="471" y="992"/>
                    </a:cxn>
                    <a:cxn ang="0">
                      <a:pos x="461" y="999"/>
                    </a:cxn>
                    <a:cxn ang="0">
                      <a:pos x="448" y="999"/>
                    </a:cxn>
                    <a:cxn ang="0">
                      <a:pos x="438" y="992"/>
                    </a:cxn>
                    <a:cxn ang="0">
                      <a:pos x="431" y="980"/>
                    </a:cxn>
                    <a:cxn ang="0">
                      <a:pos x="428" y="964"/>
                    </a:cxn>
                    <a:cxn ang="0">
                      <a:pos x="116" y="944"/>
                    </a:cxn>
                    <a:cxn ang="0">
                      <a:pos x="115" y="972"/>
                    </a:cxn>
                    <a:cxn ang="0">
                      <a:pos x="110" y="986"/>
                    </a:cxn>
                    <a:cxn ang="0">
                      <a:pos x="101" y="996"/>
                    </a:cxn>
                    <a:cxn ang="0">
                      <a:pos x="89" y="1000"/>
                    </a:cxn>
                    <a:cxn ang="0">
                      <a:pos x="78" y="996"/>
                    </a:cxn>
                    <a:cxn ang="0">
                      <a:pos x="69" y="986"/>
                    </a:cxn>
                    <a:cxn ang="0">
                      <a:pos x="63" y="972"/>
                    </a:cxn>
                    <a:cxn ang="0">
                      <a:pos x="63" y="944"/>
                    </a:cxn>
                    <a:cxn ang="0">
                      <a:pos x="44" y="937"/>
                    </a:cxn>
                    <a:cxn ang="0">
                      <a:pos x="28" y="925"/>
                    </a:cxn>
                    <a:cxn ang="0">
                      <a:pos x="15" y="908"/>
                    </a:cxn>
                    <a:cxn ang="0">
                      <a:pos x="6" y="887"/>
                    </a:cxn>
                    <a:cxn ang="0">
                      <a:pos x="1" y="864"/>
                    </a:cxn>
                    <a:cxn ang="0">
                      <a:pos x="0" y="84"/>
                    </a:cxn>
                    <a:cxn ang="0">
                      <a:pos x="2" y="60"/>
                    </a:cxn>
                    <a:cxn ang="0">
                      <a:pos x="9" y="39"/>
                    </a:cxn>
                    <a:cxn ang="0">
                      <a:pos x="19" y="2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544" h="1000">
                      <a:moveTo>
                        <a:pt x="40" y="0"/>
                      </a:moveTo>
                      <a:lnTo>
                        <a:pt x="40" y="831"/>
                      </a:lnTo>
                      <a:lnTo>
                        <a:pt x="41" y="842"/>
                      </a:lnTo>
                      <a:lnTo>
                        <a:pt x="43" y="852"/>
                      </a:lnTo>
                      <a:lnTo>
                        <a:pt x="46" y="861"/>
                      </a:lnTo>
                      <a:lnTo>
                        <a:pt x="51" y="869"/>
                      </a:lnTo>
                      <a:lnTo>
                        <a:pt x="56" y="876"/>
                      </a:lnTo>
                      <a:lnTo>
                        <a:pt x="62" y="882"/>
                      </a:lnTo>
                      <a:lnTo>
                        <a:pt x="69" y="886"/>
                      </a:lnTo>
                      <a:lnTo>
                        <a:pt x="77" y="889"/>
                      </a:lnTo>
                      <a:lnTo>
                        <a:pt x="85" y="890"/>
                      </a:lnTo>
                      <a:lnTo>
                        <a:pt x="460" y="890"/>
                      </a:lnTo>
                      <a:lnTo>
                        <a:pt x="468" y="889"/>
                      </a:lnTo>
                      <a:lnTo>
                        <a:pt x="475" y="886"/>
                      </a:lnTo>
                      <a:lnTo>
                        <a:pt x="482" y="882"/>
                      </a:lnTo>
                      <a:lnTo>
                        <a:pt x="488" y="876"/>
                      </a:lnTo>
                      <a:lnTo>
                        <a:pt x="494" y="869"/>
                      </a:lnTo>
                      <a:lnTo>
                        <a:pt x="498" y="861"/>
                      </a:lnTo>
                      <a:lnTo>
                        <a:pt x="501" y="852"/>
                      </a:lnTo>
                      <a:lnTo>
                        <a:pt x="503" y="842"/>
                      </a:lnTo>
                      <a:lnTo>
                        <a:pt x="504" y="831"/>
                      </a:lnTo>
                      <a:lnTo>
                        <a:pt x="504" y="0"/>
                      </a:lnTo>
                      <a:lnTo>
                        <a:pt x="512" y="6"/>
                      </a:lnTo>
                      <a:lnTo>
                        <a:pt x="519" y="13"/>
                      </a:lnTo>
                      <a:lnTo>
                        <a:pt x="525" y="21"/>
                      </a:lnTo>
                      <a:lnTo>
                        <a:pt x="531" y="29"/>
                      </a:lnTo>
                      <a:lnTo>
                        <a:pt x="535" y="39"/>
                      </a:lnTo>
                      <a:lnTo>
                        <a:pt x="539" y="49"/>
                      </a:lnTo>
                      <a:lnTo>
                        <a:pt x="542" y="60"/>
                      </a:lnTo>
                      <a:lnTo>
                        <a:pt x="544" y="72"/>
                      </a:lnTo>
                      <a:lnTo>
                        <a:pt x="544" y="84"/>
                      </a:lnTo>
                      <a:lnTo>
                        <a:pt x="544" y="851"/>
                      </a:lnTo>
                      <a:lnTo>
                        <a:pt x="544" y="864"/>
                      </a:lnTo>
                      <a:lnTo>
                        <a:pt x="542" y="876"/>
                      </a:lnTo>
                      <a:lnTo>
                        <a:pt x="538" y="887"/>
                      </a:lnTo>
                      <a:lnTo>
                        <a:pt x="534" y="898"/>
                      </a:lnTo>
                      <a:lnTo>
                        <a:pt x="529" y="908"/>
                      </a:lnTo>
                      <a:lnTo>
                        <a:pt x="523" y="918"/>
                      </a:lnTo>
                      <a:lnTo>
                        <a:pt x="516" y="925"/>
                      </a:lnTo>
                      <a:lnTo>
                        <a:pt x="508" y="932"/>
                      </a:lnTo>
                      <a:lnTo>
                        <a:pt x="500" y="937"/>
                      </a:lnTo>
                      <a:lnTo>
                        <a:pt x="491" y="941"/>
                      </a:lnTo>
                      <a:lnTo>
                        <a:pt x="481" y="944"/>
                      </a:lnTo>
                      <a:lnTo>
                        <a:pt x="481" y="964"/>
                      </a:lnTo>
                      <a:lnTo>
                        <a:pt x="481" y="972"/>
                      </a:lnTo>
                      <a:lnTo>
                        <a:pt x="479" y="980"/>
                      </a:lnTo>
                      <a:lnTo>
                        <a:pt x="476" y="986"/>
                      </a:lnTo>
                      <a:lnTo>
                        <a:pt x="471" y="992"/>
                      </a:lnTo>
                      <a:lnTo>
                        <a:pt x="467" y="996"/>
                      </a:lnTo>
                      <a:lnTo>
                        <a:pt x="461" y="999"/>
                      </a:lnTo>
                      <a:lnTo>
                        <a:pt x="455" y="1000"/>
                      </a:lnTo>
                      <a:lnTo>
                        <a:pt x="448" y="999"/>
                      </a:lnTo>
                      <a:lnTo>
                        <a:pt x="443" y="996"/>
                      </a:lnTo>
                      <a:lnTo>
                        <a:pt x="438" y="992"/>
                      </a:lnTo>
                      <a:lnTo>
                        <a:pt x="434" y="986"/>
                      </a:lnTo>
                      <a:lnTo>
                        <a:pt x="431" y="980"/>
                      </a:lnTo>
                      <a:lnTo>
                        <a:pt x="429" y="972"/>
                      </a:lnTo>
                      <a:lnTo>
                        <a:pt x="428" y="964"/>
                      </a:lnTo>
                      <a:lnTo>
                        <a:pt x="428" y="944"/>
                      </a:lnTo>
                      <a:lnTo>
                        <a:pt x="116" y="944"/>
                      </a:lnTo>
                      <a:lnTo>
                        <a:pt x="116" y="965"/>
                      </a:lnTo>
                      <a:lnTo>
                        <a:pt x="115" y="972"/>
                      </a:lnTo>
                      <a:lnTo>
                        <a:pt x="113" y="980"/>
                      </a:lnTo>
                      <a:lnTo>
                        <a:pt x="110" y="986"/>
                      </a:lnTo>
                      <a:lnTo>
                        <a:pt x="106" y="992"/>
                      </a:lnTo>
                      <a:lnTo>
                        <a:pt x="101" y="996"/>
                      </a:lnTo>
                      <a:lnTo>
                        <a:pt x="96" y="999"/>
                      </a:lnTo>
                      <a:lnTo>
                        <a:pt x="89" y="1000"/>
                      </a:lnTo>
                      <a:lnTo>
                        <a:pt x="83" y="999"/>
                      </a:lnTo>
                      <a:lnTo>
                        <a:pt x="78" y="996"/>
                      </a:lnTo>
                      <a:lnTo>
                        <a:pt x="73" y="992"/>
                      </a:lnTo>
                      <a:lnTo>
                        <a:pt x="69" y="986"/>
                      </a:lnTo>
                      <a:lnTo>
                        <a:pt x="66" y="980"/>
                      </a:lnTo>
                      <a:lnTo>
                        <a:pt x="63" y="972"/>
                      </a:lnTo>
                      <a:lnTo>
                        <a:pt x="63" y="965"/>
                      </a:lnTo>
                      <a:lnTo>
                        <a:pt x="63" y="944"/>
                      </a:lnTo>
                      <a:lnTo>
                        <a:pt x="54" y="941"/>
                      </a:lnTo>
                      <a:lnTo>
                        <a:pt x="44" y="937"/>
                      </a:lnTo>
                      <a:lnTo>
                        <a:pt x="36" y="932"/>
                      </a:lnTo>
                      <a:lnTo>
                        <a:pt x="28" y="925"/>
                      </a:lnTo>
                      <a:lnTo>
                        <a:pt x="21" y="918"/>
                      </a:lnTo>
                      <a:lnTo>
                        <a:pt x="15" y="908"/>
                      </a:lnTo>
                      <a:lnTo>
                        <a:pt x="10" y="898"/>
                      </a:lnTo>
                      <a:lnTo>
                        <a:pt x="6" y="887"/>
                      </a:lnTo>
                      <a:lnTo>
                        <a:pt x="3" y="876"/>
                      </a:lnTo>
                      <a:lnTo>
                        <a:pt x="1" y="864"/>
                      </a:lnTo>
                      <a:lnTo>
                        <a:pt x="0" y="851"/>
                      </a:lnTo>
                      <a:lnTo>
                        <a:pt x="0" y="84"/>
                      </a:lnTo>
                      <a:lnTo>
                        <a:pt x="1" y="72"/>
                      </a:lnTo>
                      <a:lnTo>
                        <a:pt x="2" y="60"/>
                      </a:lnTo>
                      <a:lnTo>
                        <a:pt x="5" y="49"/>
                      </a:lnTo>
                      <a:lnTo>
                        <a:pt x="9" y="39"/>
                      </a:lnTo>
                      <a:lnTo>
                        <a:pt x="14" y="29"/>
                      </a:lnTo>
                      <a:lnTo>
                        <a:pt x="19" y="21"/>
                      </a:lnTo>
                      <a:lnTo>
                        <a:pt x="25" y="13"/>
                      </a:lnTo>
                      <a:lnTo>
                        <a:pt x="33" y="6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1pPr>
                  <a:lvl2pPr marL="25717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2pPr>
                  <a:lvl3pPr marL="51435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3pPr>
                  <a:lvl4pPr marL="771525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4pPr>
                  <a:lvl5pPr marL="10287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5pPr>
                  <a:lvl6pPr marL="128587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6pPr>
                  <a:lvl7pPr marL="154305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7pPr>
                  <a:lvl8pPr marL="1800225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8pPr>
                  <a:lvl9pPr marL="2057400" algn="l" defTabSz="514350" rtl="0" eaLnBrk="1" latinLnBrk="0" hangingPunct="1">
                    <a:defRPr sz="2000" kern="1200">
                      <a:solidFill>
                        <a:srgbClr val="000000"/>
                      </a:solidFill>
                      <a:latin typeface="Gill Sans"/>
                      <a:ea typeface="ヒラギノ角ゴ ProN W3"/>
                      <a:cs typeface="ヒラギノ角ゴ ProN W3"/>
                      <a:sym typeface="Gill Sans"/>
                    </a:defRPr>
                  </a:lvl9pPr>
                </a:lstStyle>
                <a:p>
                  <a:pPr marL="0" marR="0" lvl="0" indent="0" algn="ctr" defTabSz="51425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Gill Sans" charset="0"/>
                  </a:endParaRPr>
                </a:p>
              </p:txBody>
            </p:sp>
          </p:grpSp>
        </p:grpSp>
      </p:grpSp>
      <p:sp>
        <p:nvSpPr>
          <p:cNvPr id="7563" name="Line Callout 1 7562"/>
          <p:cNvSpPr>
            <a:spLocks/>
          </p:cNvSpPr>
          <p:nvPr/>
        </p:nvSpPr>
        <p:spPr bwMode="auto">
          <a:xfrm>
            <a:off x="7477291" y="4063916"/>
            <a:ext cx="1647404" cy="655673"/>
          </a:xfrm>
          <a:prstGeom prst="borderCallout1">
            <a:avLst>
              <a:gd name="adj1" fmla="val 101194"/>
              <a:gd name="adj2" fmla="val 48694"/>
              <a:gd name="adj3" fmla="val 189220"/>
              <a:gd name="adj4" fmla="val 141228"/>
            </a:avLst>
          </a:prstGeom>
          <a:noFill/>
          <a:ln w="28575">
            <a:solidFill>
              <a:schemeClr val="tx2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7564" name="TextBox 3998"/>
          <p:cNvSpPr txBox="1">
            <a:spLocks noChangeArrowheads="1"/>
          </p:cNvSpPr>
          <p:nvPr/>
        </p:nvSpPr>
        <p:spPr bwMode="auto">
          <a:xfrm>
            <a:off x="7492128" y="4169075"/>
            <a:ext cx="1632568" cy="48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2010+</a:t>
            </a:r>
          </a:p>
          <a:p>
            <a:pPr marL="0" marR="0" lvl="0" indent="0" algn="ctr" defTabSz="51425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u="none" strike="noStrike" kern="0" cap="none" spc="0" normalizeH="0" baseline="0" noProof="0" dirty="0" smtClean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Web-</a:t>
            </a:r>
            <a:r>
              <a:rPr kumimoji="0" lang="en-US" sz="1050" b="0" u="none" strike="noStrike" kern="0" cap="none" spc="0" normalizeH="0" baseline="0" noProof="0" dirty="0" err="1" smtClean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Scal</a:t>
            </a:r>
            <a:r>
              <a:rPr lang="en-US" sz="1050" kern="0" dirty="0" smtClean="0">
                <a:solidFill>
                  <a:srgbClr val="435464"/>
                </a:solidFill>
                <a:latin typeface="Arial" panose="020B0604020202020204" pitchFamily="34" charset="0"/>
              </a:rPr>
              <a:t>e</a:t>
            </a:r>
            <a:endParaRPr kumimoji="0" lang="en-US" sz="1050" b="0" u="none" strike="noStrike" kern="0" cap="none" spc="0" normalizeH="0" baseline="0" noProof="0" dirty="0">
              <a:ln>
                <a:noFill/>
              </a:ln>
              <a:solidFill>
                <a:srgbClr val="435464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7565" name="Rectangle 7564"/>
          <p:cNvSpPr/>
          <p:nvPr/>
        </p:nvSpPr>
        <p:spPr bwMode="auto">
          <a:xfrm>
            <a:off x="7527112" y="3394461"/>
            <a:ext cx="103836" cy="482807"/>
          </a:xfrm>
          <a:prstGeom prst="rect">
            <a:avLst/>
          </a:prstGeom>
        </p:spPr>
        <p:txBody>
          <a:bodyPr wrap="none" lIns="51416" tIns="25709" rIns="51416" bIns="2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defTabSz="914400" eaLnBrk="0" hangingPunct="0">
              <a:spcBef>
                <a:spcPts val="844"/>
              </a:spcBef>
              <a:buClr>
                <a:srgbClr val="B5B29F"/>
              </a:buClr>
              <a:buSzPct val="171000"/>
              <a:defRPr/>
            </a:pPr>
            <a:endParaRPr lang="en-US" sz="2800" b="1" kern="0" dirty="0">
              <a:solidFill>
                <a:srgbClr val="FFFFFF"/>
              </a:solidFill>
              <a:latin typeface="Arial" panose="020B0604020202020204" pitchFamily="34" charset="0"/>
              <a:ea typeface="ヒラギノ角ゴ ProN W3" charset="0"/>
              <a:cs typeface="ヒラギノ角ゴ ProN W3" charset="0"/>
              <a:sym typeface="Rockwell" charset="0"/>
            </a:endParaRPr>
          </a:p>
        </p:txBody>
      </p:sp>
      <p:sp>
        <p:nvSpPr>
          <p:cNvPr id="7693" name="Freeform 7692"/>
          <p:cNvSpPr>
            <a:spLocks noEditPoints="1"/>
          </p:cNvSpPr>
          <p:nvPr/>
        </p:nvSpPr>
        <p:spPr bwMode="auto">
          <a:xfrm>
            <a:off x="7517915" y="3736185"/>
            <a:ext cx="107963" cy="263008"/>
          </a:xfrm>
          <a:custGeom>
            <a:avLst/>
            <a:gdLst>
              <a:gd name="T0" fmla="*/ 308 w 392"/>
              <a:gd name="T1" fmla="*/ 176 h 955"/>
              <a:gd name="T2" fmla="*/ 343 w 392"/>
              <a:gd name="T3" fmla="*/ 190 h 955"/>
              <a:gd name="T4" fmla="*/ 371 w 392"/>
              <a:gd name="T5" fmla="*/ 217 h 955"/>
              <a:gd name="T6" fmla="*/ 389 w 392"/>
              <a:gd name="T7" fmla="*/ 250 h 955"/>
              <a:gd name="T8" fmla="*/ 392 w 392"/>
              <a:gd name="T9" fmla="*/ 527 h 955"/>
              <a:gd name="T10" fmla="*/ 386 w 392"/>
              <a:gd name="T11" fmla="*/ 544 h 955"/>
              <a:gd name="T12" fmla="*/ 365 w 392"/>
              <a:gd name="T13" fmla="*/ 555 h 955"/>
              <a:gd name="T14" fmla="*/ 343 w 392"/>
              <a:gd name="T15" fmla="*/ 554 h 955"/>
              <a:gd name="T16" fmla="*/ 329 w 392"/>
              <a:gd name="T17" fmla="*/ 546 h 955"/>
              <a:gd name="T18" fmla="*/ 322 w 392"/>
              <a:gd name="T19" fmla="*/ 536 h 955"/>
              <a:gd name="T20" fmla="*/ 320 w 392"/>
              <a:gd name="T21" fmla="*/ 300 h 955"/>
              <a:gd name="T22" fmla="*/ 302 w 392"/>
              <a:gd name="T23" fmla="*/ 921 h 955"/>
              <a:gd name="T24" fmla="*/ 299 w 392"/>
              <a:gd name="T25" fmla="*/ 929 h 955"/>
              <a:gd name="T26" fmla="*/ 286 w 392"/>
              <a:gd name="T27" fmla="*/ 945 h 955"/>
              <a:gd name="T28" fmla="*/ 263 w 392"/>
              <a:gd name="T29" fmla="*/ 955 h 955"/>
              <a:gd name="T30" fmla="*/ 239 w 392"/>
              <a:gd name="T31" fmla="*/ 953 h 955"/>
              <a:gd name="T32" fmla="*/ 219 w 392"/>
              <a:gd name="T33" fmla="*/ 942 h 955"/>
              <a:gd name="T34" fmla="*/ 207 w 392"/>
              <a:gd name="T35" fmla="*/ 925 h 955"/>
              <a:gd name="T36" fmla="*/ 204 w 392"/>
              <a:gd name="T37" fmla="*/ 917 h 955"/>
              <a:gd name="T38" fmla="*/ 188 w 392"/>
              <a:gd name="T39" fmla="*/ 913 h 955"/>
              <a:gd name="T40" fmla="*/ 182 w 392"/>
              <a:gd name="T41" fmla="*/ 932 h 955"/>
              <a:gd name="T42" fmla="*/ 164 w 392"/>
              <a:gd name="T43" fmla="*/ 948 h 955"/>
              <a:gd name="T44" fmla="*/ 139 w 392"/>
              <a:gd name="T45" fmla="*/ 955 h 955"/>
              <a:gd name="T46" fmla="*/ 117 w 392"/>
              <a:gd name="T47" fmla="*/ 950 h 955"/>
              <a:gd name="T48" fmla="*/ 99 w 392"/>
              <a:gd name="T49" fmla="*/ 937 h 955"/>
              <a:gd name="T50" fmla="*/ 93 w 392"/>
              <a:gd name="T51" fmla="*/ 922 h 955"/>
              <a:gd name="T52" fmla="*/ 90 w 392"/>
              <a:gd name="T53" fmla="*/ 300 h 955"/>
              <a:gd name="T54" fmla="*/ 73 w 392"/>
              <a:gd name="T55" fmla="*/ 530 h 955"/>
              <a:gd name="T56" fmla="*/ 68 w 392"/>
              <a:gd name="T57" fmla="*/ 539 h 955"/>
              <a:gd name="T58" fmla="*/ 59 w 392"/>
              <a:gd name="T59" fmla="*/ 550 h 955"/>
              <a:gd name="T60" fmla="*/ 42 w 392"/>
              <a:gd name="T61" fmla="*/ 556 h 955"/>
              <a:gd name="T62" fmla="*/ 18 w 392"/>
              <a:gd name="T63" fmla="*/ 552 h 955"/>
              <a:gd name="T64" fmla="*/ 4 w 392"/>
              <a:gd name="T65" fmla="*/ 541 h 955"/>
              <a:gd name="T66" fmla="*/ 0 w 392"/>
              <a:gd name="T67" fmla="*/ 530 h 955"/>
              <a:gd name="T68" fmla="*/ 5 w 392"/>
              <a:gd name="T69" fmla="*/ 244 h 955"/>
              <a:gd name="T70" fmla="*/ 16 w 392"/>
              <a:gd name="T71" fmla="*/ 223 h 955"/>
              <a:gd name="T72" fmla="*/ 44 w 392"/>
              <a:gd name="T73" fmla="*/ 194 h 955"/>
              <a:gd name="T74" fmla="*/ 73 w 392"/>
              <a:gd name="T75" fmla="*/ 178 h 955"/>
              <a:gd name="T76" fmla="*/ 184 w 392"/>
              <a:gd name="T77" fmla="*/ 0 h 955"/>
              <a:gd name="T78" fmla="*/ 220 w 392"/>
              <a:gd name="T79" fmla="*/ 1 h 955"/>
              <a:gd name="T80" fmla="*/ 240 w 392"/>
              <a:gd name="T81" fmla="*/ 10 h 955"/>
              <a:gd name="T82" fmla="*/ 266 w 392"/>
              <a:gd name="T83" fmla="*/ 34 h 955"/>
              <a:gd name="T84" fmla="*/ 280 w 392"/>
              <a:gd name="T85" fmla="*/ 66 h 955"/>
              <a:gd name="T86" fmla="*/ 278 w 392"/>
              <a:gd name="T87" fmla="*/ 99 h 955"/>
              <a:gd name="T88" fmla="*/ 264 w 392"/>
              <a:gd name="T89" fmla="*/ 126 h 955"/>
              <a:gd name="T90" fmla="*/ 239 w 392"/>
              <a:gd name="T91" fmla="*/ 147 h 955"/>
              <a:gd name="T92" fmla="*/ 209 w 392"/>
              <a:gd name="T93" fmla="*/ 157 h 955"/>
              <a:gd name="T94" fmla="*/ 175 w 392"/>
              <a:gd name="T95" fmla="*/ 155 h 955"/>
              <a:gd name="T96" fmla="*/ 145 w 392"/>
              <a:gd name="T97" fmla="*/ 141 h 955"/>
              <a:gd name="T98" fmla="*/ 123 w 392"/>
              <a:gd name="T99" fmla="*/ 118 h 955"/>
              <a:gd name="T100" fmla="*/ 113 w 392"/>
              <a:gd name="T101" fmla="*/ 89 h 955"/>
              <a:gd name="T102" fmla="*/ 116 w 392"/>
              <a:gd name="T103" fmla="*/ 55 h 955"/>
              <a:gd name="T104" fmla="*/ 134 w 392"/>
              <a:gd name="T105" fmla="*/ 25 h 955"/>
              <a:gd name="T106" fmla="*/ 164 w 392"/>
              <a:gd name="T107" fmla="*/ 5 h 955"/>
              <a:gd name="T108" fmla="*/ 179 w 392"/>
              <a:gd name="T109" fmla="*/ 0 h 95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92"/>
              <a:gd name="T166" fmla="*/ 0 h 955"/>
              <a:gd name="T167" fmla="*/ 392 w 392"/>
              <a:gd name="T168" fmla="*/ 955 h 95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92" h="955">
                <a:moveTo>
                  <a:pt x="94" y="175"/>
                </a:moveTo>
                <a:lnTo>
                  <a:pt x="296" y="175"/>
                </a:lnTo>
                <a:lnTo>
                  <a:pt x="308" y="176"/>
                </a:lnTo>
                <a:lnTo>
                  <a:pt x="320" y="179"/>
                </a:lnTo>
                <a:lnTo>
                  <a:pt x="331" y="184"/>
                </a:lnTo>
                <a:lnTo>
                  <a:pt x="343" y="190"/>
                </a:lnTo>
                <a:lnTo>
                  <a:pt x="353" y="198"/>
                </a:lnTo>
                <a:lnTo>
                  <a:pt x="362" y="207"/>
                </a:lnTo>
                <a:lnTo>
                  <a:pt x="371" y="217"/>
                </a:lnTo>
                <a:lnTo>
                  <a:pt x="378" y="227"/>
                </a:lnTo>
                <a:lnTo>
                  <a:pt x="384" y="238"/>
                </a:lnTo>
                <a:lnTo>
                  <a:pt x="389" y="250"/>
                </a:lnTo>
                <a:lnTo>
                  <a:pt x="391" y="261"/>
                </a:lnTo>
                <a:lnTo>
                  <a:pt x="392" y="272"/>
                </a:lnTo>
                <a:lnTo>
                  <a:pt x="392" y="527"/>
                </a:lnTo>
                <a:lnTo>
                  <a:pt x="392" y="534"/>
                </a:lnTo>
                <a:lnTo>
                  <a:pt x="389" y="539"/>
                </a:lnTo>
                <a:lnTo>
                  <a:pt x="386" y="544"/>
                </a:lnTo>
                <a:lnTo>
                  <a:pt x="381" y="549"/>
                </a:lnTo>
                <a:lnTo>
                  <a:pt x="373" y="553"/>
                </a:lnTo>
                <a:lnTo>
                  <a:pt x="365" y="555"/>
                </a:lnTo>
                <a:lnTo>
                  <a:pt x="357" y="556"/>
                </a:lnTo>
                <a:lnTo>
                  <a:pt x="350" y="556"/>
                </a:lnTo>
                <a:lnTo>
                  <a:pt x="343" y="554"/>
                </a:lnTo>
                <a:lnTo>
                  <a:pt x="336" y="552"/>
                </a:lnTo>
                <a:lnTo>
                  <a:pt x="332" y="549"/>
                </a:lnTo>
                <a:lnTo>
                  <a:pt x="329" y="546"/>
                </a:lnTo>
                <a:lnTo>
                  <a:pt x="326" y="542"/>
                </a:lnTo>
                <a:lnTo>
                  <a:pt x="323" y="537"/>
                </a:lnTo>
                <a:lnTo>
                  <a:pt x="322" y="536"/>
                </a:lnTo>
                <a:lnTo>
                  <a:pt x="321" y="534"/>
                </a:lnTo>
                <a:lnTo>
                  <a:pt x="320" y="530"/>
                </a:lnTo>
                <a:lnTo>
                  <a:pt x="320" y="300"/>
                </a:lnTo>
                <a:lnTo>
                  <a:pt x="304" y="300"/>
                </a:lnTo>
                <a:lnTo>
                  <a:pt x="304" y="917"/>
                </a:lnTo>
                <a:lnTo>
                  <a:pt x="302" y="921"/>
                </a:lnTo>
                <a:lnTo>
                  <a:pt x="301" y="925"/>
                </a:lnTo>
                <a:lnTo>
                  <a:pt x="299" y="928"/>
                </a:lnTo>
                <a:lnTo>
                  <a:pt x="299" y="929"/>
                </a:lnTo>
                <a:lnTo>
                  <a:pt x="295" y="936"/>
                </a:lnTo>
                <a:lnTo>
                  <a:pt x="291" y="941"/>
                </a:lnTo>
                <a:lnTo>
                  <a:pt x="286" y="945"/>
                </a:lnTo>
                <a:lnTo>
                  <a:pt x="281" y="949"/>
                </a:lnTo>
                <a:lnTo>
                  <a:pt x="272" y="952"/>
                </a:lnTo>
                <a:lnTo>
                  <a:pt x="263" y="955"/>
                </a:lnTo>
                <a:lnTo>
                  <a:pt x="254" y="955"/>
                </a:lnTo>
                <a:lnTo>
                  <a:pt x="246" y="955"/>
                </a:lnTo>
                <a:lnTo>
                  <a:pt x="239" y="953"/>
                </a:lnTo>
                <a:lnTo>
                  <a:pt x="232" y="950"/>
                </a:lnTo>
                <a:lnTo>
                  <a:pt x="225" y="946"/>
                </a:lnTo>
                <a:lnTo>
                  <a:pt x="219" y="942"/>
                </a:lnTo>
                <a:lnTo>
                  <a:pt x="214" y="937"/>
                </a:lnTo>
                <a:lnTo>
                  <a:pt x="210" y="931"/>
                </a:lnTo>
                <a:lnTo>
                  <a:pt x="207" y="925"/>
                </a:lnTo>
                <a:lnTo>
                  <a:pt x="206" y="923"/>
                </a:lnTo>
                <a:lnTo>
                  <a:pt x="205" y="920"/>
                </a:lnTo>
                <a:lnTo>
                  <a:pt x="204" y="917"/>
                </a:lnTo>
                <a:lnTo>
                  <a:pt x="204" y="554"/>
                </a:lnTo>
                <a:lnTo>
                  <a:pt x="188" y="554"/>
                </a:lnTo>
                <a:lnTo>
                  <a:pt x="188" y="913"/>
                </a:lnTo>
                <a:lnTo>
                  <a:pt x="187" y="920"/>
                </a:lnTo>
                <a:lnTo>
                  <a:pt x="185" y="927"/>
                </a:lnTo>
                <a:lnTo>
                  <a:pt x="182" y="932"/>
                </a:lnTo>
                <a:lnTo>
                  <a:pt x="178" y="938"/>
                </a:lnTo>
                <a:lnTo>
                  <a:pt x="172" y="943"/>
                </a:lnTo>
                <a:lnTo>
                  <a:pt x="164" y="948"/>
                </a:lnTo>
                <a:lnTo>
                  <a:pt x="156" y="952"/>
                </a:lnTo>
                <a:lnTo>
                  <a:pt x="148" y="954"/>
                </a:lnTo>
                <a:lnTo>
                  <a:pt x="139" y="955"/>
                </a:lnTo>
                <a:lnTo>
                  <a:pt x="131" y="955"/>
                </a:lnTo>
                <a:lnTo>
                  <a:pt x="124" y="953"/>
                </a:lnTo>
                <a:lnTo>
                  <a:pt x="117" y="950"/>
                </a:lnTo>
                <a:lnTo>
                  <a:pt x="110" y="947"/>
                </a:lnTo>
                <a:lnTo>
                  <a:pt x="104" y="943"/>
                </a:lnTo>
                <a:lnTo>
                  <a:pt x="99" y="937"/>
                </a:lnTo>
                <a:lnTo>
                  <a:pt x="96" y="931"/>
                </a:lnTo>
                <a:lnTo>
                  <a:pt x="93" y="925"/>
                </a:lnTo>
                <a:lnTo>
                  <a:pt x="93" y="922"/>
                </a:lnTo>
                <a:lnTo>
                  <a:pt x="91" y="919"/>
                </a:lnTo>
                <a:lnTo>
                  <a:pt x="90" y="915"/>
                </a:lnTo>
                <a:lnTo>
                  <a:pt x="90" y="300"/>
                </a:lnTo>
                <a:lnTo>
                  <a:pt x="86" y="299"/>
                </a:lnTo>
                <a:lnTo>
                  <a:pt x="73" y="300"/>
                </a:lnTo>
                <a:lnTo>
                  <a:pt x="73" y="530"/>
                </a:lnTo>
                <a:lnTo>
                  <a:pt x="71" y="534"/>
                </a:lnTo>
                <a:lnTo>
                  <a:pt x="69" y="537"/>
                </a:lnTo>
                <a:lnTo>
                  <a:pt x="68" y="539"/>
                </a:lnTo>
                <a:lnTo>
                  <a:pt x="65" y="543"/>
                </a:lnTo>
                <a:lnTo>
                  <a:pt x="63" y="547"/>
                </a:lnTo>
                <a:lnTo>
                  <a:pt x="59" y="550"/>
                </a:lnTo>
                <a:lnTo>
                  <a:pt x="55" y="552"/>
                </a:lnTo>
                <a:lnTo>
                  <a:pt x="48" y="555"/>
                </a:lnTo>
                <a:lnTo>
                  <a:pt x="42" y="556"/>
                </a:lnTo>
                <a:lnTo>
                  <a:pt x="35" y="556"/>
                </a:lnTo>
                <a:lnTo>
                  <a:pt x="26" y="555"/>
                </a:lnTo>
                <a:lnTo>
                  <a:pt x="18" y="552"/>
                </a:lnTo>
                <a:lnTo>
                  <a:pt x="12" y="550"/>
                </a:lnTo>
                <a:lnTo>
                  <a:pt x="8" y="545"/>
                </a:lnTo>
                <a:lnTo>
                  <a:pt x="4" y="541"/>
                </a:lnTo>
                <a:lnTo>
                  <a:pt x="2" y="535"/>
                </a:lnTo>
                <a:lnTo>
                  <a:pt x="1" y="532"/>
                </a:lnTo>
                <a:lnTo>
                  <a:pt x="0" y="530"/>
                </a:lnTo>
                <a:lnTo>
                  <a:pt x="0" y="267"/>
                </a:lnTo>
                <a:lnTo>
                  <a:pt x="3" y="250"/>
                </a:lnTo>
                <a:lnTo>
                  <a:pt x="5" y="244"/>
                </a:lnTo>
                <a:lnTo>
                  <a:pt x="7" y="238"/>
                </a:lnTo>
                <a:lnTo>
                  <a:pt x="11" y="234"/>
                </a:lnTo>
                <a:lnTo>
                  <a:pt x="16" y="223"/>
                </a:lnTo>
                <a:lnTo>
                  <a:pt x="24" y="213"/>
                </a:lnTo>
                <a:lnTo>
                  <a:pt x="33" y="203"/>
                </a:lnTo>
                <a:lnTo>
                  <a:pt x="44" y="194"/>
                </a:lnTo>
                <a:lnTo>
                  <a:pt x="54" y="187"/>
                </a:lnTo>
                <a:lnTo>
                  <a:pt x="64" y="182"/>
                </a:lnTo>
                <a:lnTo>
                  <a:pt x="73" y="178"/>
                </a:lnTo>
                <a:lnTo>
                  <a:pt x="84" y="176"/>
                </a:lnTo>
                <a:lnTo>
                  <a:pt x="94" y="175"/>
                </a:lnTo>
                <a:close/>
                <a:moveTo>
                  <a:pt x="184" y="0"/>
                </a:moveTo>
                <a:lnTo>
                  <a:pt x="209" y="0"/>
                </a:lnTo>
                <a:lnTo>
                  <a:pt x="214" y="0"/>
                </a:lnTo>
                <a:lnTo>
                  <a:pt x="220" y="1"/>
                </a:lnTo>
                <a:lnTo>
                  <a:pt x="225" y="3"/>
                </a:lnTo>
                <a:lnTo>
                  <a:pt x="230" y="5"/>
                </a:lnTo>
                <a:lnTo>
                  <a:pt x="240" y="10"/>
                </a:lnTo>
                <a:lnTo>
                  <a:pt x="250" y="17"/>
                </a:lnTo>
                <a:lnTo>
                  <a:pt x="259" y="25"/>
                </a:lnTo>
                <a:lnTo>
                  <a:pt x="266" y="34"/>
                </a:lnTo>
                <a:lnTo>
                  <a:pt x="272" y="44"/>
                </a:lnTo>
                <a:lnTo>
                  <a:pt x="277" y="55"/>
                </a:lnTo>
                <a:lnTo>
                  <a:pt x="280" y="66"/>
                </a:lnTo>
                <a:lnTo>
                  <a:pt x="281" y="78"/>
                </a:lnTo>
                <a:lnTo>
                  <a:pt x="280" y="88"/>
                </a:lnTo>
                <a:lnTo>
                  <a:pt x="278" y="99"/>
                </a:lnTo>
                <a:lnTo>
                  <a:pt x="274" y="108"/>
                </a:lnTo>
                <a:lnTo>
                  <a:pt x="270" y="117"/>
                </a:lnTo>
                <a:lnTo>
                  <a:pt x="264" y="126"/>
                </a:lnTo>
                <a:lnTo>
                  <a:pt x="256" y="134"/>
                </a:lnTo>
                <a:lnTo>
                  <a:pt x="248" y="141"/>
                </a:lnTo>
                <a:lnTo>
                  <a:pt x="239" y="147"/>
                </a:lnTo>
                <a:lnTo>
                  <a:pt x="230" y="152"/>
                </a:lnTo>
                <a:lnTo>
                  <a:pt x="219" y="155"/>
                </a:lnTo>
                <a:lnTo>
                  <a:pt x="209" y="157"/>
                </a:lnTo>
                <a:lnTo>
                  <a:pt x="197" y="157"/>
                </a:lnTo>
                <a:lnTo>
                  <a:pt x="185" y="157"/>
                </a:lnTo>
                <a:lnTo>
                  <a:pt x="175" y="155"/>
                </a:lnTo>
                <a:lnTo>
                  <a:pt x="164" y="152"/>
                </a:lnTo>
                <a:lnTo>
                  <a:pt x="155" y="147"/>
                </a:lnTo>
                <a:lnTo>
                  <a:pt x="145" y="141"/>
                </a:lnTo>
                <a:lnTo>
                  <a:pt x="137" y="134"/>
                </a:lnTo>
                <a:lnTo>
                  <a:pt x="130" y="127"/>
                </a:lnTo>
                <a:lnTo>
                  <a:pt x="123" y="118"/>
                </a:lnTo>
                <a:lnTo>
                  <a:pt x="119" y="109"/>
                </a:lnTo>
                <a:lnTo>
                  <a:pt x="115" y="99"/>
                </a:lnTo>
                <a:lnTo>
                  <a:pt x="113" y="89"/>
                </a:lnTo>
                <a:lnTo>
                  <a:pt x="113" y="78"/>
                </a:lnTo>
                <a:lnTo>
                  <a:pt x="114" y="66"/>
                </a:lnTo>
                <a:lnTo>
                  <a:pt x="116" y="55"/>
                </a:lnTo>
                <a:lnTo>
                  <a:pt x="120" y="44"/>
                </a:lnTo>
                <a:lnTo>
                  <a:pt x="126" y="34"/>
                </a:lnTo>
                <a:lnTo>
                  <a:pt x="134" y="25"/>
                </a:lnTo>
                <a:lnTo>
                  <a:pt x="143" y="17"/>
                </a:lnTo>
                <a:lnTo>
                  <a:pt x="152" y="10"/>
                </a:lnTo>
                <a:lnTo>
                  <a:pt x="164" y="5"/>
                </a:lnTo>
                <a:lnTo>
                  <a:pt x="168" y="3"/>
                </a:lnTo>
                <a:lnTo>
                  <a:pt x="173" y="1"/>
                </a:lnTo>
                <a:lnTo>
                  <a:pt x="179" y="0"/>
                </a:lnTo>
                <a:lnTo>
                  <a:pt x="184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l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18903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pic>
        <p:nvPicPr>
          <p:cNvPr id="7694" name="Picture 769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708" y="1371602"/>
            <a:ext cx="1400073" cy="26275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</p:pic>
      <p:sp>
        <p:nvSpPr>
          <p:cNvPr id="7561" name="Line Callout 1 7560"/>
          <p:cNvSpPr>
            <a:spLocks/>
          </p:cNvSpPr>
          <p:nvPr/>
        </p:nvSpPr>
        <p:spPr bwMode="auto">
          <a:xfrm>
            <a:off x="5556830" y="4063916"/>
            <a:ext cx="1647020" cy="655676"/>
          </a:xfrm>
          <a:prstGeom prst="borderCallout1">
            <a:avLst>
              <a:gd name="adj1" fmla="val 101194"/>
              <a:gd name="adj2" fmla="val 48694"/>
              <a:gd name="adj3" fmla="val 188638"/>
              <a:gd name="adj4" fmla="val 83159"/>
            </a:avLst>
          </a:prstGeom>
          <a:noFill/>
          <a:ln w="28575">
            <a:solidFill>
              <a:schemeClr val="tx2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7562" name="TextBox 3997"/>
          <p:cNvSpPr txBox="1">
            <a:spLocks noChangeArrowheads="1"/>
          </p:cNvSpPr>
          <p:nvPr/>
        </p:nvSpPr>
        <p:spPr bwMode="auto">
          <a:xfrm>
            <a:off x="5566307" y="4169075"/>
            <a:ext cx="1647021" cy="48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ctr" defTabSz="5142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2000</a:t>
            </a:r>
          </a:p>
          <a:p>
            <a:pPr marL="0" marR="0" lvl="0" indent="0" algn="ctr" defTabSz="51425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Datacenter</a:t>
            </a:r>
          </a:p>
        </p:txBody>
      </p:sp>
      <p:sp>
        <p:nvSpPr>
          <p:cNvPr id="7695" name="Freeform 7694"/>
          <p:cNvSpPr>
            <a:spLocks noEditPoints="1"/>
          </p:cNvSpPr>
          <p:nvPr/>
        </p:nvSpPr>
        <p:spPr bwMode="auto">
          <a:xfrm>
            <a:off x="5560366" y="3637214"/>
            <a:ext cx="148591" cy="361980"/>
          </a:xfrm>
          <a:custGeom>
            <a:avLst/>
            <a:gdLst>
              <a:gd name="T0" fmla="*/ 308 w 392"/>
              <a:gd name="T1" fmla="*/ 176 h 955"/>
              <a:gd name="T2" fmla="*/ 343 w 392"/>
              <a:gd name="T3" fmla="*/ 190 h 955"/>
              <a:gd name="T4" fmla="*/ 371 w 392"/>
              <a:gd name="T5" fmla="*/ 217 h 955"/>
              <a:gd name="T6" fmla="*/ 389 w 392"/>
              <a:gd name="T7" fmla="*/ 250 h 955"/>
              <a:gd name="T8" fmla="*/ 392 w 392"/>
              <a:gd name="T9" fmla="*/ 527 h 955"/>
              <a:gd name="T10" fmla="*/ 386 w 392"/>
              <a:gd name="T11" fmla="*/ 544 h 955"/>
              <a:gd name="T12" fmla="*/ 365 w 392"/>
              <a:gd name="T13" fmla="*/ 555 h 955"/>
              <a:gd name="T14" fmla="*/ 343 w 392"/>
              <a:gd name="T15" fmla="*/ 554 h 955"/>
              <a:gd name="T16" fmla="*/ 329 w 392"/>
              <a:gd name="T17" fmla="*/ 546 h 955"/>
              <a:gd name="T18" fmla="*/ 322 w 392"/>
              <a:gd name="T19" fmla="*/ 536 h 955"/>
              <a:gd name="T20" fmla="*/ 320 w 392"/>
              <a:gd name="T21" fmla="*/ 300 h 955"/>
              <a:gd name="T22" fmla="*/ 302 w 392"/>
              <a:gd name="T23" fmla="*/ 921 h 955"/>
              <a:gd name="T24" fmla="*/ 299 w 392"/>
              <a:gd name="T25" fmla="*/ 929 h 955"/>
              <a:gd name="T26" fmla="*/ 286 w 392"/>
              <a:gd name="T27" fmla="*/ 945 h 955"/>
              <a:gd name="T28" fmla="*/ 263 w 392"/>
              <a:gd name="T29" fmla="*/ 955 h 955"/>
              <a:gd name="T30" fmla="*/ 239 w 392"/>
              <a:gd name="T31" fmla="*/ 953 h 955"/>
              <a:gd name="T32" fmla="*/ 219 w 392"/>
              <a:gd name="T33" fmla="*/ 942 h 955"/>
              <a:gd name="T34" fmla="*/ 207 w 392"/>
              <a:gd name="T35" fmla="*/ 925 h 955"/>
              <a:gd name="T36" fmla="*/ 204 w 392"/>
              <a:gd name="T37" fmla="*/ 917 h 955"/>
              <a:gd name="T38" fmla="*/ 188 w 392"/>
              <a:gd name="T39" fmla="*/ 913 h 955"/>
              <a:gd name="T40" fmla="*/ 182 w 392"/>
              <a:gd name="T41" fmla="*/ 932 h 955"/>
              <a:gd name="T42" fmla="*/ 164 w 392"/>
              <a:gd name="T43" fmla="*/ 948 h 955"/>
              <a:gd name="T44" fmla="*/ 139 w 392"/>
              <a:gd name="T45" fmla="*/ 955 h 955"/>
              <a:gd name="T46" fmla="*/ 117 w 392"/>
              <a:gd name="T47" fmla="*/ 950 h 955"/>
              <a:gd name="T48" fmla="*/ 99 w 392"/>
              <a:gd name="T49" fmla="*/ 937 h 955"/>
              <a:gd name="T50" fmla="*/ 93 w 392"/>
              <a:gd name="T51" fmla="*/ 922 h 955"/>
              <a:gd name="T52" fmla="*/ 90 w 392"/>
              <a:gd name="T53" fmla="*/ 300 h 955"/>
              <a:gd name="T54" fmla="*/ 73 w 392"/>
              <a:gd name="T55" fmla="*/ 530 h 955"/>
              <a:gd name="T56" fmla="*/ 68 w 392"/>
              <a:gd name="T57" fmla="*/ 539 h 955"/>
              <a:gd name="T58" fmla="*/ 59 w 392"/>
              <a:gd name="T59" fmla="*/ 550 h 955"/>
              <a:gd name="T60" fmla="*/ 42 w 392"/>
              <a:gd name="T61" fmla="*/ 556 h 955"/>
              <a:gd name="T62" fmla="*/ 18 w 392"/>
              <a:gd name="T63" fmla="*/ 552 h 955"/>
              <a:gd name="T64" fmla="*/ 4 w 392"/>
              <a:gd name="T65" fmla="*/ 541 h 955"/>
              <a:gd name="T66" fmla="*/ 0 w 392"/>
              <a:gd name="T67" fmla="*/ 530 h 955"/>
              <a:gd name="T68" fmla="*/ 5 w 392"/>
              <a:gd name="T69" fmla="*/ 244 h 955"/>
              <a:gd name="T70" fmla="*/ 16 w 392"/>
              <a:gd name="T71" fmla="*/ 223 h 955"/>
              <a:gd name="T72" fmla="*/ 44 w 392"/>
              <a:gd name="T73" fmla="*/ 194 h 955"/>
              <a:gd name="T74" fmla="*/ 73 w 392"/>
              <a:gd name="T75" fmla="*/ 178 h 955"/>
              <a:gd name="T76" fmla="*/ 184 w 392"/>
              <a:gd name="T77" fmla="*/ 0 h 955"/>
              <a:gd name="T78" fmla="*/ 220 w 392"/>
              <a:gd name="T79" fmla="*/ 1 h 955"/>
              <a:gd name="T80" fmla="*/ 240 w 392"/>
              <a:gd name="T81" fmla="*/ 10 h 955"/>
              <a:gd name="T82" fmla="*/ 266 w 392"/>
              <a:gd name="T83" fmla="*/ 34 h 955"/>
              <a:gd name="T84" fmla="*/ 280 w 392"/>
              <a:gd name="T85" fmla="*/ 66 h 955"/>
              <a:gd name="T86" fmla="*/ 278 w 392"/>
              <a:gd name="T87" fmla="*/ 99 h 955"/>
              <a:gd name="T88" fmla="*/ 264 w 392"/>
              <a:gd name="T89" fmla="*/ 126 h 955"/>
              <a:gd name="T90" fmla="*/ 239 w 392"/>
              <a:gd name="T91" fmla="*/ 147 h 955"/>
              <a:gd name="T92" fmla="*/ 209 w 392"/>
              <a:gd name="T93" fmla="*/ 157 h 955"/>
              <a:gd name="T94" fmla="*/ 175 w 392"/>
              <a:gd name="T95" fmla="*/ 155 h 955"/>
              <a:gd name="T96" fmla="*/ 145 w 392"/>
              <a:gd name="T97" fmla="*/ 141 h 955"/>
              <a:gd name="T98" fmla="*/ 123 w 392"/>
              <a:gd name="T99" fmla="*/ 118 h 955"/>
              <a:gd name="T100" fmla="*/ 113 w 392"/>
              <a:gd name="T101" fmla="*/ 89 h 955"/>
              <a:gd name="T102" fmla="*/ 116 w 392"/>
              <a:gd name="T103" fmla="*/ 55 h 955"/>
              <a:gd name="T104" fmla="*/ 134 w 392"/>
              <a:gd name="T105" fmla="*/ 25 h 955"/>
              <a:gd name="T106" fmla="*/ 164 w 392"/>
              <a:gd name="T107" fmla="*/ 5 h 955"/>
              <a:gd name="T108" fmla="*/ 179 w 392"/>
              <a:gd name="T109" fmla="*/ 0 h 95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92"/>
              <a:gd name="T166" fmla="*/ 0 h 955"/>
              <a:gd name="T167" fmla="*/ 392 w 392"/>
              <a:gd name="T168" fmla="*/ 955 h 95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92" h="955">
                <a:moveTo>
                  <a:pt x="94" y="175"/>
                </a:moveTo>
                <a:lnTo>
                  <a:pt x="296" y="175"/>
                </a:lnTo>
                <a:lnTo>
                  <a:pt x="308" y="176"/>
                </a:lnTo>
                <a:lnTo>
                  <a:pt x="320" y="179"/>
                </a:lnTo>
                <a:lnTo>
                  <a:pt x="331" y="184"/>
                </a:lnTo>
                <a:lnTo>
                  <a:pt x="343" y="190"/>
                </a:lnTo>
                <a:lnTo>
                  <a:pt x="353" y="198"/>
                </a:lnTo>
                <a:lnTo>
                  <a:pt x="362" y="207"/>
                </a:lnTo>
                <a:lnTo>
                  <a:pt x="371" y="217"/>
                </a:lnTo>
                <a:lnTo>
                  <a:pt x="378" y="227"/>
                </a:lnTo>
                <a:lnTo>
                  <a:pt x="384" y="238"/>
                </a:lnTo>
                <a:lnTo>
                  <a:pt x="389" y="250"/>
                </a:lnTo>
                <a:lnTo>
                  <a:pt x="391" y="261"/>
                </a:lnTo>
                <a:lnTo>
                  <a:pt x="392" y="272"/>
                </a:lnTo>
                <a:lnTo>
                  <a:pt x="392" y="527"/>
                </a:lnTo>
                <a:lnTo>
                  <a:pt x="392" y="534"/>
                </a:lnTo>
                <a:lnTo>
                  <a:pt x="389" y="539"/>
                </a:lnTo>
                <a:lnTo>
                  <a:pt x="386" y="544"/>
                </a:lnTo>
                <a:lnTo>
                  <a:pt x="381" y="549"/>
                </a:lnTo>
                <a:lnTo>
                  <a:pt x="373" y="553"/>
                </a:lnTo>
                <a:lnTo>
                  <a:pt x="365" y="555"/>
                </a:lnTo>
                <a:lnTo>
                  <a:pt x="357" y="556"/>
                </a:lnTo>
                <a:lnTo>
                  <a:pt x="350" y="556"/>
                </a:lnTo>
                <a:lnTo>
                  <a:pt x="343" y="554"/>
                </a:lnTo>
                <a:lnTo>
                  <a:pt x="336" y="552"/>
                </a:lnTo>
                <a:lnTo>
                  <a:pt x="332" y="549"/>
                </a:lnTo>
                <a:lnTo>
                  <a:pt x="329" y="546"/>
                </a:lnTo>
                <a:lnTo>
                  <a:pt x="326" y="542"/>
                </a:lnTo>
                <a:lnTo>
                  <a:pt x="323" y="537"/>
                </a:lnTo>
                <a:lnTo>
                  <a:pt x="322" y="536"/>
                </a:lnTo>
                <a:lnTo>
                  <a:pt x="321" y="534"/>
                </a:lnTo>
                <a:lnTo>
                  <a:pt x="320" y="530"/>
                </a:lnTo>
                <a:lnTo>
                  <a:pt x="320" y="300"/>
                </a:lnTo>
                <a:lnTo>
                  <a:pt x="304" y="300"/>
                </a:lnTo>
                <a:lnTo>
                  <a:pt x="304" y="917"/>
                </a:lnTo>
                <a:lnTo>
                  <a:pt x="302" y="921"/>
                </a:lnTo>
                <a:lnTo>
                  <a:pt x="301" y="925"/>
                </a:lnTo>
                <a:lnTo>
                  <a:pt x="299" y="928"/>
                </a:lnTo>
                <a:lnTo>
                  <a:pt x="299" y="929"/>
                </a:lnTo>
                <a:lnTo>
                  <a:pt x="295" y="936"/>
                </a:lnTo>
                <a:lnTo>
                  <a:pt x="291" y="941"/>
                </a:lnTo>
                <a:lnTo>
                  <a:pt x="286" y="945"/>
                </a:lnTo>
                <a:lnTo>
                  <a:pt x="281" y="949"/>
                </a:lnTo>
                <a:lnTo>
                  <a:pt x="272" y="952"/>
                </a:lnTo>
                <a:lnTo>
                  <a:pt x="263" y="955"/>
                </a:lnTo>
                <a:lnTo>
                  <a:pt x="254" y="955"/>
                </a:lnTo>
                <a:lnTo>
                  <a:pt x="246" y="955"/>
                </a:lnTo>
                <a:lnTo>
                  <a:pt x="239" y="953"/>
                </a:lnTo>
                <a:lnTo>
                  <a:pt x="232" y="950"/>
                </a:lnTo>
                <a:lnTo>
                  <a:pt x="225" y="946"/>
                </a:lnTo>
                <a:lnTo>
                  <a:pt x="219" y="942"/>
                </a:lnTo>
                <a:lnTo>
                  <a:pt x="214" y="937"/>
                </a:lnTo>
                <a:lnTo>
                  <a:pt x="210" y="931"/>
                </a:lnTo>
                <a:lnTo>
                  <a:pt x="207" y="925"/>
                </a:lnTo>
                <a:lnTo>
                  <a:pt x="206" y="923"/>
                </a:lnTo>
                <a:lnTo>
                  <a:pt x="205" y="920"/>
                </a:lnTo>
                <a:lnTo>
                  <a:pt x="204" y="917"/>
                </a:lnTo>
                <a:lnTo>
                  <a:pt x="204" y="554"/>
                </a:lnTo>
                <a:lnTo>
                  <a:pt x="188" y="554"/>
                </a:lnTo>
                <a:lnTo>
                  <a:pt x="188" y="913"/>
                </a:lnTo>
                <a:lnTo>
                  <a:pt x="187" y="920"/>
                </a:lnTo>
                <a:lnTo>
                  <a:pt x="185" y="927"/>
                </a:lnTo>
                <a:lnTo>
                  <a:pt x="182" y="932"/>
                </a:lnTo>
                <a:lnTo>
                  <a:pt x="178" y="938"/>
                </a:lnTo>
                <a:lnTo>
                  <a:pt x="172" y="943"/>
                </a:lnTo>
                <a:lnTo>
                  <a:pt x="164" y="948"/>
                </a:lnTo>
                <a:lnTo>
                  <a:pt x="156" y="952"/>
                </a:lnTo>
                <a:lnTo>
                  <a:pt x="148" y="954"/>
                </a:lnTo>
                <a:lnTo>
                  <a:pt x="139" y="955"/>
                </a:lnTo>
                <a:lnTo>
                  <a:pt x="131" y="955"/>
                </a:lnTo>
                <a:lnTo>
                  <a:pt x="124" y="953"/>
                </a:lnTo>
                <a:lnTo>
                  <a:pt x="117" y="950"/>
                </a:lnTo>
                <a:lnTo>
                  <a:pt x="110" y="947"/>
                </a:lnTo>
                <a:lnTo>
                  <a:pt x="104" y="943"/>
                </a:lnTo>
                <a:lnTo>
                  <a:pt x="99" y="937"/>
                </a:lnTo>
                <a:lnTo>
                  <a:pt x="96" y="931"/>
                </a:lnTo>
                <a:lnTo>
                  <a:pt x="93" y="925"/>
                </a:lnTo>
                <a:lnTo>
                  <a:pt x="93" y="922"/>
                </a:lnTo>
                <a:lnTo>
                  <a:pt x="91" y="919"/>
                </a:lnTo>
                <a:lnTo>
                  <a:pt x="90" y="915"/>
                </a:lnTo>
                <a:lnTo>
                  <a:pt x="90" y="300"/>
                </a:lnTo>
                <a:lnTo>
                  <a:pt x="86" y="299"/>
                </a:lnTo>
                <a:lnTo>
                  <a:pt x="73" y="300"/>
                </a:lnTo>
                <a:lnTo>
                  <a:pt x="73" y="530"/>
                </a:lnTo>
                <a:lnTo>
                  <a:pt x="71" y="534"/>
                </a:lnTo>
                <a:lnTo>
                  <a:pt x="69" y="537"/>
                </a:lnTo>
                <a:lnTo>
                  <a:pt x="68" y="539"/>
                </a:lnTo>
                <a:lnTo>
                  <a:pt x="65" y="543"/>
                </a:lnTo>
                <a:lnTo>
                  <a:pt x="63" y="547"/>
                </a:lnTo>
                <a:lnTo>
                  <a:pt x="59" y="550"/>
                </a:lnTo>
                <a:lnTo>
                  <a:pt x="55" y="552"/>
                </a:lnTo>
                <a:lnTo>
                  <a:pt x="48" y="555"/>
                </a:lnTo>
                <a:lnTo>
                  <a:pt x="42" y="556"/>
                </a:lnTo>
                <a:lnTo>
                  <a:pt x="35" y="556"/>
                </a:lnTo>
                <a:lnTo>
                  <a:pt x="26" y="555"/>
                </a:lnTo>
                <a:lnTo>
                  <a:pt x="18" y="552"/>
                </a:lnTo>
                <a:lnTo>
                  <a:pt x="12" y="550"/>
                </a:lnTo>
                <a:lnTo>
                  <a:pt x="8" y="545"/>
                </a:lnTo>
                <a:lnTo>
                  <a:pt x="4" y="541"/>
                </a:lnTo>
                <a:lnTo>
                  <a:pt x="2" y="535"/>
                </a:lnTo>
                <a:lnTo>
                  <a:pt x="1" y="532"/>
                </a:lnTo>
                <a:lnTo>
                  <a:pt x="0" y="530"/>
                </a:lnTo>
                <a:lnTo>
                  <a:pt x="0" y="267"/>
                </a:lnTo>
                <a:lnTo>
                  <a:pt x="3" y="250"/>
                </a:lnTo>
                <a:lnTo>
                  <a:pt x="5" y="244"/>
                </a:lnTo>
                <a:lnTo>
                  <a:pt x="7" y="238"/>
                </a:lnTo>
                <a:lnTo>
                  <a:pt x="11" y="234"/>
                </a:lnTo>
                <a:lnTo>
                  <a:pt x="16" y="223"/>
                </a:lnTo>
                <a:lnTo>
                  <a:pt x="24" y="213"/>
                </a:lnTo>
                <a:lnTo>
                  <a:pt x="33" y="203"/>
                </a:lnTo>
                <a:lnTo>
                  <a:pt x="44" y="194"/>
                </a:lnTo>
                <a:lnTo>
                  <a:pt x="54" y="187"/>
                </a:lnTo>
                <a:lnTo>
                  <a:pt x="64" y="182"/>
                </a:lnTo>
                <a:lnTo>
                  <a:pt x="73" y="178"/>
                </a:lnTo>
                <a:lnTo>
                  <a:pt x="84" y="176"/>
                </a:lnTo>
                <a:lnTo>
                  <a:pt x="94" y="175"/>
                </a:lnTo>
                <a:close/>
                <a:moveTo>
                  <a:pt x="184" y="0"/>
                </a:moveTo>
                <a:lnTo>
                  <a:pt x="209" y="0"/>
                </a:lnTo>
                <a:lnTo>
                  <a:pt x="214" y="0"/>
                </a:lnTo>
                <a:lnTo>
                  <a:pt x="220" y="1"/>
                </a:lnTo>
                <a:lnTo>
                  <a:pt x="225" y="3"/>
                </a:lnTo>
                <a:lnTo>
                  <a:pt x="230" y="5"/>
                </a:lnTo>
                <a:lnTo>
                  <a:pt x="240" y="10"/>
                </a:lnTo>
                <a:lnTo>
                  <a:pt x="250" y="17"/>
                </a:lnTo>
                <a:lnTo>
                  <a:pt x="259" y="25"/>
                </a:lnTo>
                <a:lnTo>
                  <a:pt x="266" y="34"/>
                </a:lnTo>
                <a:lnTo>
                  <a:pt x="272" y="44"/>
                </a:lnTo>
                <a:lnTo>
                  <a:pt x="277" y="55"/>
                </a:lnTo>
                <a:lnTo>
                  <a:pt x="280" y="66"/>
                </a:lnTo>
                <a:lnTo>
                  <a:pt x="281" y="78"/>
                </a:lnTo>
                <a:lnTo>
                  <a:pt x="280" y="88"/>
                </a:lnTo>
                <a:lnTo>
                  <a:pt x="278" y="99"/>
                </a:lnTo>
                <a:lnTo>
                  <a:pt x="274" y="108"/>
                </a:lnTo>
                <a:lnTo>
                  <a:pt x="270" y="117"/>
                </a:lnTo>
                <a:lnTo>
                  <a:pt x="264" y="126"/>
                </a:lnTo>
                <a:lnTo>
                  <a:pt x="256" y="134"/>
                </a:lnTo>
                <a:lnTo>
                  <a:pt x="248" y="141"/>
                </a:lnTo>
                <a:lnTo>
                  <a:pt x="239" y="147"/>
                </a:lnTo>
                <a:lnTo>
                  <a:pt x="230" y="152"/>
                </a:lnTo>
                <a:lnTo>
                  <a:pt x="219" y="155"/>
                </a:lnTo>
                <a:lnTo>
                  <a:pt x="209" y="157"/>
                </a:lnTo>
                <a:lnTo>
                  <a:pt x="197" y="157"/>
                </a:lnTo>
                <a:lnTo>
                  <a:pt x="185" y="157"/>
                </a:lnTo>
                <a:lnTo>
                  <a:pt x="175" y="155"/>
                </a:lnTo>
                <a:lnTo>
                  <a:pt x="164" y="152"/>
                </a:lnTo>
                <a:lnTo>
                  <a:pt x="155" y="147"/>
                </a:lnTo>
                <a:lnTo>
                  <a:pt x="145" y="141"/>
                </a:lnTo>
                <a:lnTo>
                  <a:pt x="137" y="134"/>
                </a:lnTo>
                <a:lnTo>
                  <a:pt x="130" y="127"/>
                </a:lnTo>
                <a:lnTo>
                  <a:pt x="123" y="118"/>
                </a:lnTo>
                <a:lnTo>
                  <a:pt x="119" y="109"/>
                </a:lnTo>
                <a:lnTo>
                  <a:pt x="115" y="99"/>
                </a:lnTo>
                <a:lnTo>
                  <a:pt x="113" y="89"/>
                </a:lnTo>
                <a:lnTo>
                  <a:pt x="113" y="78"/>
                </a:lnTo>
                <a:lnTo>
                  <a:pt x="114" y="66"/>
                </a:lnTo>
                <a:lnTo>
                  <a:pt x="116" y="55"/>
                </a:lnTo>
                <a:lnTo>
                  <a:pt x="120" y="44"/>
                </a:lnTo>
                <a:lnTo>
                  <a:pt x="126" y="34"/>
                </a:lnTo>
                <a:lnTo>
                  <a:pt x="134" y="25"/>
                </a:lnTo>
                <a:lnTo>
                  <a:pt x="143" y="17"/>
                </a:lnTo>
                <a:lnTo>
                  <a:pt x="152" y="10"/>
                </a:lnTo>
                <a:lnTo>
                  <a:pt x="164" y="5"/>
                </a:lnTo>
                <a:lnTo>
                  <a:pt x="168" y="3"/>
                </a:lnTo>
                <a:lnTo>
                  <a:pt x="173" y="1"/>
                </a:lnTo>
                <a:lnTo>
                  <a:pt x="179" y="0"/>
                </a:lnTo>
                <a:lnTo>
                  <a:pt x="184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25717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51435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771525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0287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128587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154305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1800225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2057400" algn="l" defTabSz="514350" rtl="0" eaLnBrk="1" latinLnBrk="0" hangingPunct="1">
              <a:defRPr sz="20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marL="0" marR="0" lvl="0" indent="0" algn="l" defTabSz="5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pic>
        <p:nvPicPr>
          <p:cNvPr id="7696" name="Picture 769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21" y="2200439"/>
            <a:ext cx="1415977" cy="1798757"/>
          </a:xfrm>
          <a:prstGeom prst="rect">
            <a:avLst/>
          </a:prstGeom>
          <a:solidFill>
            <a:srgbClr val="435464"/>
          </a:solidFill>
          <a:ln>
            <a:noFill/>
          </a:ln>
          <a:effectLst/>
          <a:extLst/>
        </p:spPr>
      </p:pic>
      <p:sp>
        <p:nvSpPr>
          <p:cNvPr id="4" name="Rectangle 3"/>
          <p:cNvSpPr/>
          <p:nvPr/>
        </p:nvSpPr>
        <p:spPr>
          <a:xfrm rot="16200000">
            <a:off x="37975" y="3637253"/>
            <a:ext cx="10968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14259">
              <a:defRPr/>
            </a:pPr>
            <a:r>
              <a:rPr lang="en-US" sz="800" b="1" dirty="0" smtClean="0">
                <a:solidFill>
                  <a:schemeClr val="accent2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Millions of Servers</a:t>
            </a:r>
            <a:endParaRPr lang="en-US" sz="800" b="1" dirty="0">
              <a:solidFill>
                <a:schemeClr val="accent2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4165600" y="5314348"/>
            <a:ext cx="7103533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8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10972800" cy="1066186"/>
          </a:xfrm>
        </p:spPr>
        <p:txBody>
          <a:bodyPr>
            <a:normAutofit/>
          </a:bodyPr>
          <a:lstStyle/>
          <a:p>
            <a:r>
              <a:rPr lang="en-US" dirty="0" smtClean="0"/>
              <a:t>Increased Size </a:t>
            </a:r>
            <a:r>
              <a:rPr lang="en-US" dirty="0"/>
              <a:t>Leads </a:t>
            </a:r>
            <a:r>
              <a:rPr lang="en-US" dirty="0" smtClean="0"/>
              <a:t>to Operational </a:t>
            </a:r>
            <a:r>
              <a:rPr lang="en-US" dirty="0"/>
              <a:t>Complexity</a:t>
            </a:r>
          </a:p>
        </p:txBody>
      </p:sp>
      <p:grpSp>
        <p:nvGrpSpPr>
          <p:cNvPr id="233" name="Group 137"/>
          <p:cNvGrpSpPr>
            <a:grpSpLocks/>
          </p:cNvGrpSpPr>
          <p:nvPr/>
        </p:nvGrpSpPr>
        <p:grpSpPr bwMode="auto">
          <a:xfrm>
            <a:off x="2576163" y="2100201"/>
            <a:ext cx="4185776" cy="1606612"/>
            <a:chOff x="1976308" y="2750024"/>
            <a:chExt cx="5161106" cy="1980710"/>
          </a:xfrm>
        </p:grpSpPr>
        <p:cxnSp>
          <p:nvCxnSpPr>
            <p:cNvPr id="237" name="Straight Connector 133"/>
            <p:cNvCxnSpPr>
              <a:cxnSpLocks noChangeShapeType="1"/>
            </p:cNvCxnSpPr>
            <p:nvPr/>
          </p:nvCxnSpPr>
          <p:spPr bwMode="auto">
            <a:xfrm flipV="1">
              <a:off x="1976308" y="2864067"/>
              <a:ext cx="3001529" cy="1866667"/>
            </a:xfrm>
            <a:prstGeom prst="line">
              <a:avLst/>
            </a:prstGeom>
            <a:noFill/>
            <a:ln w="19050" algn="ctr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/>
            </a:ln>
          </p:spPr>
        </p:cxnSp>
        <p:cxnSp>
          <p:nvCxnSpPr>
            <p:cNvPr id="238" name="Straight Connector 134"/>
            <p:cNvCxnSpPr>
              <a:cxnSpLocks noChangeShapeType="1"/>
            </p:cNvCxnSpPr>
            <p:nvPr/>
          </p:nvCxnSpPr>
          <p:spPr bwMode="auto">
            <a:xfrm flipV="1">
              <a:off x="1976308" y="2750024"/>
              <a:ext cx="5161106" cy="1980710"/>
            </a:xfrm>
            <a:prstGeom prst="line">
              <a:avLst/>
            </a:prstGeom>
            <a:noFill/>
            <a:ln w="19050" algn="ctr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234" name="Group 138"/>
          <p:cNvGrpSpPr>
            <a:grpSpLocks/>
          </p:cNvGrpSpPr>
          <p:nvPr/>
        </p:nvGrpSpPr>
        <p:grpSpPr bwMode="auto">
          <a:xfrm flipV="1">
            <a:off x="2576163" y="3712233"/>
            <a:ext cx="4168061" cy="1707307"/>
            <a:chOff x="1976308" y="2625882"/>
            <a:chExt cx="5139263" cy="2104852"/>
          </a:xfrm>
        </p:grpSpPr>
        <p:cxnSp>
          <p:nvCxnSpPr>
            <p:cNvPr id="235" name="Straight Connector 139"/>
            <p:cNvCxnSpPr>
              <a:cxnSpLocks noChangeShapeType="1"/>
            </p:cNvCxnSpPr>
            <p:nvPr/>
          </p:nvCxnSpPr>
          <p:spPr bwMode="auto">
            <a:xfrm flipV="1">
              <a:off x="1976308" y="2802801"/>
              <a:ext cx="2995250" cy="1927933"/>
            </a:xfrm>
            <a:prstGeom prst="line">
              <a:avLst/>
            </a:prstGeom>
            <a:noFill/>
            <a:ln w="19050" algn="ctr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/>
            </a:ln>
          </p:spPr>
        </p:cxnSp>
        <p:cxnSp>
          <p:nvCxnSpPr>
            <p:cNvPr id="236" name="Straight Connector 140"/>
            <p:cNvCxnSpPr>
              <a:cxnSpLocks noChangeShapeType="1"/>
            </p:cNvCxnSpPr>
            <p:nvPr/>
          </p:nvCxnSpPr>
          <p:spPr bwMode="auto">
            <a:xfrm flipV="1">
              <a:off x="1976308" y="2625882"/>
              <a:ext cx="5139263" cy="2104852"/>
            </a:xfrm>
            <a:prstGeom prst="line">
              <a:avLst/>
            </a:prstGeom>
            <a:noFill/>
            <a:ln w="19050" algn="ctr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/>
            </a:ln>
          </p:spPr>
        </p:cxnSp>
      </p:grpSp>
      <p:sp>
        <p:nvSpPr>
          <p:cNvPr id="47" name="TextBox 46"/>
          <p:cNvSpPr txBox="1"/>
          <p:nvPr/>
        </p:nvSpPr>
        <p:spPr>
          <a:xfrm>
            <a:off x="7951680" y="1616762"/>
            <a:ext cx="2146494" cy="654001"/>
          </a:xfrm>
          <a:prstGeom prst="rect">
            <a:avLst/>
          </a:prstGeom>
          <a:noFill/>
        </p:spPr>
        <p:txBody>
          <a:bodyPr wrap="square" lIns="68553" tIns="34278" rIns="68553" bIns="34278">
            <a:spAutoFit/>
          </a:bodyPr>
          <a:lstStyle/>
          <a:p>
            <a:pPr>
              <a:defRPr/>
            </a:pPr>
            <a: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  <a:t>WEB </a:t>
            </a:r>
            <a:b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</a:br>
            <a: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  <a:t>SERVERS</a:t>
            </a:r>
            <a:endParaRPr lang="en-US" sz="1900" b="1" dirty="0">
              <a:solidFill>
                <a:srgbClr val="435464"/>
              </a:solidFill>
              <a:latin typeface="Arial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17081" y="3338322"/>
            <a:ext cx="2146493" cy="654001"/>
          </a:xfrm>
          <a:prstGeom prst="rect">
            <a:avLst/>
          </a:prstGeom>
          <a:noFill/>
        </p:spPr>
        <p:txBody>
          <a:bodyPr wrap="square" lIns="68553" tIns="34278" rIns="68553" bIns="34278">
            <a:spAutoFit/>
          </a:bodyPr>
          <a:lstStyle/>
          <a:p>
            <a:pPr>
              <a:defRPr/>
            </a:pPr>
            <a: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  <a:t>APPLICATION </a:t>
            </a:r>
            <a:b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</a:br>
            <a: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  <a:t>SERVERS</a:t>
            </a:r>
            <a:endParaRPr lang="en-US" sz="1900" b="1" dirty="0">
              <a:solidFill>
                <a:srgbClr val="435464"/>
              </a:solidFill>
              <a:latin typeface="Arial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51680" y="5422532"/>
            <a:ext cx="2005585" cy="361613"/>
          </a:xfrm>
          <a:prstGeom prst="rect">
            <a:avLst/>
          </a:prstGeom>
          <a:noFill/>
        </p:spPr>
        <p:txBody>
          <a:bodyPr wrap="square" lIns="68553" tIns="34278" rIns="68553" bIns="34278">
            <a:spAutoFit/>
          </a:bodyPr>
          <a:lstStyle/>
          <a:p>
            <a:pPr>
              <a:defRPr/>
            </a:pPr>
            <a: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  <a:sym typeface="Gill Sans" charset="0"/>
              </a:rPr>
              <a:t>DATABASE</a:t>
            </a:r>
            <a:endParaRPr lang="en-US" sz="1900" b="1" dirty="0">
              <a:solidFill>
                <a:srgbClr val="435464"/>
              </a:solidFill>
              <a:latin typeface="Arial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0" name="Group 119"/>
          <p:cNvGrpSpPr>
            <a:grpSpLocks/>
          </p:cNvGrpSpPr>
          <p:nvPr/>
        </p:nvGrpSpPr>
        <p:grpSpPr bwMode="auto">
          <a:xfrm>
            <a:off x="3568233" y="2003470"/>
            <a:ext cx="5155697" cy="1756722"/>
            <a:chOff x="3326705" y="3291851"/>
            <a:chExt cx="4387780" cy="1495154"/>
          </a:xfrm>
        </p:grpSpPr>
        <p:cxnSp>
          <p:nvCxnSpPr>
            <p:cNvPr id="70" name="Straight Connector 101"/>
            <p:cNvCxnSpPr>
              <a:cxnSpLocks noChangeShapeType="1"/>
            </p:cNvCxnSpPr>
            <p:nvPr/>
          </p:nvCxnSpPr>
          <p:spPr bwMode="auto">
            <a:xfrm flipH="1">
              <a:off x="3326705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71" name="Straight Connector 102"/>
            <p:cNvCxnSpPr>
              <a:cxnSpLocks noChangeShapeType="1"/>
            </p:cNvCxnSpPr>
            <p:nvPr/>
          </p:nvCxnSpPr>
          <p:spPr bwMode="auto">
            <a:xfrm>
              <a:off x="4755378" y="3291851"/>
              <a:ext cx="0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72" name="Straight Connector 105"/>
            <p:cNvCxnSpPr>
              <a:cxnSpLocks noChangeShapeType="1"/>
            </p:cNvCxnSpPr>
            <p:nvPr/>
          </p:nvCxnSpPr>
          <p:spPr bwMode="auto">
            <a:xfrm>
              <a:off x="4755378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73" name="Straight Connector 108"/>
            <p:cNvCxnSpPr>
              <a:cxnSpLocks noChangeShapeType="1"/>
            </p:cNvCxnSpPr>
            <p:nvPr/>
          </p:nvCxnSpPr>
          <p:spPr bwMode="auto">
            <a:xfrm>
              <a:off x="4755378" y="3291851"/>
              <a:ext cx="2959107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74" name="Straight Connector 115"/>
            <p:cNvCxnSpPr>
              <a:cxnSpLocks noChangeShapeType="1"/>
            </p:cNvCxnSpPr>
            <p:nvPr/>
          </p:nvCxnSpPr>
          <p:spPr bwMode="auto">
            <a:xfrm>
              <a:off x="6285812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75" name="Straight Connector 116"/>
            <p:cNvCxnSpPr>
              <a:cxnSpLocks noChangeShapeType="1"/>
            </p:cNvCxnSpPr>
            <p:nvPr/>
          </p:nvCxnSpPr>
          <p:spPr bwMode="auto">
            <a:xfrm flipH="1">
              <a:off x="6285812" y="3291851"/>
              <a:ext cx="0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76" name="Straight Connector 117"/>
            <p:cNvCxnSpPr>
              <a:cxnSpLocks noChangeShapeType="1"/>
            </p:cNvCxnSpPr>
            <p:nvPr/>
          </p:nvCxnSpPr>
          <p:spPr bwMode="auto">
            <a:xfrm flipH="1">
              <a:off x="4857139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77" name="Straight Connector 118"/>
            <p:cNvCxnSpPr>
              <a:cxnSpLocks noChangeShapeType="1"/>
            </p:cNvCxnSpPr>
            <p:nvPr/>
          </p:nvCxnSpPr>
          <p:spPr bwMode="auto">
            <a:xfrm flipH="1">
              <a:off x="3326705" y="3291851"/>
              <a:ext cx="2959107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61" name="Group 120"/>
          <p:cNvGrpSpPr>
            <a:grpSpLocks/>
          </p:cNvGrpSpPr>
          <p:nvPr/>
        </p:nvGrpSpPr>
        <p:grpSpPr bwMode="auto">
          <a:xfrm rot="10800000">
            <a:off x="3568234" y="3794745"/>
            <a:ext cx="5155697" cy="1756722"/>
            <a:chOff x="3326705" y="3291851"/>
            <a:chExt cx="4387780" cy="1495154"/>
          </a:xfrm>
        </p:grpSpPr>
        <p:cxnSp>
          <p:nvCxnSpPr>
            <p:cNvPr id="62" name="Straight Connector 121"/>
            <p:cNvCxnSpPr>
              <a:cxnSpLocks noChangeShapeType="1"/>
            </p:cNvCxnSpPr>
            <p:nvPr/>
          </p:nvCxnSpPr>
          <p:spPr bwMode="auto">
            <a:xfrm flipH="1">
              <a:off x="3326705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63" name="Straight Connector 122"/>
            <p:cNvCxnSpPr>
              <a:cxnSpLocks noChangeShapeType="1"/>
            </p:cNvCxnSpPr>
            <p:nvPr/>
          </p:nvCxnSpPr>
          <p:spPr bwMode="auto">
            <a:xfrm>
              <a:off x="4755378" y="3291851"/>
              <a:ext cx="0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64" name="Straight Connector 123"/>
            <p:cNvCxnSpPr>
              <a:cxnSpLocks noChangeShapeType="1"/>
            </p:cNvCxnSpPr>
            <p:nvPr/>
          </p:nvCxnSpPr>
          <p:spPr bwMode="auto">
            <a:xfrm>
              <a:off x="4755378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65" name="Straight Connector 124"/>
            <p:cNvCxnSpPr>
              <a:cxnSpLocks noChangeShapeType="1"/>
            </p:cNvCxnSpPr>
            <p:nvPr/>
          </p:nvCxnSpPr>
          <p:spPr bwMode="auto">
            <a:xfrm>
              <a:off x="4755378" y="3291851"/>
              <a:ext cx="2959107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66" name="Straight Connector 125"/>
            <p:cNvCxnSpPr>
              <a:cxnSpLocks noChangeShapeType="1"/>
            </p:cNvCxnSpPr>
            <p:nvPr/>
          </p:nvCxnSpPr>
          <p:spPr bwMode="auto">
            <a:xfrm>
              <a:off x="6285812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67" name="Straight Connector 126"/>
            <p:cNvCxnSpPr>
              <a:cxnSpLocks noChangeShapeType="1"/>
            </p:cNvCxnSpPr>
            <p:nvPr/>
          </p:nvCxnSpPr>
          <p:spPr bwMode="auto">
            <a:xfrm flipH="1">
              <a:off x="6285812" y="3291851"/>
              <a:ext cx="0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68" name="Straight Connector 127"/>
            <p:cNvCxnSpPr>
              <a:cxnSpLocks noChangeShapeType="1"/>
            </p:cNvCxnSpPr>
            <p:nvPr/>
          </p:nvCxnSpPr>
          <p:spPr bwMode="auto">
            <a:xfrm flipH="1">
              <a:off x="4857139" y="3291851"/>
              <a:ext cx="1428673" cy="1438883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69" name="Straight Connector 128"/>
            <p:cNvCxnSpPr>
              <a:cxnSpLocks noChangeShapeType="1"/>
            </p:cNvCxnSpPr>
            <p:nvPr/>
          </p:nvCxnSpPr>
          <p:spPr bwMode="auto">
            <a:xfrm flipH="1">
              <a:off x="3326705" y="3291851"/>
              <a:ext cx="2959107" cy="1495154"/>
            </a:xfrm>
            <a:prstGeom prst="line">
              <a:avLst/>
            </a:prstGeom>
            <a:noFill/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</p:cxnSp>
      </p:grpSp>
      <p:sp>
        <p:nvSpPr>
          <p:cNvPr id="4" name="Rounded Rectangle 3"/>
          <p:cNvSpPr/>
          <p:nvPr/>
        </p:nvSpPr>
        <p:spPr bwMode="auto">
          <a:xfrm>
            <a:off x="4975147" y="1384301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 bwMode="auto">
          <a:xfrm>
            <a:off x="5039860" y="1468100"/>
            <a:ext cx="549799" cy="1019702"/>
            <a:chOff x="9633380" y="7667974"/>
            <a:chExt cx="863601" cy="1601787"/>
          </a:xfrm>
          <a:solidFill>
            <a:schemeClr val="accent4">
              <a:lumMod val="75000"/>
            </a:schemeClr>
          </a:solidFill>
        </p:grpSpPr>
        <p:grpSp>
          <p:nvGrpSpPr>
            <p:cNvPr id="35" name="Group 34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41" name="Freeform 40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58" name="Rounded Rectangle 157"/>
          <p:cNvSpPr/>
          <p:nvPr/>
        </p:nvSpPr>
        <p:spPr bwMode="auto">
          <a:xfrm>
            <a:off x="6713992" y="1384301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159" name="Group 158"/>
          <p:cNvGrpSpPr/>
          <p:nvPr/>
        </p:nvGrpSpPr>
        <p:grpSpPr bwMode="auto">
          <a:xfrm>
            <a:off x="6778705" y="1468100"/>
            <a:ext cx="549799" cy="1019702"/>
            <a:chOff x="9633380" y="7667974"/>
            <a:chExt cx="863601" cy="1601787"/>
          </a:xfrm>
          <a:solidFill>
            <a:schemeClr val="accent4">
              <a:lumMod val="75000"/>
            </a:schemeClr>
          </a:solidFill>
        </p:grpSpPr>
        <p:grpSp>
          <p:nvGrpSpPr>
            <p:cNvPr id="160" name="Group 159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162" name="Freeform 161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63" name="Freeform 162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64" name="Freeform 163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65" name="Freeform 164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66" name="Freeform 165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67" name="Rounded Rectangle 166"/>
          <p:cNvSpPr/>
          <p:nvPr/>
        </p:nvSpPr>
        <p:spPr bwMode="auto">
          <a:xfrm>
            <a:off x="4975147" y="3123145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 bwMode="auto">
          <a:xfrm>
            <a:off x="5039860" y="3206944"/>
            <a:ext cx="549799" cy="1019702"/>
            <a:chOff x="9633380" y="7667974"/>
            <a:chExt cx="863601" cy="1601787"/>
          </a:xfrm>
          <a:solidFill>
            <a:srgbClr val="5AB7B2"/>
          </a:solidFill>
        </p:grpSpPr>
        <p:grpSp>
          <p:nvGrpSpPr>
            <p:cNvPr id="169" name="Group 168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171" name="Freeform 170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72" name="Freeform 171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73" name="Freeform 172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74" name="Freeform 173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75" name="Freeform 174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76" name="Rounded Rectangle 175"/>
          <p:cNvSpPr/>
          <p:nvPr/>
        </p:nvSpPr>
        <p:spPr bwMode="auto">
          <a:xfrm>
            <a:off x="6713992" y="3123145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 bwMode="auto">
          <a:xfrm>
            <a:off x="6778705" y="3206944"/>
            <a:ext cx="549799" cy="1019702"/>
            <a:chOff x="9633380" y="7667974"/>
            <a:chExt cx="863601" cy="1601787"/>
          </a:xfrm>
          <a:solidFill>
            <a:schemeClr val="accent5"/>
          </a:solidFill>
        </p:grpSpPr>
        <p:grpSp>
          <p:nvGrpSpPr>
            <p:cNvPr id="178" name="Group 177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180" name="Freeform 179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81" name="Freeform 180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82" name="Freeform 181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83" name="Freeform 182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84" name="Freeform 183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85" name="Rounded Rectangle 184"/>
          <p:cNvSpPr/>
          <p:nvPr/>
        </p:nvSpPr>
        <p:spPr bwMode="auto">
          <a:xfrm>
            <a:off x="8345703" y="3123145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186" name="Group 185"/>
          <p:cNvGrpSpPr/>
          <p:nvPr/>
        </p:nvGrpSpPr>
        <p:grpSpPr bwMode="auto">
          <a:xfrm>
            <a:off x="8410417" y="3206944"/>
            <a:ext cx="549799" cy="1019702"/>
            <a:chOff x="9633380" y="7667974"/>
            <a:chExt cx="863601" cy="1601787"/>
          </a:xfrm>
          <a:solidFill>
            <a:schemeClr val="accent5"/>
          </a:solidFill>
        </p:grpSpPr>
        <p:grpSp>
          <p:nvGrpSpPr>
            <p:cNvPr id="187" name="Group 186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189" name="Freeform 188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90" name="Freeform 189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91" name="Freeform 190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92" name="Freeform 191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93" name="Freeform 192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94" name="Rounded Rectangle 193"/>
          <p:cNvSpPr/>
          <p:nvPr/>
        </p:nvSpPr>
        <p:spPr bwMode="auto">
          <a:xfrm>
            <a:off x="3228062" y="3123145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195" name="Group 194"/>
          <p:cNvGrpSpPr/>
          <p:nvPr/>
        </p:nvGrpSpPr>
        <p:grpSpPr bwMode="auto">
          <a:xfrm>
            <a:off x="3292775" y="3206944"/>
            <a:ext cx="549799" cy="1019702"/>
            <a:chOff x="9633380" y="7667974"/>
            <a:chExt cx="863601" cy="1601787"/>
          </a:xfrm>
          <a:solidFill>
            <a:schemeClr val="accent5"/>
          </a:solidFill>
        </p:grpSpPr>
        <p:grpSp>
          <p:nvGrpSpPr>
            <p:cNvPr id="196" name="Group 195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198" name="Freeform 197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99" name="Freeform 198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0" name="Freeform 199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1" name="Freeform 200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2" name="Freeform 201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203" name="Rounded Rectangle 202"/>
          <p:cNvSpPr/>
          <p:nvPr/>
        </p:nvSpPr>
        <p:spPr bwMode="auto">
          <a:xfrm>
            <a:off x="4975147" y="5010326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 bwMode="auto">
          <a:xfrm>
            <a:off x="5039860" y="5094125"/>
            <a:ext cx="549799" cy="1019702"/>
            <a:chOff x="9633380" y="7667974"/>
            <a:chExt cx="863601" cy="1601787"/>
          </a:xfrm>
          <a:solidFill>
            <a:schemeClr val="accent6"/>
          </a:solidFill>
        </p:grpSpPr>
        <p:grpSp>
          <p:nvGrpSpPr>
            <p:cNvPr id="205" name="Group 204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207" name="Freeform 206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8" name="Freeform 207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9" name="Freeform 208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0" name="Freeform 209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1" name="Freeform 210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212" name="Rounded Rectangle 211"/>
          <p:cNvSpPr/>
          <p:nvPr/>
        </p:nvSpPr>
        <p:spPr bwMode="auto">
          <a:xfrm>
            <a:off x="6713992" y="5010326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 bwMode="auto">
          <a:xfrm>
            <a:off x="6778705" y="5094125"/>
            <a:ext cx="549799" cy="1019702"/>
            <a:chOff x="9633380" y="7667974"/>
            <a:chExt cx="863601" cy="1601787"/>
          </a:xfrm>
          <a:solidFill>
            <a:schemeClr val="accent6"/>
          </a:solidFill>
        </p:grpSpPr>
        <p:grpSp>
          <p:nvGrpSpPr>
            <p:cNvPr id="214" name="Group 213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216" name="Freeform 215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7" name="Freeform 216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8" name="Freeform 217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9" name="Freeform 218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20" name="Freeform 219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239" name="TextBox 238"/>
          <p:cNvSpPr txBox="1">
            <a:spLocks noChangeArrowheads="1"/>
          </p:cNvSpPr>
          <p:nvPr/>
        </p:nvSpPr>
        <p:spPr bwMode="auto">
          <a:xfrm>
            <a:off x="553336" y="3338322"/>
            <a:ext cx="2945358" cy="65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8" rIns="68553" bIns="34278">
            <a:spAutoFit/>
          </a:bodyPr>
          <a:lstStyle>
            <a:lvl1pPr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>
              <a:defRPr/>
            </a:pPr>
            <a: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</a:rPr>
              <a:t>ADD 1 </a:t>
            </a:r>
            <a:b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</a:rPr>
            </a:br>
            <a:r>
              <a:rPr lang="en-US" sz="1900" b="1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</a:rPr>
              <a:t>SERVER</a:t>
            </a:r>
          </a:p>
        </p:txBody>
      </p:sp>
      <p:sp>
        <p:nvSpPr>
          <p:cNvPr id="240" name="TextBox 239"/>
          <p:cNvSpPr txBox="1">
            <a:spLocks noChangeArrowheads="1"/>
          </p:cNvSpPr>
          <p:nvPr/>
        </p:nvSpPr>
        <p:spPr bwMode="auto">
          <a:xfrm>
            <a:off x="550188" y="4363698"/>
            <a:ext cx="2895702" cy="65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8" rIns="68553" bIns="34278">
            <a:spAutoFit/>
          </a:bodyPr>
          <a:lstStyle>
            <a:lvl1pPr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>
              <a:defRPr/>
            </a:pPr>
            <a:r>
              <a:rPr lang="en-US" sz="1900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</a:rPr>
              <a:t>20+ Changes</a:t>
            </a:r>
          </a:p>
          <a:p>
            <a:pPr algn="l">
              <a:defRPr/>
            </a:pPr>
            <a:r>
              <a:rPr lang="en-US" sz="1900" dirty="0" smtClean="0">
                <a:solidFill>
                  <a:srgbClr val="435464"/>
                </a:solidFill>
                <a:latin typeface="Arial"/>
                <a:ea typeface="ヒラギノ角ゴ ProN W3" charset="0"/>
                <a:cs typeface="ヒラギノ角ゴ ProN W3" charset="0"/>
              </a:rPr>
              <a:t>12+ New dependences</a:t>
            </a:r>
            <a:endParaRPr lang="en-US" sz="1900" dirty="0">
              <a:solidFill>
                <a:srgbClr val="435464"/>
              </a:solidFill>
              <a:latin typeface="Arial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21" name="Rounded Rectangle 220"/>
          <p:cNvSpPr/>
          <p:nvPr/>
        </p:nvSpPr>
        <p:spPr bwMode="auto">
          <a:xfrm>
            <a:off x="2214748" y="3123145"/>
            <a:ext cx="679225" cy="11606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solidFill>
                <a:srgbClr val="435464"/>
              </a:solidFill>
            </a:endParaRPr>
          </a:p>
        </p:txBody>
      </p:sp>
      <p:grpSp>
        <p:nvGrpSpPr>
          <p:cNvPr id="222" name="Group 221"/>
          <p:cNvGrpSpPr/>
          <p:nvPr/>
        </p:nvGrpSpPr>
        <p:grpSpPr bwMode="auto">
          <a:xfrm>
            <a:off x="2279461" y="3206944"/>
            <a:ext cx="549799" cy="1019702"/>
            <a:chOff x="9633380" y="7667974"/>
            <a:chExt cx="863601" cy="1601787"/>
          </a:xfrm>
          <a:solidFill>
            <a:schemeClr val="accent1"/>
          </a:solidFill>
        </p:grpSpPr>
        <p:grpSp>
          <p:nvGrpSpPr>
            <p:cNvPr id="223" name="Group 222"/>
            <p:cNvGrpSpPr/>
            <p:nvPr/>
          </p:nvGrpSpPr>
          <p:grpSpPr bwMode="auto">
            <a:xfrm>
              <a:off x="9744477" y="7667974"/>
              <a:ext cx="636600" cy="1365250"/>
              <a:chOff x="9712727" y="2522190"/>
              <a:chExt cx="636600" cy="1365250"/>
            </a:xfrm>
            <a:grpFill/>
          </p:grpSpPr>
          <p:sp>
            <p:nvSpPr>
              <p:cNvPr id="225" name="Freeform 224"/>
              <p:cNvSpPr>
                <a:spLocks noEditPoints="1"/>
              </p:cNvSpPr>
              <p:nvPr/>
            </p:nvSpPr>
            <p:spPr bwMode="auto">
              <a:xfrm>
                <a:off x="9712727" y="2522190"/>
                <a:ext cx="636586" cy="227011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3"/>
                  </a:cxn>
                  <a:cxn ang="0">
                    <a:pos x="38" y="72"/>
                  </a:cxn>
                  <a:cxn ang="0">
                    <a:pos x="40" y="81"/>
                  </a:cxn>
                  <a:cxn ang="0">
                    <a:pos x="46" y="87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7"/>
                  </a:cxn>
                  <a:cxn ang="0">
                    <a:pos x="180" y="67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1"/>
                  </a:cxn>
                  <a:cxn ang="0">
                    <a:pos x="331" y="72"/>
                  </a:cxn>
                  <a:cxn ang="0">
                    <a:pos x="333" y="83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3"/>
                  </a:cxn>
                  <a:cxn ang="0">
                    <a:pos x="364" y="72"/>
                  </a:cxn>
                  <a:cxn ang="0">
                    <a:pos x="362" y="61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4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6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40"/>
                  </a:cxn>
                  <a:cxn ang="0">
                    <a:pos x="2" y="131"/>
                  </a:cxn>
                  <a:cxn ang="0">
                    <a:pos x="0" y="120"/>
                  </a:cxn>
                  <a:cxn ang="0">
                    <a:pos x="1" y="18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3"/>
                    </a:lnTo>
                    <a:lnTo>
                      <a:pt x="39" y="67"/>
                    </a:lnTo>
                    <a:lnTo>
                      <a:pt x="38" y="72"/>
                    </a:lnTo>
                    <a:lnTo>
                      <a:pt x="39" y="77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7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7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7"/>
                    </a:lnTo>
                    <a:lnTo>
                      <a:pt x="180" y="72"/>
                    </a:lnTo>
                    <a:lnTo>
                      <a:pt x="180" y="67"/>
                    </a:lnTo>
                    <a:lnTo>
                      <a:pt x="178" y="63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1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1"/>
                    </a:lnTo>
                    <a:lnTo>
                      <a:pt x="332" y="66"/>
                    </a:lnTo>
                    <a:lnTo>
                      <a:pt x="331" y="72"/>
                    </a:lnTo>
                    <a:lnTo>
                      <a:pt x="332" y="77"/>
                    </a:lnTo>
                    <a:lnTo>
                      <a:pt x="333" y="83"/>
                    </a:lnTo>
                    <a:lnTo>
                      <a:pt x="336" y="87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7"/>
                    </a:lnTo>
                    <a:lnTo>
                      <a:pt x="362" y="83"/>
                    </a:lnTo>
                    <a:lnTo>
                      <a:pt x="363" y="77"/>
                    </a:lnTo>
                    <a:lnTo>
                      <a:pt x="364" y="72"/>
                    </a:lnTo>
                    <a:lnTo>
                      <a:pt x="363" y="66"/>
                    </a:lnTo>
                    <a:lnTo>
                      <a:pt x="362" y="61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1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4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8"/>
                    </a:lnTo>
                    <a:lnTo>
                      <a:pt x="401" y="24"/>
                    </a:lnTo>
                    <a:lnTo>
                      <a:pt x="401" y="120"/>
                    </a:lnTo>
                    <a:lnTo>
                      <a:pt x="400" y="126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40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40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6"/>
                    </a:lnTo>
                    <a:lnTo>
                      <a:pt x="0" y="120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26" name="Freeform 225"/>
              <p:cNvSpPr>
                <a:spLocks noEditPoints="1"/>
              </p:cNvSpPr>
              <p:nvPr/>
            </p:nvSpPr>
            <p:spPr bwMode="auto">
              <a:xfrm>
                <a:off x="9712739" y="2807941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3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8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89"/>
                  </a:cxn>
                  <a:cxn ang="0">
                    <a:pos x="348" y="93"/>
                  </a:cxn>
                  <a:cxn ang="0">
                    <a:pos x="356" y="89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1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0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6"/>
                  </a:cxn>
                  <a:cxn ang="0">
                    <a:pos x="13" y="0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8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3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3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8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89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89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0"/>
                    </a:lnTo>
                    <a:lnTo>
                      <a:pt x="392" y="3"/>
                    </a:lnTo>
                    <a:lnTo>
                      <a:pt x="396" y="6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0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1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1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27" name="Freeform 226"/>
              <p:cNvSpPr>
                <a:spLocks noEditPoints="1"/>
              </p:cNvSpPr>
              <p:nvPr/>
            </p:nvSpPr>
            <p:spPr bwMode="auto">
              <a:xfrm>
                <a:off x="9712739" y="3092103"/>
                <a:ext cx="636588" cy="225424"/>
              </a:xfrm>
              <a:custGeom>
                <a:avLst/>
                <a:gdLst/>
                <a:ahLst/>
                <a:cxnLst>
                  <a:cxn ang="0">
                    <a:pos x="46" y="56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6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5"/>
                  </a:cxn>
                  <a:cxn ang="0">
                    <a:pos x="348" y="49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49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2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2">
                    <a:moveTo>
                      <a:pt x="50" y="55"/>
                    </a:moveTo>
                    <a:lnTo>
                      <a:pt x="46" y="56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6"/>
                    </a:lnTo>
                    <a:lnTo>
                      <a:pt x="169" y="86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6"/>
                    </a:lnTo>
                    <a:lnTo>
                      <a:pt x="169" y="55"/>
                    </a:lnTo>
                    <a:lnTo>
                      <a:pt x="50" y="55"/>
                    </a:lnTo>
                    <a:close/>
                    <a:moveTo>
                      <a:pt x="348" y="49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49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2"/>
                    </a:lnTo>
                    <a:lnTo>
                      <a:pt x="18" y="142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28" name="Freeform 227"/>
              <p:cNvSpPr>
                <a:spLocks noEditPoints="1"/>
              </p:cNvSpPr>
              <p:nvPr/>
            </p:nvSpPr>
            <p:spPr bwMode="auto">
              <a:xfrm>
                <a:off x="9712739" y="3376266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0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2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2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1"/>
                  </a:cxn>
                  <a:cxn ang="0">
                    <a:pos x="401" y="23"/>
                  </a:cxn>
                  <a:cxn ang="0">
                    <a:pos x="400" y="125"/>
                  </a:cxn>
                  <a:cxn ang="0">
                    <a:pos x="396" y="135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0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2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2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1"/>
                    </a:lnTo>
                    <a:lnTo>
                      <a:pt x="400" y="17"/>
                    </a:lnTo>
                    <a:lnTo>
                      <a:pt x="401" y="23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5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5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29" name="Freeform 228"/>
              <p:cNvSpPr>
                <a:spLocks noEditPoints="1"/>
              </p:cNvSpPr>
              <p:nvPr/>
            </p:nvSpPr>
            <p:spPr bwMode="auto">
              <a:xfrm>
                <a:off x="9712739" y="3660428"/>
                <a:ext cx="636588" cy="227012"/>
              </a:xfrm>
              <a:custGeom>
                <a:avLst/>
                <a:gdLst/>
                <a:ahLst/>
                <a:cxnLst>
                  <a:cxn ang="0">
                    <a:pos x="46" y="57"/>
                  </a:cxn>
                  <a:cxn ang="0">
                    <a:pos x="40" y="62"/>
                  </a:cxn>
                  <a:cxn ang="0">
                    <a:pos x="38" y="71"/>
                  </a:cxn>
                  <a:cxn ang="0">
                    <a:pos x="40" y="81"/>
                  </a:cxn>
                  <a:cxn ang="0">
                    <a:pos x="46" y="86"/>
                  </a:cxn>
                  <a:cxn ang="0">
                    <a:pos x="169" y="87"/>
                  </a:cxn>
                  <a:cxn ang="0">
                    <a:pos x="176" y="84"/>
                  </a:cxn>
                  <a:cxn ang="0">
                    <a:pos x="180" y="76"/>
                  </a:cxn>
                  <a:cxn ang="0">
                    <a:pos x="180" y="66"/>
                  </a:cxn>
                  <a:cxn ang="0">
                    <a:pos x="176" y="59"/>
                  </a:cxn>
                  <a:cxn ang="0">
                    <a:pos x="169" y="56"/>
                  </a:cxn>
                  <a:cxn ang="0">
                    <a:pos x="348" y="50"/>
                  </a:cxn>
                  <a:cxn ang="0">
                    <a:pos x="339" y="53"/>
                  </a:cxn>
                  <a:cxn ang="0">
                    <a:pos x="333" y="60"/>
                  </a:cxn>
                  <a:cxn ang="0">
                    <a:pos x="331" y="71"/>
                  </a:cxn>
                  <a:cxn ang="0">
                    <a:pos x="333" y="82"/>
                  </a:cxn>
                  <a:cxn ang="0">
                    <a:pos x="339" y="90"/>
                  </a:cxn>
                  <a:cxn ang="0">
                    <a:pos x="348" y="93"/>
                  </a:cxn>
                  <a:cxn ang="0">
                    <a:pos x="356" y="90"/>
                  </a:cxn>
                  <a:cxn ang="0">
                    <a:pos x="362" y="82"/>
                  </a:cxn>
                  <a:cxn ang="0">
                    <a:pos x="364" y="71"/>
                  </a:cxn>
                  <a:cxn ang="0">
                    <a:pos x="362" y="60"/>
                  </a:cxn>
                  <a:cxn ang="0">
                    <a:pos x="356" y="53"/>
                  </a:cxn>
                  <a:cxn ang="0">
                    <a:pos x="348" y="50"/>
                  </a:cxn>
                  <a:cxn ang="0">
                    <a:pos x="383" y="0"/>
                  </a:cxn>
                  <a:cxn ang="0">
                    <a:pos x="392" y="3"/>
                  </a:cxn>
                  <a:cxn ang="0">
                    <a:pos x="398" y="12"/>
                  </a:cxn>
                  <a:cxn ang="0">
                    <a:pos x="401" y="24"/>
                  </a:cxn>
                  <a:cxn ang="0">
                    <a:pos x="400" y="125"/>
                  </a:cxn>
                  <a:cxn ang="0">
                    <a:pos x="396" y="136"/>
                  </a:cxn>
                  <a:cxn ang="0">
                    <a:pos x="388" y="142"/>
                  </a:cxn>
                  <a:cxn ang="0">
                    <a:pos x="18" y="143"/>
                  </a:cxn>
                  <a:cxn ang="0">
                    <a:pos x="9" y="139"/>
                  </a:cxn>
                  <a:cxn ang="0">
                    <a:pos x="2" y="131"/>
                  </a:cxn>
                  <a:cxn ang="0">
                    <a:pos x="0" y="119"/>
                  </a:cxn>
                  <a:cxn ang="0">
                    <a:pos x="1" y="17"/>
                  </a:cxn>
                  <a:cxn ang="0">
                    <a:pos x="5" y="7"/>
                  </a:cxn>
                  <a:cxn ang="0">
                    <a:pos x="13" y="1"/>
                  </a:cxn>
                </a:cxnLst>
                <a:rect l="0" t="0" r="r" b="b"/>
                <a:pathLst>
                  <a:path w="401" h="143">
                    <a:moveTo>
                      <a:pt x="50" y="56"/>
                    </a:moveTo>
                    <a:lnTo>
                      <a:pt x="46" y="57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9" y="66"/>
                    </a:lnTo>
                    <a:lnTo>
                      <a:pt x="38" y="71"/>
                    </a:lnTo>
                    <a:lnTo>
                      <a:pt x="39" y="76"/>
                    </a:lnTo>
                    <a:lnTo>
                      <a:pt x="40" y="81"/>
                    </a:lnTo>
                    <a:lnTo>
                      <a:pt x="43" y="84"/>
                    </a:lnTo>
                    <a:lnTo>
                      <a:pt x="46" y="86"/>
                    </a:lnTo>
                    <a:lnTo>
                      <a:pt x="50" y="87"/>
                    </a:lnTo>
                    <a:lnTo>
                      <a:pt x="169" y="87"/>
                    </a:lnTo>
                    <a:lnTo>
                      <a:pt x="172" y="86"/>
                    </a:lnTo>
                    <a:lnTo>
                      <a:pt x="176" y="84"/>
                    </a:lnTo>
                    <a:lnTo>
                      <a:pt x="178" y="81"/>
                    </a:lnTo>
                    <a:lnTo>
                      <a:pt x="180" y="76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78" y="62"/>
                    </a:lnTo>
                    <a:lnTo>
                      <a:pt x="176" y="59"/>
                    </a:lnTo>
                    <a:lnTo>
                      <a:pt x="172" y="57"/>
                    </a:lnTo>
                    <a:lnTo>
                      <a:pt x="169" y="56"/>
                    </a:lnTo>
                    <a:lnTo>
                      <a:pt x="50" y="56"/>
                    </a:lnTo>
                    <a:close/>
                    <a:moveTo>
                      <a:pt x="348" y="50"/>
                    </a:moveTo>
                    <a:lnTo>
                      <a:pt x="343" y="50"/>
                    </a:lnTo>
                    <a:lnTo>
                      <a:pt x="339" y="53"/>
                    </a:lnTo>
                    <a:lnTo>
                      <a:pt x="336" y="56"/>
                    </a:lnTo>
                    <a:lnTo>
                      <a:pt x="333" y="60"/>
                    </a:lnTo>
                    <a:lnTo>
                      <a:pt x="332" y="65"/>
                    </a:lnTo>
                    <a:lnTo>
                      <a:pt x="331" y="71"/>
                    </a:lnTo>
                    <a:lnTo>
                      <a:pt x="332" y="77"/>
                    </a:lnTo>
                    <a:lnTo>
                      <a:pt x="333" y="82"/>
                    </a:lnTo>
                    <a:lnTo>
                      <a:pt x="336" y="86"/>
                    </a:lnTo>
                    <a:lnTo>
                      <a:pt x="339" y="90"/>
                    </a:lnTo>
                    <a:lnTo>
                      <a:pt x="343" y="92"/>
                    </a:lnTo>
                    <a:lnTo>
                      <a:pt x="348" y="93"/>
                    </a:lnTo>
                    <a:lnTo>
                      <a:pt x="352" y="92"/>
                    </a:lnTo>
                    <a:lnTo>
                      <a:pt x="356" y="90"/>
                    </a:lnTo>
                    <a:lnTo>
                      <a:pt x="359" y="86"/>
                    </a:lnTo>
                    <a:lnTo>
                      <a:pt x="362" y="82"/>
                    </a:lnTo>
                    <a:lnTo>
                      <a:pt x="363" y="77"/>
                    </a:lnTo>
                    <a:lnTo>
                      <a:pt x="364" y="71"/>
                    </a:lnTo>
                    <a:lnTo>
                      <a:pt x="363" y="65"/>
                    </a:lnTo>
                    <a:lnTo>
                      <a:pt x="362" y="60"/>
                    </a:lnTo>
                    <a:lnTo>
                      <a:pt x="359" y="56"/>
                    </a:lnTo>
                    <a:lnTo>
                      <a:pt x="356" y="53"/>
                    </a:lnTo>
                    <a:lnTo>
                      <a:pt x="352" y="50"/>
                    </a:lnTo>
                    <a:lnTo>
                      <a:pt x="348" y="50"/>
                    </a:lnTo>
                    <a:close/>
                    <a:moveTo>
                      <a:pt x="18" y="0"/>
                    </a:moveTo>
                    <a:lnTo>
                      <a:pt x="383" y="0"/>
                    </a:lnTo>
                    <a:lnTo>
                      <a:pt x="388" y="1"/>
                    </a:lnTo>
                    <a:lnTo>
                      <a:pt x="392" y="3"/>
                    </a:lnTo>
                    <a:lnTo>
                      <a:pt x="396" y="7"/>
                    </a:lnTo>
                    <a:lnTo>
                      <a:pt x="398" y="12"/>
                    </a:lnTo>
                    <a:lnTo>
                      <a:pt x="400" y="17"/>
                    </a:lnTo>
                    <a:lnTo>
                      <a:pt x="401" y="24"/>
                    </a:lnTo>
                    <a:lnTo>
                      <a:pt x="401" y="119"/>
                    </a:lnTo>
                    <a:lnTo>
                      <a:pt x="400" y="125"/>
                    </a:lnTo>
                    <a:lnTo>
                      <a:pt x="398" y="131"/>
                    </a:lnTo>
                    <a:lnTo>
                      <a:pt x="396" y="136"/>
                    </a:lnTo>
                    <a:lnTo>
                      <a:pt x="392" y="139"/>
                    </a:lnTo>
                    <a:lnTo>
                      <a:pt x="388" y="142"/>
                    </a:lnTo>
                    <a:lnTo>
                      <a:pt x="383" y="143"/>
                    </a:lnTo>
                    <a:lnTo>
                      <a:pt x="18" y="143"/>
                    </a:lnTo>
                    <a:lnTo>
                      <a:pt x="13" y="142"/>
                    </a:lnTo>
                    <a:lnTo>
                      <a:pt x="9" y="139"/>
                    </a:lnTo>
                    <a:lnTo>
                      <a:pt x="5" y="136"/>
                    </a:lnTo>
                    <a:lnTo>
                      <a:pt x="2" y="131"/>
                    </a:lnTo>
                    <a:lnTo>
                      <a:pt x="1" y="125"/>
                    </a:lnTo>
                    <a:lnTo>
                      <a:pt x="0" y="11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25717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51435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771525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10287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128587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154305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1800225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2057400" algn="l" defTabSz="514350" rtl="0" eaLnBrk="1" latinLnBrk="0" hangingPunct="1">
                  <a:defRPr sz="2000" kern="1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5142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35464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9633380" y="7682263"/>
              <a:ext cx="863601" cy="1587498"/>
            </a:xfrm>
            <a:custGeom>
              <a:avLst/>
              <a:gdLst/>
              <a:ahLst/>
              <a:cxnLst>
                <a:cxn ang="0">
                  <a:pos x="40" y="831"/>
                </a:cxn>
                <a:cxn ang="0">
                  <a:pos x="43" y="852"/>
                </a:cxn>
                <a:cxn ang="0">
                  <a:pos x="51" y="869"/>
                </a:cxn>
                <a:cxn ang="0">
                  <a:pos x="62" y="882"/>
                </a:cxn>
                <a:cxn ang="0">
                  <a:pos x="77" y="889"/>
                </a:cxn>
                <a:cxn ang="0">
                  <a:pos x="460" y="890"/>
                </a:cxn>
                <a:cxn ang="0">
                  <a:pos x="475" y="886"/>
                </a:cxn>
                <a:cxn ang="0">
                  <a:pos x="488" y="876"/>
                </a:cxn>
                <a:cxn ang="0">
                  <a:pos x="498" y="861"/>
                </a:cxn>
                <a:cxn ang="0">
                  <a:pos x="503" y="842"/>
                </a:cxn>
                <a:cxn ang="0">
                  <a:pos x="504" y="0"/>
                </a:cxn>
                <a:cxn ang="0">
                  <a:pos x="519" y="13"/>
                </a:cxn>
                <a:cxn ang="0">
                  <a:pos x="531" y="29"/>
                </a:cxn>
                <a:cxn ang="0">
                  <a:pos x="539" y="49"/>
                </a:cxn>
                <a:cxn ang="0">
                  <a:pos x="544" y="72"/>
                </a:cxn>
                <a:cxn ang="0">
                  <a:pos x="544" y="851"/>
                </a:cxn>
                <a:cxn ang="0">
                  <a:pos x="542" y="876"/>
                </a:cxn>
                <a:cxn ang="0">
                  <a:pos x="534" y="898"/>
                </a:cxn>
                <a:cxn ang="0">
                  <a:pos x="523" y="918"/>
                </a:cxn>
                <a:cxn ang="0">
                  <a:pos x="508" y="932"/>
                </a:cxn>
                <a:cxn ang="0">
                  <a:pos x="491" y="941"/>
                </a:cxn>
                <a:cxn ang="0">
                  <a:pos x="481" y="964"/>
                </a:cxn>
                <a:cxn ang="0">
                  <a:pos x="479" y="980"/>
                </a:cxn>
                <a:cxn ang="0">
                  <a:pos x="471" y="992"/>
                </a:cxn>
                <a:cxn ang="0">
                  <a:pos x="461" y="999"/>
                </a:cxn>
                <a:cxn ang="0">
                  <a:pos x="448" y="999"/>
                </a:cxn>
                <a:cxn ang="0">
                  <a:pos x="438" y="992"/>
                </a:cxn>
                <a:cxn ang="0">
                  <a:pos x="431" y="980"/>
                </a:cxn>
                <a:cxn ang="0">
                  <a:pos x="428" y="964"/>
                </a:cxn>
                <a:cxn ang="0">
                  <a:pos x="116" y="944"/>
                </a:cxn>
                <a:cxn ang="0">
                  <a:pos x="115" y="972"/>
                </a:cxn>
                <a:cxn ang="0">
                  <a:pos x="110" y="986"/>
                </a:cxn>
                <a:cxn ang="0">
                  <a:pos x="101" y="996"/>
                </a:cxn>
                <a:cxn ang="0">
                  <a:pos x="89" y="1000"/>
                </a:cxn>
                <a:cxn ang="0">
                  <a:pos x="78" y="996"/>
                </a:cxn>
                <a:cxn ang="0">
                  <a:pos x="69" y="986"/>
                </a:cxn>
                <a:cxn ang="0">
                  <a:pos x="63" y="972"/>
                </a:cxn>
                <a:cxn ang="0">
                  <a:pos x="63" y="944"/>
                </a:cxn>
                <a:cxn ang="0">
                  <a:pos x="44" y="937"/>
                </a:cxn>
                <a:cxn ang="0">
                  <a:pos x="28" y="925"/>
                </a:cxn>
                <a:cxn ang="0">
                  <a:pos x="15" y="908"/>
                </a:cxn>
                <a:cxn ang="0">
                  <a:pos x="6" y="887"/>
                </a:cxn>
                <a:cxn ang="0">
                  <a:pos x="1" y="864"/>
                </a:cxn>
                <a:cxn ang="0">
                  <a:pos x="0" y="84"/>
                </a:cxn>
                <a:cxn ang="0">
                  <a:pos x="2" y="60"/>
                </a:cxn>
                <a:cxn ang="0">
                  <a:pos x="9" y="39"/>
                </a:cxn>
                <a:cxn ang="0">
                  <a:pos x="19" y="21"/>
                </a:cxn>
                <a:cxn ang="0">
                  <a:pos x="33" y="6"/>
                </a:cxn>
              </a:cxnLst>
              <a:rect l="0" t="0" r="r" b="b"/>
              <a:pathLst>
                <a:path w="544" h="1000">
                  <a:moveTo>
                    <a:pt x="40" y="0"/>
                  </a:moveTo>
                  <a:lnTo>
                    <a:pt x="40" y="831"/>
                  </a:lnTo>
                  <a:lnTo>
                    <a:pt x="41" y="842"/>
                  </a:lnTo>
                  <a:lnTo>
                    <a:pt x="43" y="852"/>
                  </a:lnTo>
                  <a:lnTo>
                    <a:pt x="46" y="861"/>
                  </a:lnTo>
                  <a:lnTo>
                    <a:pt x="51" y="869"/>
                  </a:lnTo>
                  <a:lnTo>
                    <a:pt x="56" y="876"/>
                  </a:lnTo>
                  <a:lnTo>
                    <a:pt x="62" y="882"/>
                  </a:lnTo>
                  <a:lnTo>
                    <a:pt x="69" y="886"/>
                  </a:lnTo>
                  <a:lnTo>
                    <a:pt x="77" y="889"/>
                  </a:lnTo>
                  <a:lnTo>
                    <a:pt x="85" y="890"/>
                  </a:lnTo>
                  <a:lnTo>
                    <a:pt x="460" y="890"/>
                  </a:lnTo>
                  <a:lnTo>
                    <a:pt x="468" y="889"/>
                  </a:lnTo>
                  <a:lnTo>
                    <a:pt x="475" y="886"/>
                  </a:lnTo>
                  <a:lnTo>
                    <a:pt x="482" y="882"/>
                  </a:lnTo>
                  <a:lnTo>
                    <a:pt x="488" y="876"/>
                  </a:lnTo>
                  <a:lnTo>
                    <a:pt x="494" y="869"/>
                  </a:lnTo>
                  <a:lnTo>
                    <a:pt x="498" y="861"/>
                  </a:lnTo>
                  <a:lnTo>
                    <a:pt x="501" y="852"/>
                  </a:lnTo>
                  <a:lnTo>
                    <a:pt x="503" y="842"/>
                  </a:lnTo>
                  <a:lnTo>
                    <a:pt x="504" y="831"/>
                  </a:lnTo>
                  <a:lnTo>
                    <a:pt x="504" y="0"/>
                  </a:lnTo>
                  <a:lnTo>
                    <a:pt x="512" y="6"/>
                  </a:lnTo>
                  <a:lnTo>
                    <a:pt x="519" y="13"/>
                  </a:lnTo>
                  <a:lnTo>
                    <a:pt x="525" y="21"/>
                  </a:lnTo>
                  <a:lnTo>
                    <a:pt x="531" y="29"/>
                  </a:lnTo>
                  <a:lnTo>
                    <a:pt x="535" y="39"/>
                  </a:lnTo>
                  <a:lnTo>
                    <a:pt x="539" y="49"/>
                  </a:lnTo>
                  <a:lnTo>
                    <a:pt x="542" y="60"/>
                  </a:lnTo>
                  <a:lnTo>
                    <a:pt x="544" y="72"/>
                  </a:lnTo>
                  <a:lnTo>
                    <a:pt x="544" y="84"/>
                  </a:lnTo>
                  <a:lnTo>
                    <a:pt x="544" y="851"/>
                  </a:lnTo>
                  <a:lnTo>
                    <a:pt x="544" y="864"/>
                  </a:lnTo>
                  <a:lnTo>
                    <a:pt x="542" y="876"/>
                  </a:lnTo>
                  <a:lnTo>
                    <a:pt x="538" y="887"/>
                  </a:lnTo>
                  <a:lnTo>
                    <a:pt x="534" y="898"/>
                  </a:lnTo>
                  <a:lnTo>
                    <a:pt x="529" y="908"/>
                  </a:lnTo>
                  <a:lnTo>
                    <a:pt x="523" y="918"/>
                  </a:lnTo>
                  <a:lnTo>
                    <a:pt x="516" y="925"/>
                  </a:lnTo>
                  <a:lnTo>
                    <a:pt x="508" y="932"/>
                  </a:lnTo>
                  <a:lnTo>
                    <a:pt x="500" y="937"/>
                  </a:lnTo>
                  <a:lnTo>
                    <a:pt x="491" y="941"/>
                  </a:lnTo>
                  <a:lnTo>
                    <a:pt x="481" y="944"/>
                  </a:lnTo>
                  <a:lnTo>
                    <a:pt x="481" y="964"/>
                  </a:lnTo>
                  <a:lnTo>
                    <a:pt x="481" y="972"/>
                  </a:lnTo>
                  <a:lnTo>
                    <a:pt x="479" y="980"/>
                  </a:lnTo>
                  <a:lnTo>
                    <a:pt x="476" y="986"/>
                  </a:lnTo>
                  <a:lnTo>
                    <a:pt x="471" y="992"/>
                  </a:lnTo>
                  <a:lnTo>
                    <a:pt x="467" y="996"/>
                  </a:lnTo>
                  <a:lnTo>
                    <a:pt x="461" y="999"/>
                  </a:lnTo>
                  <a:lnTo>
                    <a:pt x="455" y="1000"/>
                  </a:lnTo>
                  <a:lnTo>
                    <a:pt x="448" y="999"/>
                  </a:lnTo>
                  <a:lnTo>
                    <a:pt x="443" y="996"/>
                  </a:lnTo>
                  <a:lnTo>
                    <a:pt x="438" y="992"/>
                  </a:lnTo>
                  <a:lnTo>
                    <a:pt x="434" y="986"/>
                  </a:lnTo>
                  <a:lnTo>
                    <a:pt x="431" y="980"/>
                  </a:lnTo>
                  <a:lnTo>
                    <a:pt x="429" y="972"/>
                  </a:lnTo>
                  <a:lnTo>
                    <a:pt x="428" y="964"/>
                  </a:lnTo>
                  <a:lnTo>
                    <a:pt x="428" y="944"/>
                  </a:lnTo>
                  <a:lnTo>
                    <a:pt x="116" y="944"/>
                  </a:lnTo>
                  <a:lnTo>
                    <a:pt x="116" y="965"/>
                  </a:lnTo>
                  <a:lnTo>
                    <a:pt x="115" y="972"/>
                  </a:lnTo>
                  <a:lnTo>
                    <a:pt x="113" y="980"/>
                  </a:lnTo>
                  <a:lnTo>
                    <a:pt x="110" y="986"/>
                  </a:lnTo>
                  <a:lnTo>
                    <a:pt x="106" y="992"/>
                  </a:lnTo>
                  <a:lnTo>
                    <a:pt x="101" y="996"/>
                  </a:lnTo>
                  <a:lnTo>
                    <a:pt x="96" y="999"/>
                  </a:lnTo>
                  <a:lnTo>
                    <a:pt x="89" y="1000"/>
                  </a:lnTo>
                  <a:lnTo>
                    <a:pt x="83" y="999"/>
                  </a:lnTo>
                  <a:lnTo>
                    <a:pt x="78" y="996"/>
                  </a:lnTo>
                  <a:lnTo>
                    <a:pt x="73" y="992"/>
                  </a:lnTo>
                  <a:lnTo>
                    <a:pt x="69" y="986"/>
                  </a:lnTo>
                  <a:lnTo>
                    <a:pt x="66" y="980"/>
                  </a:lnTo>
                  <a:lnTo>
                    <a:pt x="63" y="972"/>
                  </a:lnTo>
                  <a:lnTo>
                    <a:pt x="63" y="965"/>
                  </a:lnTo>
                  <a:lnTo>
                    <a:pt x="63" y="944"/>
                  </a:lnTo>
                  <a:lnTo>
                    <a:pt x="54" y="941"/>
                  </a:lnTo>
                  <a:lnTo>
                    <a:pt x="44" y="937"/>
                  </a:lnTo>
                  <a:lnTo>
                    <a:pt x="36" y="932"/>
                  </a:lnTo>
                  <a:lnTo>
                    <a:pt x="28" y="925"/>
                  </a:lnTo>
                  <a:lnTo>
                    <a:pt x="21" y="918"/>
                  </a:lnTo>
                  <a:lnTo>
                    <a:pt x="15" y="908"/>
                  </a:lnTo>
                  <a:lnTo>
                    <a:pt x="10" y="898"/>
                  </a:lnTo>
                  <a:lnTo>
                    <a:pt x="6" y="887"/>
                  </a:lnTo>
                  <a:lnTo>
                    <a:pt x="3" y="876"/>
                  </a:lnTo>
                  <a:lnTo>
                    <a:pt x="1" y="864"/>
                  </a:lnTo>
                  <a:lnTo>
                    <a:pt x="0" y="851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0"/>
                  </a:lnTo>
                  <a:lnTo>
                    <a:pt x="5" y="49"/>
                  </a:lnTo>
                  <a:lnTo>
                    <a:pt x="9" y="39"/>
                  </a:lnTo>
                  <a:lnTo>
                    <a:pt x="14" y="29"/>
                  </a:lnTo>
                  <a:lnTo>
                    <a:pt x="19" y="21"/>
                  </a:lnTo>
                  <a:lnTo>
                    <a:pt x="25" y="13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25717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51435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771525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10287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128587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154305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1800225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2057400" algn="l" defTabSz="514350" rtl="0" eaLnBrk="1" latinLnBrk="0" hangingPunct="1">
                <a:defRPr sz="2000" kern="1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5142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5464"/>
                </a:solidFill>
                <a:effectLst/>
                <a:uLnTx/>
                <a:uFillTx/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2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08548" y="457493"/>
            <a:ext cx="11174908" cy="5077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SzPct val="250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Operate at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Velocity: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649644" y="1735833"/>
            <a:ext cx="3061813" cy="1298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76180" tIns="38080" rIns="76180" bIns="38080" anchor="ctr" anchorCtr="0">
            <a:noAutofit/>
          </a:bodyPr>
          <a:lstStyle/>
          <a:p>
            <a:pPr algn="ctr" defTabSz="543180">
              <a:buSzPct val="25000"/>
            </a:pPr>
            <a:r>
              <a:rPr lang="en-US" sz="166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policy application &amp; execution engine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649644" y="4116979"/>
            <a:ext cx="3061813" cy="1763716"/>
            <a:chOff x="778933" y="1524000"/>
            <a:chExt cx="3674534" cy="2116666"/>
          </a:xfrm>
        </p:grpSpPr>
        <p:sp>
          <p:nvSpPr>
            <p:cNvPr id="128" name="Shape 128"/>
            <p:cNvSpPr/>
            <p:nvPr/>
          </p:nvSpPr>
          <p:spPr>
            <a:xfrm>
              <a:off x="778933" y="2082800"/>
              <a:ext cx="3674534" cy="15578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228561" tIns="38080" rIns="228561" bIns="38080" anchor="ctr" anchorCtr="0">
              <a:noAutofit/>
            </a:bodyPr>
            <a:lstStyle/>
            <a:p>
              <a:pPr algn="ctr" defTabSz="543180">
                <a:buSzPct val="25000"/>
              </a:pPr>
              <a:r>
                <a:rPr lang="en-US" sz="1667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system to deliver changes at speed, safely, reliably, predictably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778933" y="1524000"/>
              <a:ext cx="3674534" cy="558799"/>
            </a:xfrm>
            <a:prstGeom prst="rect">
              <a:avLst/>
            </a:prstGeom>
            <a:solidFill>
              <a:srgbClr val="324353"/>
            </a:solidFill>
            <a:ln>
              <a:noFill/>
            </a:ln>
          </p:spPr>
          <p:txBody>
            <a:bodyPr lIns="76180" tIns="38080" rIns="76180" bIns="38080" anchor="ctr" anchorCtr="0">
              <a:noAutofit/>
            </a:bodyPr>
            <a:lstStyle/>
            <a:p>
              <a:pPr algn="ctr" defTabSz="543180">
                <a:buSzPct val="25000"/>
              </a:pPr>
              <a:r>
                <a:rPr lang="en-US" sz="15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Delivery </a:t>
              </a: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8283009" y="1270211"/>
            <a:ext cx="3061813" cy="1763716"/>
            <a:chOff x="778933" y="1524000"/>
            <a:chExt cx="3674534" cy="2116666"/>
          </a:xfrm>
        </p:grpSpPr>
        <p:sp>
          <p:nvSpPr>
            <p:cNvPr id="131" name="Shape 131"/>
            <p:cNvSpPr/>
            <p:nvPr/>
          </p:nvSpPr>
          <p:spPr>
            <a:xfrm>
              <a:off x="778933" y="2082800"/>
              <a:ext cx="3674534" cy="15578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304762" tIns="38080" rIns="304762" bIns="38080" anchor="ctr" anchorCtr="0">
              <a:noAutofit/>
            </a:bodyPr>
            <a:lstStyle/>
            <a:p>
              <a:pPr algn="ctr" defTabSz="543180">
                <a:buSzPct val="25000"/>
              </a:pPr>
              <a:r>
                <a:rPr lang="en-US" sz="1667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system to visualize all changes happening in real-time, whether automatic or manual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778933" y="1524000"/>
              <a:ext cx="3674534" cy="558799"/>
            </a:xfrm>
            <a:prstGeom prst="rect">
              <a:avLst/>
            </a:prstGeom>
            <a:solidFill>
              <a:srgbClr val="324353"/>
            </a:solidFill>
            <a:ln>
              <a:noFill/>
            </a:ln>
          </p:spPr>
          <p:txBody>
            <a:bodyPr lIns="76180" tIns="38080" rIns="76180" bIns="38080" anchor="ctr" anchorCtr="0">
              <a:noAutofit/>
            </a:bodyPr>
            <a:lstStyle/>
            <a:p>
              <a:pPr algn="ctr" defTabSz="543180">
                <a:buSzPct val="25000"/>
              </a:pPr>
              <a:r>
                <a:rPr lang="en-US" sz="15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8283009" y="4116979"/>
            <a:ext cx="3061813" cy="1763716"/>
            <a:chOff x="778933" y="1524000"/>
            <a:chExt cx="3674534" cy="2116666"/>
          </a:xfrm>
        </p:grpSpPr>
        <p:sp>
          <p:nvSpPr>
            <p:cNvPr id="134" name="Shape 134"/>
            <p:cNvSpPr/>
            <p:nvPr/>
          </p:nvSpPr>
          <p:spPr>
            <a:xfrm>
              <a:off x="778933" y="2082800"/>
              <a:ext cx="3674534" cy="15578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380963" tIns="38080" rIns="380963" bIns="38080" anchor="ctr" anchorCtr="0">
              <a:noAutofit/>
            </a:bodyPr>
            <a:lstStyle/>
            <a:p>
              <a:pPr algn="ctr" defTabSz="543180">
                <a:buSzPct val="25000"/>
              </a:pPr>
              <a:r>
                <a:rPr lang="en-US" sz="1667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system to enforce node state and report on violations for compliance reasons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778933" y="1524000"/>
              <a:ext cx="3674534" cy="558799"/>
            </a:xfrm>
            <a:prstGeom prst="rect">
              <a:avLst/>
            </a:prstGeom>
            <a:solidFill>
              <a:srgbClr val="324353"/>
            </a:solidFill>
            <a:ln>
              <a:noFill/>
            </a:ln>
          </p:spPr>
          <p:txBody>
            <a:bodyPr lIns="76180" tIns="38080" rIns="76180" bIns="38080" anchor="ctr" anchorCtr="0">
              <a:noAutofit/>
            </a:bodyPr>
            <a:lstStyle/>
            <a:p>
              <a:pPr algn="ctr" defTabSz="543180">
                <a:buSzPct val="25000"/>
              </a:pPr>
              <a:r>
                <a:rPr lang="en-US" sz="15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Compliance</a:t>
              </a:r>
            </a:p>
          </p:txBody>
        </p:sp>
      </p:grpSp>
      <p:cxnSp>
        <p:nvCxnSpPr>
          <p:cNvPr id="136" name="Shape 136"/>
          <p:cNvCxnSpPr/>
          <p:nvPr/>
        </p:nvCxnSpPr>
        <p:spPr>
          <a:xfrm>
            <a:off x="3711456" y="1985683"/>
            <a:ext cx="599214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Shape 137"/>
          <p:cNvCxnSpPr/>
          <p:nvPr/>
        </p:nvCxnSpPr>
        <p:spPr>
          <a:xfrm>
            <a:off x="4293032" y="1976456"/>
            <a:ext cx="346137" cy="346137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Shape 138"/>
          <p:cNvCxnSpPr/>
          <p:nvPr/>
        </p:nvCxnSpPr>
        <p:spPr>
          <a:xfrm>
            <a:off x="3711456" y="4952851"/>
            <a:ext cx="599214" cy="0"/>
          </a:xfrm>
          <a:prstGeom prst="straightConnector1">
            <a:avLst/>
          </a:prstGeom>
          <a:noFill/>
          <a:ln w="57150" cap="flat">
            <a:solidFill>
              <a:srgbClr val="EC750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Shape 139"/>
          <p:cNvCxnSpPr/>
          <p:nvPr/>
        </p:nvCxnSpPr>
        <p:spPr>
          <a:xfrm rot="10800000" flipH="1">
            <a:off x="4293032" y="4618752"/>
            <a:ext cx="342917" cy="342917"/>
          </a:xfrm>
          <a:prstGeom prst="straightConnector1">
            <a:avLst/>
          </a:prstGeom>
          <a:noFill/>
          <a:ln w="57150" cap="flat">
            <a:solidFill>
              <a:srgbClr val="EC750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" name="Shape 140"/>
          <p:cNvGrpSpPr/>
          <p:nvPr/>
        </p:nvGrpSpPr>
        <p:grpSpPr>
          <a:xfrm flipH="1">
            <a:off x="7358514" y="1976455"/>
            <a:ext cx="927713" cy="2985216"/>
            <a:chOff x="8830364" y="2371573"/>
            <a:chExt cx="1113365" cy="3582609"/>
          </a:xfrm>
        </p:grpSpPr>
        <p:cxnSp>
          <p:nvCxnSpPr>
            <p:cNvPr id="141" name="Shape 141"/>
            <p:cNvCxnSpPr/>
            <p:nvPr/>
          </p:nvCxnSpPr>
          <p:spPr>
            <a:xfrm>
              <a:off x="8830364" y="2382650"/>
              <a:ext cx="719127" cy="0"/>
            </a:xfrm>
            <a:prstGeom prst="straightConnector1">
              <a:avLst/>
            </a:prstGeom>
            <a:noFill/>
            <a:ln w="57150" cap="flat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9528325" y="2371573"/>
              <a:ext cx="415405" cy="415405"/>
            </a:xfrm>
            <a:prstGeom prst="straightConnector1">
              <a:avLst/>
            </a:prstGeom>
            <a:noFill/>
            <a:ln w="57150" cap="flat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8830364" y="5943600"/>
              <a:ext cx="719127" cy="0"/>
            </a:xfrm>
            <a:prstGeom prst="straightConnector1">
              <a:avLst/>
            </a:prstGeom>
            <a:noFill/>
            <a:ln w="57150" cap="flat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 flipH="1">
              <a:off x="9528325" y="5542641"/>
              <a:ext cx="411540" cy="411540"/>
            </a:xfrm>
            <a:prstGeom prst="straightConnector1">
              <a:avLst/>
            </a:prstGeom>
            <a:noFill/>
            <a:ln w="57150" cap="flat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 descr="cy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94" y="1830917"/>
            <a:ext cx="3439583" cy="3196167"/>
          </a:xfrm>
          <a:prstGeom prst="rect">
            <a:avLst/>
          </a:prstGeom>
        </p:spPr>
      </p:pic>
      <p:sp>
        <p:nvSpPr>
          <p:cNvPr id="25" name="Shape 132"/>
          <p:cNvSpPr/>
          <p:nvPr/>
        </p:nvSpPr>
        <p:spPr>
          <a:xfrm>
            <a:off x="649644" y="1274768"/>
            <a:ext cx="3061813" cy="465620"/>
          </a:xfrm>
          <a:prstGeom prst="rect">
            <a:avLst/>
          </a:prstGeom>
          <a:solidFill>
            <a:srgbClr val="324353"/>
          </a:solidFill>
          <a:ln>
            <a:noFill/>
          </a:ln>
        </p:spPr>
        <p:txBody>
          <a:bodyPr lIns="76180" tIns="38080" rIns="76180" bIns="38080" anchor="ctr" anchorCtr="0">
            <a:noAutofit/>
          </a:bodyPr>
          <a:lstStyle/>
          <a:p>
            <a:pPr algn="ctr" defTabSz="543180">
              <a:buSzPct val="25000"/>
            </a:pPr>
            <a:r>
              <a:rPr lang="en-US" sz="150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lang="en-US" sz="15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55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199"/>
            <a:ext cx="11176000" cy="49859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Operate at Velocity, Teams Need </a:t>
            </a:r>
            <a:r>
              <a:rPr lang="en-US" u="sng" dirty="0" smtClean="0">
                <a:solidFill>
                  <a:schemeClr val="bg1"/>
                </a:solidFill>
              </a:rPr>
              <a:t>Visibility</a:t>
            </a:r>
            <a:endParaRPr lang="en-US" u="sng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11490" y="1628150"/>
            <a:ext cx="3653651" cy="2569160"/>
            <a:chOff x="4611490" y="1628150"/>
            <a:chExt cx="3653651" cy="2569160"/>
          </a:xfrm>
        </p:grpSpPr>
        <p:sp>
          <p:nvSpPr>
            <p:cNvPr id="10" name="Freeform 29"/>
            <p:cNvSpPr>
              <a:spLocks noEditPoints="1"/>
            </p:cNvSpPr>
            <p:nvPr/>
          </p:nvSpPr>
          <p:spPr bwMode="auto">
            <a:xfrm>
              <a:off x="5415155" y="3075670"/>
              <a:ext cx="625248" cy="741122"/>
            </a:xfrm>
            <a:custGeom>
              <a:avLst/>
              <a:gdLst>
                <a:gd name="T0" fmla="*/ 140 w 160"/>
                <a:gd name="T1" fmla="*/ 77 h 190"/>
                <a:gd name="T2" fmla="*/ 142 w 160"/>
                <a:gd name="T3" fmla="*/ 77 h 190"/>
                <a:gd name="T4" fmla="*/ 142 w 160"/>
                <a:gd name="T5" fmla="*/ 50 h 190"/>
                <a:gd name="T6" fmla="*/ 91 w 160"/>
                <a:gd name="T7" fmla="*/ 0 h 190"/>
                <a:gd name="T8" fmla="*/ 75 w 160"/>
                <a:gd name="T9" fmla="*/ 0 h 190"/>
                <a:gd name="T10" fmla="*/ 24 w 160"/>
                <a:gd name="T11" fmla="*/ 50 h 190"/>
                <a:gd name="T12" fmla="*/ 24 w 160"/>
                <a:gd name="T13" fmla="*/ 77 h 190"/>
                <a:gd name="T14" fmla="*/ 20 w 160"/>
                <a:gd name="T15" fmla="*/ 77 h 190"/>
                <a:gd name="T16" fmla="*/ 0 w 160"/>
                <a:gd name="T17" fmla="*/ 98 h 190"/>
                <a:gd name="T18" fmla="*/ 0 w 160"/>
                <a:gd name="T19" fmla="*/ 170 h 190"/>
                <a:gd name="T20" fmla="*/ 20 w 160"/>
                <a:gd name="T21" fmla="*/ 190 h 190"/>
                <a:gd name="T22" fmla="*/ 140 w 160"/>
                <a:gd name="T23" fmla="*/ 190 h 190"/>
                <a:gd name="T24" fmla="*/ 160 w 160"/>
                <a:gd name="T25" fmla="*/ 170 h 190"/>
                <a:gd name="T26" fmla="*/ 160 w 160"/>
                <a:gd name="T27" fmla="*/ 98 h 190"/>
                <a:gd name="T28" fmla="*/ 140 w 160"/>
                <a:gd name="T29" fmla="*/ 77 h 190"/>
                <a:gd name="T30" fmla="*/ 75 w 160"/>
                <a:gd name="T31" fmla="*/ 21 h 190"/>
                <a:gd name="T32" fmla="*/ 91 w 160"/>
                <a:gd name="T33" fmla="*/ 21 h 190"/>
                <a:gd name="T34" fmla="*/ 121 w 160"/>
                <a:gd name="T35" fmla="*/ 50 h 190"/>
                <a:gd name="T36" fmla="*/ 121 w 160"/>
                <a:gd name="T37" fmla="*/ 77 h 190"/>
                <a:gd name="T38" fmla="*/ 45 w 160"/>
                <a:gd name="T39" fmla="*/ 77 h 190"/>
                <a:gd name="T40" fmla="*/ 45 w 160"/>
                <a:gd name="T41" fmla="*/ 50 h 190"/>
                <a:gd name="T42" fmla="*/ 75 w 160"/>
                <a:gd name="T43" fmla="*/ 21 h 190"/>
                <a:gd name="T44" fmla="*/ 94 w 160"/>
                <a:gd name="T45" fmla="*/ 156 h 190"/>
                <a:gd name="T46" fmla="*/ 89 w 160"/>
                <a:gd name="T47" fmla="*/ 161 h 190"/>
                <a:gd name="T48" fmla="*/ 72 w 160"/>
                <a:gd name="T49" fmla="*/ 161 h 190"/>
                <a:gd name="T50" fmla="*/ 67 w 160"/>
                <a:gd name="T51" fmla="*/ 156 h 190"/>
                <a:gd name="T52" fmla="*/ 67 w 160"/>
                <a:gd name="T53" fmla="*/ 142 h 190"/>
                <a:gd name="T54" fmla="*/ 59 w 160"/>
                <a:gd name="T55" fmla="*/ 125 h 190"/>
                <a:gd name="T56" fmla="*/ 80 w 160"/>
                <a:gd name="T57" fmla="*/ 104 h 190"/>
                <a:gd name="T58" fmla="*/ 101 w 160"/>
                <a:gd name="T59" fmla="*/ 125 h 190"/>
                <a:gd name="T60" fmla="*/ 94 w 160"/>
                <a:gd name="T61" fmla="*/ 141 h 190"/>
                <a:gd name="T62" fmla="*/ 94 w 160"/>
                <a:gd name="T63" fmla="*/ 1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190">
                  <a:moveTo>
                    <a:pt x="140" y="77"/>
                  </a:moveTo>
                  <a:cubicBezTo>
                    <a:pt x="142" y="77"/>
                    <a:pt x="142" y="77"/>
                    <a:pt x="142" y="7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22"/>
                    <a:pt x="119" y="0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7" y="0"/>
                    <a:pt x="24" y="22"/>
                    <a:pt x="24" y="50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9" y="77"/>
                    <a:pt x="0" y="87"/>
                    <a:pt x="0" y="98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81"/>
                    <a:pt x="9" y="190"/>
                    <a:pt x="20" y="190"/>
                  </a:cubicBezTo>
                  <a:cubicBezTo>
                    <a:pt x="140" y="190"/>
                    <a:pt x="140" y="190"/>
                    <a:pt x="140" y="190"/>
                  </a:cubicBezTo>
                  <a:cubicBezTo>
                    <a:pt x="151" y="190"/>
                    <a:pt x="160" y="181"/>
                    <a:pt x="160" y="170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0" y="87"/>
                    <a:pt x="151" y="77"/>
                    <a:pt x="140" y="77"/>
                  </a:cubicBezTo>
                  <a:close/>
                  <a:moveTo>
                    <a:pt x="75" y="21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107" y="21"/>
                    <a:pt x="121" y="34"/>
                    <a:pt x="121" y="50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34"/>
                    <a:pt x="58" y="21"/>
                    <a:pt x="75" y="21"/>
                  </a:cubicBezTo>
                  <a:close/>
                  <a:moveTo>
                    <a:pt x="94" y="156"/>
                  </a:moveTo>
                  <a:cubicBezTo>
                    <a:pt x="94" y="159"/>
                    <a:pt x="92" y="161"/>
                    <a:pt x="89" y="161"/>
                  </a:cubicBezTo>
                  <a:cubicBezTo>
                    <a:pt x="72" y="161"/>
                    <a:pt x="72" y="161"/>
                    <a:pt x="72" y="161"/>
                  </a:cubicBezTo>
                  <a:cubicBezTo>
                    <a:pt x="70" y="161"/>
                    <a:pt x="67" y="159"/>
                    <a:pt x="67" y="156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2" y="138"/>
                    <a:pt x="59" y="132"/>
                    <a:pt x="59" y="125"/>
                  </a:cubicBezTo>
                  <a:cubicBezTo>
                    <a:pt x="59" y="114"/>
                    <a:pt x="68" y="104"/>
                    <a:pt x="80" y="104"/>
                  </a:cubicBezTo>
                  <a:cubicBezTo>
                    <a:pt x="92" y="104"/>
                    <a:pt x="101" y="114"/>
                    <a:pt x="101" y="125"/>
                  </a:cubicBezTo>
                  <a:cubicBezTo>
                    <a:pt x="101" y="131"/>
                    <a:pt x="98" y="137"/>
                    <a:pt x="94" y="141"/>
                  </a:cubicBezTo>
                  <a:lnTo>
                    <a:pt x="94" y="1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611490" y="1628150"/>
              <a:ext cx="1783840" cy="2569160"/>
              <a:chOff x="8696325" y="2465388"/>
              <a:chExt cx="1049338" cy="15113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9078913" y="2747963"/>
                <a:ext cx="193675" cy="193675"/>
              </a:xfrm>
              <a:custGeom>
                <a:avLst/>
                <a:gdLst>
                  <a:gd name="T0" fmla="*/ 4 w 51"/>
                  <a:gd name="T1" fmla="*/ 51 h 51"/>
                  <a:gd name="T2" fmla="*/ 48 w 51"/>
                  <a:gd name="T3" fmla="*/ 51 h 51"/>
                  <a:gd name="T4" fmla="*/ 48 w 51"/>
                  <a:gd name="T5" fmla="*/ 51 h 51"/>
                  <a:gd name="T6" fmla="*/ 48 w 51"/>
                  <a:gd name="T7" fmla="*/ 51 h 51"/>
                  <a:gd name="T8" fmla="*/ 51 w 51"/>
                  <a:gd name="T9" fmla="*/ 48 h 51"/>
                  <a:gd name="T10" fmla="*/ 51 w 51"/>
                  <a:gd name="T11" fmla="*/ 48 h 51"/>
                  <a:gd name="T12" fmla="*/ 4 w 51"/>
                  <a:gd name="T13" fmla="*/ 0 h 51"/>
                  <a:gd name="T14" fmla="*/ 3 w 51"/>
                  <a:gd name="T15" fmla="*/ 0 h 51"/>
                  <a:gd name="T16" fmla="*/ 0 w 51"/>
                  <a:gd name="T17" fmla="*/ 4 h 51"/>
                  <a:gd name="T18" fmla="*/ 0 w 51"/>
                  <a:gd name="T19" fmla="*/ 48 h 51"/>
                  <a:gd name="T20" fmla="*/ 4 w 51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1">
                    <a:moveTo>
                      <a:pt x="4" y="51"/>
                    </a:moveTo>
                    <a:cubicBezTo>
                      <a:pt x="48" y="51"/>
                      <a:pt x="48" y="51"/>
                      <a:pt x="48" y="51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0" y="51"/>
                      <a:pt x="51" y="50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49" y="22"/>
                      <a:pt x="29" y="2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1"/>
                      <a:pt x="4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Freeform 25"/>
              <p:cNvSpPr>
                <a:spLocks noEditPoints="1"/>
              </p:cNvSpPr>
              <p:nvPr/>
            </p:nvSpPr>
            <p:spPr bwMode="auto">
              <a:xfrm>
                <a:off x="8696325" y="2465388"/>
                <a:ext cx="1049338" cy="1511300"/>
              </a:xfrm>
              <a:custGeom>
                <a:avLst/>
                <a:gdLst>
                  <a:gd name="T0" fmla="*/ 227 w 277"/>
                  <a:gd name="T1" fmla="*/ 146 h 400"/>
                  <a:gd name="T2" fmla="*/ 195 w 277"/>
                  <a:gd name="T3" fmla="*/ 135 h 400"/>
                  <a:gd name="T4" fmla="*/ 183 w 277"/>
                  <a:gd name="T5" fmla="*/ 47 h 400"/>
                  <a:gd name="T6" fmla="*/ 118 w 277"/>
                  <a:gd name="T7" fmla="*/ 0 h 400"/>
                  <a:gd name="T8" fmla="*/ 0 w 277"/>
                  <a:gd name="T9" fmla="*/ 24 h 400"/>
                  <a:gd name="T10" fmla="*/ 23 w 277"/>
                  <a:gd name="T11" fmla="*/ 265 h 400"/>
                  <a:gd name="T12" fmla="*/ 81 w 277"/>
                  <a:gd name="T13" fmla="*/ 376 h 400"/>
                  <a:gd name="T14" fmla="*/ 253 w 277"/>
                  <a:gd name="T15" fmla="*/ 400 h 400"/>
                  <a:gd name="T16" fmla="*/ 277 w 277"/>
                  <a:gd name="T17" fmla="*/ 209 h 400"/>
                  <a:gd name="T18" fmla="*/ 215 w 277"/>
                  <a:gd name="T19" fmla="*/ 152 h 400"/>
                  <a:gd name="T20" fmla="*/ 256 w 277"/>
                  <a:gd name="T21" fmla="*/ 191 h 400"/>
                  <a:gd name="T22" fmla="*/ 219 w 277"/>
                  <a:gd name="T23" fmla="*/ 202 h 400"/>
                  <a:gd name="T24" fmla="*/ 215 w 277"/>
                  <a:gd name="T25" fmla="*/ 152 h 400"/>
                  <a:gd name="T26" fmla="*/ 137 w 277"/>
                  <a:gd name="T27" fmla="*/ 21 h 400"/>
                  <a:gd name="T28" fmla="*/ 180 w 277"/>
                  <a:gd name="T29" fmla="*/ 67 h 400"/>
                  <a:gd name="T30" fmla="*/ 133 w 277"/>
                  <a:gd name="T31" fmla="*/ 63 h 400"/>
                  <a:gd name="T32" fmla="*/ 23 w 277"/>
                  <a:gd name="T33" fmla="*/ 252 h 400"/>
                  <a:gd name="T34" fmla="*/ 13 w 277"/>
                  <a:gd name="T35" fmla="*/ 24 h 400"/>
                  <a:gd name="T36" fmla="*/ 118 w 277"/>
                  <a:gd name="T37" fmla="*/ 13 h 400"/>
                  <a:gd name="T38" fmla="*/ 120 w 277"/>
                  <a:gd name="T39" fmla="*/ 63 h 400"/>
                  <a:gd name="T40" fmla="*/ 182 w 277"/>
                  <a:gd name="T41" fmla="*/ 80 h 400"/>
                  <a:gd name="T42" fmla="*/ 105 w 277"/>
                  <a:gd name="T43" fmla="*/ 135 h 400"/>
                  <a:gd name="T44" fmla="*/ 93 w 277"/>
                  <a:gd name="T45" fmla="*/ 133 h 400"/>
                  <a:gd name="T46" fmla="*/ 92 w 277"/>
                  <a:gd name="T47" fmla="*/ 131 h 400"/>
                  <a:gd name="T48" fmla="*/ 92 w 277"/>
                  <a:gd name="T49" fmla="*/ 84 h 400"/>
                  <a:gd name="T50" fmla="*/ 89 w 277"/>
                  <a:gd name="T51" fmla="*/ 81 h 400"/>
                  <a:gd name="T52" fmla="*/ 81 w 277"/>
                  <a:gd name="T53" fmla="*/ 181 h 400"/>
                  <a:gd name="T54" fmla="*/ 23 w 277"/>
                  <a:gd name="T55" fmla="*/ 252 h 400"/>
                  <a:gd name="T56" fmla="*/ 253 w 277"/>
                  <a:gd name="T57" fmla="*/ 387 h 400"/>
                  <a:gd name="T58" fmla="*/ 95 w 277"/>
                  <a:gd name="T59" fmla="*/ 376 h 400"/>
                  <a:gd name="T60" fmla="*/ 105 w 277"/>
                  <a:gd name="T61" fmla="*/ 148 h 400"/>
                  <a:gd name="T62" fmla="*/ 201 w 277"/>
                  <a:gd name="T63" fmla="*/ 148 h 400"/>
                  <a:gd name="T64" fmla="*/ 219 w 277"/>
                  <a:gd name="T65" fmla="*/ 215 h 400"/>
                  <a:gd name="T66" fmla="*/ 263 w 277"/>
                  <a:gd name="T67" fmla="*/ 3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7" h="400">
                    <a:moveTo>
                      <a:pt x="265" y="182"/>
                    </a:moveTo>
                    <a:cubicBezTo>
                      <a:pt x="227" y="146"/>
                      <a:pt x="227" y="146"/>
                      <a:pt x="227" y="146"/>
                    </a:cubicBezTo>
                    <a:cubicBezTo>
                      <a:pt x="221" y="139"/>
                      <a:pt x="209" y="135"/>
                      <a:pt x="200" y="135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95" y="75"/>
                      <a:pt x="195" y="75"/>
                      <a:pt x="195" y="75"/>
                    </a:cubicBezTo>
                    <a:cubicBezTo>
                      <a:pt x="195" y="65"/>
                      <a:pt x="190" y="54"/>
                      <a:pt x="183" y="47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39" y="5"/>
                      <a:pt x="128" y="0"/>
                      <a:pt x="1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255"/>
                      <a:pt x="10" y="265"/>
                      <a:pt x="23" y="265"/>
                    </a:cubicBezTo>
                    <a:cubicBezTo>
                      <a:pt x="81" y="265"/>
                      <a:pt x="81" y="265"/>
                      <a:pt x="81" y="265"/>
                    </a:cubicBezTo>
                    <a:cubicBezTo>
                      <a:pt x="81" y="376"/>
                      <a:pt x="81" y="376"/>
                      <a:pt x="81" y="376"/>
                    </a:cubicBezTo>
                    <a:cubicBezTo>
                      <a:pt x="81" y="389"/>
                      <a:pt x="92" y="400"/>
                      <a:pt x="105" y="400"/>
                    </a:cubicBezTo>
                    <a:cubicBezTo>
                      <a:pt x="253" y="400"/>
                      <a:pt x="253" y="400"/>
                      <a:pt x="253" y="400"/>
                    </a:cubicBezTo>
                    <a:cubicBezTo>
                      <a:pt x="266" y="400"/>
                      <a:pt x="277" y="389"/>
                      <a:pt x="277" y="376"/>
                    </a:cubicBezTo>
                    <a:cubicBezTo>
                      <a:pt x="277" y="209"/>
                      <a:pt x="277" y="209"/>
                      <a:pt x="277" y="209"/>
                    </a:cubicBezTo>
                    <a:cubicBezTo>
                      <a:pt x="277" y="200"/>
                      <a:pt x="272" y="188"/>
                      <a:pt x="265" y="182"/>
                    </a:cubicBezTo>
                    <a:close/>
                    <a:moveTo>
                      <a:pt x="215" y="152"/>
                    </a:moveTo>
                    <a:cubicBezTo>
                      <a:pt x="216" y="153"/>
                      <a:pt x="217" y="154"/>
                      <a:pt x="218" y="155"/>
                    </a:cubicBezTo>
                    <a:cubicBezTo>
                      <a:pt x="256" y="191"/>
                      <a:pt x="256" y="191"/>
                      <a:pt x="256" y="191"/>
                    </a:cubicBezTo>
                    <a:cubicBezTo>
                      <a:pt x="258" y="194"/>
                      <a:pt x="261" y="198"/>
                      <a:pt x="262" y="202"/>
                    </a:cubicBezTo>
                    <a:cubicBezTo>
                      <a:pt x="219" y="202"/>
                      <a:pt x="219" y="202"/>
                      <a:pt x="219" y="202"/>
                    </a:cubicBezTo>
                    <a:cubicBezTo>
                      <a:pt x="216" y="202"/>
                      <a:pt x="215" y="200"/>
                      <a:pt x="215" y="198"/>
                    </a:cubicBezTo>
                    <a:lnTo>
                      <a:pt x="215" y="152"/>
                    </a:lnTo>
                    <a:close/>
                    <a:moveTo>
                      <a:pt x="133" y="18"/>
                    </a:moveTo>
                    <a:cubicBezTo>
                      <a:pt x="134" y="19"/>
                      <a:pt x="136" y="20"/>
                      <a:pt x="137" y="21"/>
                    </a:cubicBezTo>
                    <a:cubicBezTo>
                      <a:pt x="174" y="57"/>
                      <a:pt x="174" y="57"/>
                      <a:pt x="174" y="57"/>
                    </a:cubicBezTo>
                    <a:cubicBezTo>
                      <a:pt x="177" y="59"/>
                      <a:pt x="179" y="63"/>
                      <a:pt x="180" y="67"/>
                    </a:cubicBezTo>
                    <a:cubicBezTo>
                      <a:pt x="137" y="67"/>
                      <a:pt x="137" y="67"/>
                      <a:pt x="137" y="67"/>
                    </a:cubicBezTo>
                    <a:cubicBezTo>
                      <a:pt x="135" y="67"/>
                      <a:pt x="133" y="65"/>
                      <a:pt x="133" y="63"/>
                    </a:cubicBezTo>
                    <a:lnTo>
                      <a:pt x="133" y="18"/>
                    </a:lnTo>
                    <a:close/>
                    <a:moveTo>
                      <a:pt x="23" y="252"/>
                    </a:moveTo>
                    <a:cubicBezTo>
                      <a:pt x="18" y="252"/>
                      <a:pt x="13" y="248"/>
                      <a:pt x="13" y="242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18"/>
                      <a:pt x="18" y="13"/>
                      <a:pt x="23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20" y="13"/>
                    </a:cubicBezTo>
                    <a:cubicBezTo>
                      <a:pt x="120" y="63"/>
                      <a:pt x="120" y="63"/>
                      <a:pt x="120" y="63"/>
                    </a:cubicBezTo>
                    <a:cubicBezTo>
                      <a:pt x="120" y="73"/>
                      <a:pt x="127" y="80"/>
                      <a:pt x="137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82" y="135"/>
                      <a:pt x="182" y="135"/>
                      <a:pt x="182" y="135"/>
                    </a:cubicBezTo>
                    <a:cubicBezTo>
                      <a:pt x="105" y="135"/>
                      <a:pt x="105" y="135"/>
                      <a:pt x="105" y="135"/>
                    </a:cubicBezTo>
                    <a:cubicBezTo>
                      <a:pt x="102" y="135"/>
                      <a:pt x="99" y="135"/>
                      <a:pt x="97" y="136"/>
                    </a:cubicBezTo>
                    <a:cubicBezTo>
                      <a:pt x="93" y="133"/>
                      <a:pt x="93" y="133"/>
                      <a:pt x="93" y="133"/>
                    </a:cubicBezTo>
                    <a:cubicBezTo>
                      <a:pt x="93" y="133"/>
                      <a:pt x="93" y="133"/>
                      <a:pt x="93" y="133"/>
                    </a:cubicBezTo>
                    <a:cubicBezTo>
                      <a:pt x="93" y="132"/>
                      <a:pt x="92" y="131"/>
                      <a:pt x="92" y="131"/>
                    </a:cubicBezTo>
                    <a:cubicBezTo>
                      <a:pt x="92" y="131"/>
                      <a:pt x="92" y="131"/>
                      <a:pt x="92" y="131"/>
                    </a:cubicBezTo>
                    <a:cubicBezTo>
                      <a:pt x="92" y="84"/>
                      <a:pt x="92" y="84"/>
                      <a:pt x="92" y="84"/>
                    </a:cubicBezTo>
                    <a:cubicBezTo>
                      <a:pt x="92" y="83"/>
                      <a:pt x="91" y="81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63" y="83"/>
                      <a:pt x="42" y="105"/>
                      <a:pt x="42" y="132"/>
                    </a:cubicBezTo>
                    <a:cubicBezTo>
                      <a:pt x="42" y="156"/>
                      <a:pt x="59" y="176"/>
                      <a:pt x="81" y="181"/>
                    </a:cubicBezTo>
                    <a:cubicBezTo>
                      <a:pt x="81" y="252"/>
                      <a:pt x="81" y="252"/>
                      <a:pt x="81" y="252"/>
                    </a:cubicBezTo>
                    <a:lnTo>
                      <a:pt x="23" y="252"/>
                    </a:lnTo>
                    <a:close/>
                    <a:moveTo>
                      <a:pt x="263" y="376"/>
                    </a:moveTo>
                    <a:cubicBezTo>
                      <a:pt x="263" y="382"/>
                      <a:pt x="259" y="387"/>
                      <a:pt x="253" y="387"/>
                    </a:cubicBezTo>
                    <a:cubicBezTo>
                      <a:pt x="105" y="387"/>
                      <a:pt x="105" y="387"/>
                      <a:pt x="105" y="387"/>
                    </a:cubicBezTo>
                    <a:cubicBezTo>
                      <a:pt x="99" y="387"/>
                      <a:pt x="95" y="382"/>
                      <a:pt x="95" y="376"/>
                    </a:cubicBezTo>
                    <a:cubicBezTo>
                      <a:pt x="95" y="158"/>
                      <a:pt x="95" y="158"/>
                      <a:pt x="95" y="158"/>
                    </a:cubicBezTo>
                    <a:cubicBezTo>
                      <a:pt x="95" y="152"/>
                      <a:pt x="99" y="148"/>
                      <a:pt x="105" y="148"/>
                    </a:cubicBezTo>
                    <a:cubicBezTo>
                      <a:pt x="200" y="148"/>
                      <a:pt x="200" y="148"/>
                      <a:pt x="200" y="148"/>
                    </a:cubicBezTo>
                    <a:cubicBezTo>
                      <a:pt x="201" y="148"/>
                      <a:pt x="201" y="148"/>
                      <a:pt x="201" y="148"/>
                    </a:cubicBezTo>
                    <a:cubicBezTo>
                      <a:pt x="201" y="198"/>
                      <a:pt x="201" y="198"/>
                      <a:pt x="201" y="198"/>
                    </a:cubicBezTo>
                    <a:cubicBezTo>
                      <a:pt x="201" y="207"/>
                      <a:pt x="209" y="215"/>
                      <a:pt x="219" y="215"/>
                    </a:cubicBezTo>
                    <a:cubicBezTo>
                      <a:pt x="263" y="215"/>
                      <a:pt x="263" y="215"/>
                      <a:pt x="263" y="215"/>
                    </a:cubicBezTo>
                    <a:lnTo>
                      <a:pt x="263" y="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2" name="Text Placeholder 4"/>
            <p:cNvSpPr txBox="1">
              <a:spLocks/>
            </p:cNvSpPr>
            <p:nvPr/>
          </p:nvSpPr>
          <p:spPr bwMode="white">
            <a:xfrm>
              <a:off x="6129853" y="1801635"/>
              <a:ext cx="2135288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b="1" dirty="0" smtClean="0">
                  <a:solidFill>
                    <a:schemeClr val="bg1"/>
                  </a:solidFill>
                </a:rPr>
                <a:t>SECURITY LOGS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93233" y="3250849"/>
            <a:ext cx="4346267" cy="1582700"/>
            <a:chOff x="6893233" y="3250849"/>
            <a:chExt cx="4346267" cy="1582700"/>
          </a:xfrm>
        </p:grpSpPr>
        <p:grpSp>
          <p:nvGrpSpPr>
            <p:cNvPr id="58" name="Group 57"/>
            <p:cNvGrpSpPr/>
            <p:nvPr/>
          </p:nvGrpSpPr>
          <p:grpSpPr>
            <a:xfrm>
              <a:off x="6893233" y="3250849"/>
              <a:ext cx="1688212" cy="1582700"/>
              <a:chOff x="8612188" y="2844800"/>
              <a:chExt cx="1905000" cy="1785938"/>
            </a:xfrm>
          </p:grpSpPr>
          <p:sp>
            <p:nvSpPr>
              <p:cNvPr id="48" name="Rectangle 33"/>
              <p:cNvSpPr>
                <a:spLocks noChangeArrowheads="1"/>
              </p:cNvSpPr>
              <p:nvPr/>
            </p:nvSpPr>
            <p:spPr bwMode="auto">
              <a:xfrm>
                <a:off x="8623301" y="3705225"/>
                <a:ext cx="319088" cy="9128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Freeform 34"/>
              <p:cNvSpPr>
                <a:spLocks noEditPoints="1"/>
              </p:cNvSpPr>
              <p:nvPr/>
            </p:nvSpPr>
            <p:spPr bwMode="auto">
              <a:xfrm>
                <a:off x="8612188" y="3692525"/>
                <a:ext cx="341313" cy="938213"/>
              </a:xfrm>
              <a:custGeom>
                <a:avLst/>
                <a:gdLst>
                  <a:gd name="T0" fmla="*/ 215 w 215"/>
                  <a:gd name="T1" fmla="*/ 591 h 591"/>
                  <a:gd name="T2" fmla="*/ 0 w 215"/>
                  <a:gd name="T3" fmla="*/ 591 h 591"/>
                  <a:gd name="T4" fmla="*/ 0 w 215"/>
                  <a:gd name="T5" fmla="*/ 0 h 591"/>
                  <a:gd name="T6" fmla="*/ 215 w 215"/>
                  <a:gd name="T7" fmla="*/ 0 h 591"/>
                  <a:gd name="T8" fmla="*/ 215 w 215"/>
                  <a:gd name="T9" fmla="*/ 591 h 591"/>
                  <a:gd name="T10" fmla="*/ 15 w 215"/>
                  <a:gd name="T11" fmla="*/ 576 h 591"/>
                  <a:gd name="T12" fmla="*/ 200 w 215"/>
                  <a:gd name="T13" fmla="*/ 576 h 591"/>
                  <a:gd name="T14" fmla="*/ 200 w 215"/>
                  <a:gd name="T15" fmla="*/ 15 h 591"/>
                  <a:gd name="T16" fmla="*/ 15 w 215"/>
                  <a:gd name="T17" fmla="*/ 15 h 591"/>
                  <a:gd name="T18" fmla="*/ 15 w 215"/>
                  <a:gd name="T19" fmla="*/ 576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591">
                    <a:moveTo>
                      <a:pt x="215" y="591"/>
                    </a:moveTo>
                    <a:lnTo>
                      <a:pt x="0" y="591"/>
                    </a:lnTo>
                    <a:lnTo>
                      <a:pt x="0" y="0"/>
                    </a:lnTo>
                    <a:lnTo>
                      <a:pt x="215" y="0"/>
                    </a:lnTo>
                    <a:lnTo>
                      <a:pt x="215" y="591"/>
                    </a:lnTo>
                    <a:close/>
                    <a:moveTo>
                      <a:pt x="15" y="576"/>
                    </a:moveTo>
                    <a:lnTo>
                      <a:pt x="200" y="576"/>
                    </a:lnTo>
                    <a:lnTo>
                      <a:pt x="200" y="15"/>
                    </a:lnTo>
                    <a:lnTo>
                      <a:pt x="15" y="15"/>
                    </a:lnTo>
                    <a:lnTo>
                      <a:pt x="15" y="57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ectangle 35"/>
              <p:cNvSpPr>
                <a:spLocks noChangeArrowheads="1"/>
              </p:cNvSpPr>
              <p:nvPr/>
            </p:nvSpPr>
            <p:spPr bwMode="auto">
              <a:xfrm>
                <a:off x="9043988" y="3422650"/>
                <a:ext cx="312738" cy="11953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Freeform 36"/>
              <p:cNvSpPr>
                <a:spLocks noEditPoints="1"/>
              </p:cNvSpPr>
              <p:nvPr/>
            </p:nvSpPr>
            <p:spPr bwMode="auto">
              <a:xfrm>
                <a:off x="9032876" y="3409950"/>
                <a:ext cx="336550" cy="1220788"/>
              </a:xfrm>
              <a:custGeom>
                <a:avLst/>
                <a:gdLst>
                  <a:gd name="T0" fmla="*/ 212 w 212"/>
                  <a:gd name="T1" fmla="*/ 769 h 769"/>
                  <a:gd name="T2" fmla="*/ 0 w 212"/>
                  <a:gd name="T3" fmla="*/ 769 h 769"/>
                  <a:gd name="T4" fmla="*/ 0 w 212"/>
                  <a:gd name="T5" fmla="*/ 0 h 769"/>
                  <a:gd name="T6" fmla="*/ 212 w 212"/>
                  <a:gd name="T7" fmla="*/ 0 h 769"/>
                  <a:gd name="T8" fmla="*/ 212 w 212"/>
                  <a:gd name="T9" fmla="*/ 769 h 769"/>
                  <a:gd name="T10" fmla="*/ 15 w 212"/>
                  <a:gd name="T11" fmla="*/ 754 h 769"/>
                  <a:gd name="T12" fmla="*/ 196 w 212"/>
                  <a:gd name="T13" fmla="*/ 754 h 769"/>
                  <a:gd name="T14" fmla="*/ 196 w 212"/>
                  <a:gd name="T15" fmla="*/ 15 h 769"/>
                  <a:gd name="T16" fmla="*/ 15 w 212"/>
                  <a:gd name="T17" fmla="*/ 15 h 769"/>
                  <a:gd name="T18" fmla="*/ 15 w 212"/>
                  <a:gd name="T19" fmla="*/ 754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769">
                    <a:moveTo>
                      <a:pt x="212" y="769"/>
                    </a:moveTo>
                    <a:lnTo>
                      <a:pt x="0" y="769"/>
                    </a:lnTo>
                    <a:lnTo>
                      <a:pt x="0" y="0"/>
                    </a:lnTo>
                    <a:lnTo>
                      <a:pt x="212" y="0"/>
                    </a:lnTo>
                    <a:lnTo>
                      <a:pt x="212" y="769"/>
                    </a:lnTo>
                    <a:close/>
                    <a:moveTo>
                      <a:pt x="15" y="754"/>
                    </a:moveTo>
                    <a:lnTo>
                      <a:pt x="196" y="754"/>
                    </a:lnTo>
                    <a:lnTo>
                      <a:pt x="196" y="15"/>
                    </a:lnTo>
                    <a:lnTo>
                      <a:pt x="15" y="15"/>
                    </a:lnTo>
                    <a:lnTo>
                      <a:pt x="15" y="75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ectangle 37"/>
              <p:cNvSpPr>
                <a:spLocks noChangeArrowheads="1"/>
              </p:cNvSpPr>
              <p:nvPr/>
            </p:nvSpPr>
            <p:spPr bwMode="auto">
              <a:xfrm>
                <a:off x="9458326" y="3854450"/>
                <a:ext cx="312738" cy="7635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Freeform 38"/>
              <p:cNvSpPr>
                <a:spLocks noEditPoints="1"/>
              </p:cNvSpPr>
              <p:nvPr/>
            </p:nvSpPr>
            <p:spPr bwMode="auto">
              <a:xfrm>
                <a:off x="9447213" y="3843338"/>
                <a:ext cx="336550" cy="787400"/>
              </a:xfrm>
              <a:custGeom>
                <a:avLst/>
                <a:gdLst>
                  <a:gd name="T0" fmla="*/ 212 w 212"/>
                  <a:gd name="T1" fmla="*/ 496 h 496"/>
                  <a:gd name="T2" fmla="*/ 0 w 212"/>
                  <a:gd name="T3" fmla="*/ 496 h 496"/>
                  <a:gd name="T4" fmla="*/ 0 w 212"/>
                  <a:gd name="T5" fmla="*/ 0 h 496"/>
                  <a:gd name="T6" fmla="*/ 212 w 212"/>
                  <a:gd name="T7" fmla="*/ 0 h 496"/>
                  <a:gd name="T8" fmla="*/ 212 w 212"/>
                  <a:gd name="T9" fmla="*/ 496 h 496"/>
                  <a:gd name="T10" fmla="*/ 15 w 212"/>
                  <a:gd name="T11" fmla="*/ 481 h 496"/>
                  <a:gd name="T12" fmla="*/ 197 w 212"/>
                  <a:gd name="T13" fmla="*/ 481 h 496"/>
                  <a:gd name="T14" fmla="*/ 197 w 212"/>
                  <a:gd name="T15" fmla="*/ 15 h 496"/>
                  <a:gd name="T16" fmla="*/ 15 w 212"/>
                  <a:gd name="T17" fmla="*/ 15 h 496"/>
                  <a:gd name="T18" fmla="*/ 15 w 212"/>
                  <a:gd name="T19" fmla="*/ 481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496">
                    <a:moveTo>
                      <a:pt x="212" y="496"/>
                    </a:moveTo>
                    <a:lnTo>
                      <a:pt x="0" y="496"/>
                    </a:lnTo>
                    <a:lnTo>
                      <a:pt x="0" y="0"/>
                    </a:lnTo>
                    <a:lnTo>
                      <a:pt x="212" y="0"/>
                    </a:lnTo>
                    <a:lnTo>
                      <a:pt x="212" y="496"/>
                    </a:lnTo>
                    <a:close/>
                    <a:moveTo>
                      <a:pt x="15" y="481"/>
                    </a:moveTo>
                    <a:lnTo>
                      <a:pt x="197" y="481"/>
                    </a:lnTo>
                    <a:lnTo>
                      <a:pt x="197" y="15"/>
                    </a:lnTo>
                    <a:lnTo>
                      <a:pt x="15" y="15"/>
                    </a:lnTo>
                    <a:lnTo>
                      <a:pt x="15" y="4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 39"/>
              <p:cNvSpPr>
                <a:spLocks noChangeArrowheads="1"/>
              </p:cNvSpPr>
              <p:nvPr/>
            </p:nvSpPr>
            <p:spPr bwMode="auto">
              <a:xfrm>
                <a:off x="9874251" y="4540250"/>
                <a:ext cx="311150" cy="777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 40"/>
              <p:cNvSpPr>
                <a:spLocks noEditPoints="1"/>
              </p:cNvSpPr>
              <p:nvPr/>
            </p:nvSpPr>
            <p:spPr bwMode="auto">
              <a:xfrm>
                <a:off x="9861551" y="4527550"/>
                <a:ext cx="336550" cy="103188"/>
              </a:xfrm>
              <a:custGeom>
                <a:avLst/>
                <a:gdLst>
                  <a:gd name="T0" fmla="*/ 212 w 212"/>
                  <a:gd name="T1" fmla="*/ 65 h 65"/>
                  <a:gd name="T2" fmla="*/ 0 w 212"/>
                  <a:gd name="T3" fmla="*/ 65 h 65"/>
                  <a:gd name="T4" fmla="*/ 0 w 212"/>
                  <a:gd name="T5" fmla="*/ 0 h 65"/>
                  <a:gd name="T6" fmla="*/ 212 w 212"/>
                  <a:gd name="T7" fmla="*/ 0 h 65"/>
                  <a:gd name="T8" fmla="*/ 212 w 212"/>
                  <a:gd name="T9" fmla="*/ 65 h 65"/>
                  <a:gd name="T10" fmla="*/ 15 w 212"/>
                  <a:gd name="T11" fmla="*/ 50 h 65"/>
                  <a:gd name="T12" fmla="*/ 197 w 212"/>
                  <a:gd name="T13" fmla="*/ 50 h 65"/>
                  <a:gd name="T14" fmla="*/ 197 w 212"/>
                  <a:gd name="T15" fmla="*/ 15 h 65"/>
                  <a:gd name="T16" fmla="*/ 15 w 212"/>
                  <a:gd name="T17" fmla="*/ 15 h 65"/>
                  <a:gd name="T18" fmla="*/ 15 w 212"/>
                  <a:gd name="T19" fmla="*/ 5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65">
                    <a:moveTo>
                      <a:pt x="212" y="65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212" y="0"/>
                    </a:lnTo>
                    <a:lnTo>
                      <a:pt x="212" y="65"/>
                    </a:lnTo>
                    <a:close/>
                    <a:moveTo>
                      <a:pt x="15" y="50"/>
                    </a:moveTo>
                    <a:lnTo>
                      <a:pt x="197" y="50"/>
                    </a:lnTo>
                    <a:lnTo>
                      <a:pt x="197" y="15"/>
                    </a:lnTo>
                    <a:lnTo>
                      <a:pt x="15" y="15"/>
                    </a:lnTo>
                    <a:lnTo>
                      <a:pt x="15" y="5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Freeform 41"/>
              <p:cNvSpPr>
                <a:spLocks noEditPoints="1"/>
              </p:cNvSpPr>
              <p:nvPr/>
            </p:nvSpPr>
            <p:spPr bwMode="auto">
              <a:xfrm>
                <a:off x="9621838" y="2844800"/>
                <a:ext cx="895350" cy="895350"/>
              </a:xfrm>
              <a:custGeom>
                <a:avLst/>
                <a:gdLst>
                  <a:gd name="T0" fmla="*/ 12 w 149"/>
                  <a:gd name="T1" fmla="*/ 128 h 149"/>
                  <a:gd name="T2" fmla="*/ 12 w 149"/>
                  <a:gd name="T3" fmla="*/ 128 h 149"/>
                  <a:gd name="T4" fmla="*/ 11 w 149"/>
                  <a:gd name="T5" fmla="*/ 128 h 149"/>
                  <a:gd name="T6" fmla="*/ 23 w 149"/>
                  <a:gd name="T7" fmla="*/ 149 h 149"/>
                  <a:gd name="T8" fmla="*/ 34 w 149"/>
                  <a:gd name="T9" fmla="*/ 128 h 149"/>
                  <a:gd name="T10" fmla="*/ 138 w 149"/>
                  <a:gd name="T11" fmla="*/ 128 h 149"/>
                  <a:gd name="T12" fmla="*/ 149 w 149"/>
                  <a:gd name="T13" fmla="*/ 112 h 149"/>
                  <a:gd name="T14" fmla="*/ 149 w 149"/>
                  <a:gd name="T15" fmla="*/ 16 h 149"/>
                  <a:gd name="T16" fmla="*/ 138 w 149"/>
                  <a:gd name="T17" fmla="*/ 0 h 149"/>
                  <a:gd name="T18" fmla="*/ 12 w 149"/>
                  <a:gd name="T19" fmla="*/ 0 h 149"/>
                  <a:gd name="T20" fmla="*/ 0 w 149"/>
                  <a:gd name="T21" fmla="*/ 16 h 149"/>
                  <a:gd name="T22" fmla="*/ 0 w 149"/>
                  <a:gd name="T23" fmla="*/ 112 h 149"/>
                  <a:gd name="T24" fmla="*/ 12 w 149"/>
                  <a:gd name="T25" fmla="*/ 128 h 149"/>
                  <a:gd name="T26" fmla="*/ 66 w 149"/>
                  <a:gd name="T27" fmla="*/ 110 h 149"/>
                  <a:gd name="T28" fmla="*/ 65 w 149"/>
                  <a:gd name="T29" fmla="*/ 101 h 149"/>
                  <a:gd name="T30" fmla="*/ 66 w 149"/>
                  <a:gd name="T31" fmla="*/ 92 h 149"/>
                  <a:gd name="T32" fmla="*/ 75 w 149"/>
                  <a:gd name="T33" fmla="*/ 92 h 149"/>
                  <a:gd name="T34" fmla="*/ 84 w 149"/>
                  <a:gd name="T35" fmla="*/ 92 h 149"/>
                  <a:gd name="T36" fmla="*/ 85 w 149"/>
                  <a:gd name="T37" fmla="*/ 101 h 149"/>
                  <a:gd name="T38" fmla="*/ 84 w 149"/>
                  <a:gd name="T39" fmla="*/ 110 h 149"/>
                  <a:gd name="T40" fmla="*/ 75 w 149"/>
                  <a:gd name="T41" fmla="*/ 111 h 149"/>
                  <a:gd name="T42" fmla="*/ 66 w 149"/>
                  <a:gd name="T43" fmla="*/ 110 h 149"/>
                  <a:gd name="T44" fmla="*/ 65 w 149"/>
                  <a:gd name="T45" fmla="*/ 21 h 149"/>
                  <a:gd name="T46" fmla="*/ 75 w 149"/>
                  <a:gd name="T47" fmla="*/ 21 h 149"/>
                  <a:gd name="T48" fmla="*/ 84 w 149"/>
                  <a:gd name="T49" fmla="*/ 21 h 149"/>
                  <a:gd name="T50" fmla="*/ 83 w 149"/>
                  <a:gd name="T51" fmla="*/ 82 h 149"/>
                  <a:gd name="T52" fmla="*/ 75 w 149"/>
                  <a:gd name="T53" fmla="*/ 83 h 149"/>
                  <a:gd name="T54" fmla="*/ 66 w 149"/>
                  <a:gd name="T55" fmla="*/ 82 h 149"/>
                  <a:gd name="T56" fmla="*/ 65 w 149"/>
                  <a:gd name="T57" fmla="*/ 21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9" h="149">
                    <a:moveTo>
                      <a:pt x="12" y="128"/>
                    </a:moveTo>
                    <a:cubicBezTo>
                      <a:pt x="12" y="128"/>
                      <a:pt x="12" y="128"/>
                      <a:pt x="12" y="128"/>
                    </a:cubicBezTo>
                    <a:cubicBezTo>
                      <a:pt x="11" y="128"/>
                      <a:pt x="11" y="128"/>
                      <a:pt x="11" y="128"/>
                    </a:cubicBezTo>
                    <a:cubicBezTo>
                      <a:pt x="23" y="149"/>
                      <a:pt x="23" y="149"/>
                      <a:pt x="23" y="149"/>
                    </a:cubicBezTo>
                    <a:cubicBezTo>
                      <a:pt x="34" y="128"/>
                      <a:pt x="34" y="128"/>
                      <a:pt x="34" y="128"/>
                    </a:cubicBezTo>
                    <a:cubicBezTo>
                      <a:pt x="138" y="128"/>
                      <a:pt x="138" y="128"/>
                      <a:pt x="138" y="128"/>
                    </a:cubicBezTo>
                    <a:cubicBezTo>
                      <a:pt x="144" y="128"/>
                      <a:pt x="149" y="121"/>
                      <a:pt x="149" y="112"/>
                    </a:cubicBezTo>
                    <a:cubicBezTo>
                      <a:pt x="149" y="16"/>
                      <a:pt x="149" y="16"/>
                      <a:pt x="149" y="16"/>
                    </a:cubicBezTo>
                    <a:cubicBezTo>
                      <a:pt x="149" y="8"/>
                      <a:pt x="144" y="0"/>
                      <a:pt x="13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8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5" y="128"/>
                      <a:pt x="12" y="128"/>
                    </a:cubicBezTo>
                    <a:close/>
                    <a:moveTo>
                      <a:pt x="66" y="110"/>
                    </a:moveTo>
                    <a:cubicBezTo>
                      <a:pt x="65" y="107"/>
                      <a:pt x="65" y="104"/>
                      <a:pt x="65" y="101"/>
                    </a:cubicBezTo>
                    <a:cubicBezTo>
                      <a:pt x="65" y="98"/>
                      <a:pt x="65" y="95"/>
                      <a:pt x="66" y="92"/>
                    </a:cubicBezTo>
                    <a:cubicBezTo>
                      <a:pt x="69" y="92"/>
                      <a:pt x="72" y="92"/>
                      <a:pt x="75" y="92"/>
                    </a:cubicBezTo>
                    <a:cubicBezTo>
                      <a:pt x="78" y="92"/>
                      <a:pt x="81" y="92"/>
                      <a:pt x="84" y="92"/>
                    </a:cubicBezTo>
                    <a:cubicBezTo>
                      <a:pt x="84" y="95"/>
                      <a:pt x="85" y="98"/>
                      <a:pt x="85" y="101"/>
                    </a:cubicBezTo>
                    <a:cubicBezTo>
                      <a:pt x="85" y="104"/>
                      <a:pt x="84" y="107"/>
                      <a:pt x="84" y="110"/>
                    </a:cubicBezTo>
                    <a:cubicBezTo>
                      <a:pt x="81" y="111"/>
                      <a:pt x="78" y="111"/>
                      <a:pt x="75" y="111"/>
                    </a:cubicBezTo>
                    <a:cubicBezTo>
                      <a:pt x="72" y="111"/>
                      <a:pt x="69" y="111"/>
                      <a:pt x="66" y="110"/>
                    </a:cubicBezTo>
                    <a:close/>
                    <a:moveTo>
                      <a:pt x="65" y="21"/>
                    </a:moveTo>
                    <a:cubicBezTo>
                      <a:pt x="68" y="21"/>
                      <a:pt x="71" y="21"/>
                      <a:pt x="75" y="21"/>
                    </a:cubicBezTo>
                    <a:cubicBezTo>
                      <a:pt x="78" y="21"/>
                      <a:pt x="81" y="21"/>
                      <a:pt x="84" y="21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0" y="82"/>
                      <a:pt x="77" y="83"/>
                      <a:pt x="75" y="83"/>
                    </a:cubicBezTo>
                    <a:cubicBezTo>
                      <a:pt x="72" y="83"/>
                      <a:pt x="69" y="82"/>
                      <a:pt x="66" y="82"/>
                    </a:cubicBezTo>
                    <a:lnTo>
                      <a:pt x="65" y="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 Placeholder 4"/>
            <p:cNvSpPr txBox="1">
              <a:spLocks/>
            </p:cNvSpPr>
            <p:nvPr/>
          </p:nvSpPr>
          <p:spPr bwMode="white">
            <a:xfrm>
              <a:off x="8725770" y="4085154"/>
              <a:ext cx="2513730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b="1" dirty="0" smtClean="0">
                  <a:solidFill>
                    <a:schemeClr val="bg1"/>
                  </a:solidFill>
                </a:rPr>
                <a:t>PERFORMANCE</a:t>
              </a:r>
              <a:br>
                <a:rPr lang="en-US" b="1" dirty="0" smtClean="0">
                  <a:solidFill>
                    <a:schemeClr val="bg1"/>
                  </a:solidFill>
                </a:rPr>
              </a:br>
              <a:r>
                <a:rPr lang="en-US" b="1" dirty="0" smtClean="0">
                  <a:solidFill>
                    <a:schemeClr val="bg1"/>
                  </a:solidFill>
                </a:rPr>
                <a:t>MONITORING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85902" y="3679315"/>
            <a:ext cx="4893873" cy="1847780"/>
            <a:chOff x="2685902" y="3679315"/>
            <a:chExt cx="4893873" cy="1847780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014340" y="4038305"/>
              <a:ext cx="1558168" cy="654329"/>
            </a:xfrm>
            <a:custGeom>
              <a:avLst/>
              <a:gdLst>
                <a:gd name="T0" fmla="*/ 13 w 257"/>
                <a:gd name="T1" fmla="*/ 108 h 108"/>
                <a:gd name="T2" fmla="*/ 26 w 257"/>
                <a:gd name="T3" fmla="*/ 95 h 108"/>
                <a:gd name="T4" fmla="*/ 24 w 257"/>
                <a:gd name="T5" fmla="*/ 88 h 108"/>
                <a:gd name="T6" fmla="*/ 77 w 257"/>
                <a:gd name="T7" fmla="*/ 35 h 108"/>
                <a:gd name="T8" fmla="*/ 84 w 257"/>
                <a:gd name="T9" fmla="*/ 37 h 108"/>
                <a:gd name="T10" fmla="*/ 93 w 257"/>
                <a:gd name="T11" fmla="*/ 33 h 108"/>
                <a:gd name="T12" fmla="*/ 150 w 257"/>
                <a:gd name="T13" fmla="*/ 69 h 108"/>
                <a:gd name="T14" fmla="*/ 149 w 257"/>
                <a:gd name="T15" fmla="*/ 73 h 108"/>
                <a:gd name="T16" fmla="*/ 162 w 257"/>
                <a:gd name="T17" fmla="*/ 86 h 108"/>
                <a:gd name="T18" fmla="*/ 175 w 257"/>
                <a:gd name="T19" fmla="*/ 73 h 108"/>
                <a:gd name="T20" fmla="*/ 174 w 257"/>
                <a:gd name="T21" fmla="*/ 68 h 108"/>
                <a:gd name="T22" fmla="*/ 236 w 257"/>
                <a:gd name="T23" fmla="*/ 23 h 108"/>
                <a:gd name="T24" fmla="*/ 244 w 257"/>
                <a:gd name="T25" fmla="*/ 26 h 108"/>
                <a:gd name="T26" fmla="*/ 257 w 257"/>
                <a:gd name="T27" fmla="*/ 13 h 108"/>
                <a:gd name="T28" fmla="*/ 244 w 257"/>
                <a:gd name="T29" fmla="*/ 0 h 108"/>
                <a:gd name="T30" fmla="*/ 231 w 257"/>
                <a:gd name="T31" fmla="*/ 13 h 108"/>
                <a:gd name="T32" fmla="*/ 232 w 257"/>
                <a:gd name="T33" fmla="*/ 18 h 108"/>
                <a:gd name="T34" fmla="*/ 170 w 257"/>
                <a:gd name="T35" fmla="*/ 64 h 108"/>
                <a:gd name="T36" fmla="*/ 162 w 257"/>
                <a:gd name="T37" fmla="*/ 61 h 108"/>
                <a:gd name="T38" fmla="*/ 153 w 257"/>
                <a:gd name="T39" fmla="*/ 64 h 108"/>
                <a:gd name="T40" fmla="*/ 96 w 257"/>
                <a:gd name="T41" fmla="*/ 28 h 108"/>
                <a:gd name="T42" fmla="*/ 96 w 257"/>
                <a:gd name="T43" fmla="*/ 24 h 108"/>
                <a:gd name="T44" fmla="*/ 84 w 257"/>
                <a:gd name="T45" fmla="*/ 11 h 108"/>
                <a:gd name="T46" fmla="*/ 71 w 257"/>
                <a:gd name="T47" fmla="*/ 24 h 108"/>
                <a:gd name="T48" fmla="*/ 73 w 257"/>
                <a:gd name="T49" fmla="*/ 31 h 108"/>
                <a:gd name="T50" fmla="*/ 20 w 257"/>
                <a:gd name="T51" fmla="*/ 84 h 108"/>
                <a:gd name="T52" fmla="*/ 13 w 257"/>
                <a:gd name="T53" fmla="*/ 82 h 108"/>
                <a:gd name="T54" fmla="*/ 0 w 257"/>
                <a:gd name="T55" fmla="*/ 95 h 108"/>
                <a:gd name="T56" fmla="*/ 13 w 257"/>
                <a:gd name="T5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108">
                  <a:moveTo>
                    <a:pt x="13" y="108"/>
                  </a:moveTo>
                  <a:cubicBezTo>
                    <a:pt x="20" y="108"/>
                    <a:pt x="26" y="102"/>
                    <a:pt x="26" y="95"/>
                  </a:cubicBezTo>
                  <a:cubicBezTo>
                    <a:pt x="26" y="92"/>
                    <a:pt x="25" y="90"/>
                    <a:pt x="24" y="88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36"/>
                    <a:pt x="81" y="37"/>
                    <a:pt x="84" y="37"/>
                  </a:cubicBezTo>
                  <a:cubicBezTo>
                    <a:pt x="87" y="37"/>
                    <a:pt x="90" y="36"/>
                    <a:pt x="93" y="33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49" y="70"/>
                    <a:pt x="149" y="72"/>
                    <a:pt x="149" y="73"/>
                  </a:cubicBezTo>
                  <a:cubicBezTo>
                    <a:pt x="149" y="80"/>
                    <a:pt x="155" y="86"/>
                    <a:pt x="162" y="86"/>
                  </a:cubicBezTo>
                  <a:cubicBezTo>
                    <a:pt x="169" y="86"/>
                    <a:pt x="175" y="80"/>
                    <a:pt x="175" y="73"/>
                  </a:cubicBezTo>
                  <a:cubicBezTo>
                    <a:pt x="175" y="72"/>
                    <a:pt x="174" y="70"/>
                    <a:pt x="174" y="68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8" y="25"/>
                    <a:pt x="241" y="26"/>
                    <a:pt x="244" y="26"/>
                  </a:cubicBezTo>
                  <a:cubicBezTo>
                    <a:pt x="251" y="26"/>
                    <a:pt x="257" y="20"/>
                    <a:pt x="257" y="13"/>
                  </a:cubicBezTo>
                  <a:cubicBezTo>
                    <a:pt x="257" y="6"/>
                    <a:pt x="251" y="0"/>
                    <a:pt x="244" y="0"/>
                  </a:cubicBezTo>
                  <a:cubicBezTo>
                    <a:pt x="237" y="0"/>
                    <a:pt x="231" y="6"/>
                    <a:pt x="231" y="13"/>
                  </a:cubicBezTo>
                  <a:cubicBezTo>
                    <a:pt x="231" y="15"/>
                    <a:pt x="232" y="16"/>
                    <a:pt x="232" y="18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68" y="62"/>
                    <a:pt x="165" y="61"/>
                    <a:pt x="162" y="61"/>
                  </a:cubicBezTo>
                  <a:cubicBezTo>
                    <a:pt x="158" y="61"/>
                    <a:pt x="155" y="62"/>
                    <a:pt x="153" y="64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7"/>
                    <a:pt x="96" y="26"/>
                    <a:pt x="96" y="24"/>
                  </a:cubicBezTo>
                  <a:cubicBezTo>
                    <a:pt x="96" y="17"/>
                    <a:pt x="91" y="11"/>
                    <a:pt x="84" y="11"/>
                  </a:cubicBezTo>
                  <a:cubicBezTo>
                    <a:pt x="76" y="11"/>
                    <a:pt x="71" y="17"/>
                    <a:pt x="71" y="24"/>
                  </a:cubicBezTo>
                  <a:cubicBezTo>
                    <a:pt x="71" y="27"/>
                    <a:pt x="71" y="29"/>
                    <a:pt x="73" y="3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5" y="82"/>
                    <a:pt x="13" y="82"/>
                  </a:cubicBezTo>
                  <a:cubicBezTo>
                    <a:pt x="6" y="82"/>
                    <a:pt x="0" y="88"/>
                    <a:pt x="0" y="95"/>
                  </a:cubicBezTo>
                  <a:cubicBezTo>
                    <a:pt x="0" y="102"/>
                    <a:pt x="6" y="108"/>
                    <a:pt x="13" y="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685902" y="3679315"/>
              <a:ext cx="4893873" cy="1847780"/>
              <a:chOff x="2685902" y="3679315"/>
              <a:chExt cx="4893873" cy="1847780"/>
            </a:xfrm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85902" y="3679315"/>
                <a:ext cx="2215043" cy="1772034"/>
              </a:xfrm>
              <a:custGeom>
                <a:avLst/>
                <a:gdLst>
                  <a:gd name="T0" fmla="*/ 354 w 365"/>
                  <a:gd name="T1" fmla="*/ 0 h 292"/>
                  <a:gd name="T2" fmla="*/ 186 w 365"/>
                  <a:gd name="T3" fmla="*/ 0 h 292"/>
                  <a:gd name="T4" fmla="*/ 180 w 365"/>
                  <a:gd name="T5" fmla="*/ 0 h 292"/>
                  <a:gd name="T6" fmla="*/ 12 w 365"/>
                  <a:gd name="T7" fmla="*/ 0 h 292"/>
                  <a:gd name="T8" fmla="*/ 0 w 365"/>
                  <a:gd name="T9" fmla="*/ 11 h 292"/>
                  <a:gd name="T10" fmla="*/ 0 w 365"/>
                  <a:gd name="T11" fmla="*/ 218 h 292"/>
                  <a:gd name="T12" fmla="*/ 0 w 365"/>
                  <a:gd name="T13" fmla="*/ 219 h 292"/>
                  <a:gd name="T14" fmla="*/ 0 w 365"/>
                  <a:gd name="T15" fmla="*/ 238 h 292"/>
                  <a:gd name="T16" fmla="*/ 0 w 365"/>
                  <a:gd name="T17" fmla="*/ 239 h 292"/>
                  <a:gd name="T18" fmla="*/ 12 w 365"/>
                  <a:gd name="T19" fmla="*/ 250 h 292"/>
                  <a:gd name="T20" fmla="*/ 146 w 365"/>
                  <a:gd name="T21" fmla="*/ 250 h 292"/>
                  <a:gd name="T22" fmla="*/ 138 w 365"/>
                  <a:gd name="T23" fmla="*/ 276 h 292"/>
                  <a:gd name="T24" fmla="*/ 128 w 365"/>
                  <a:gd name="T25" fmla="*/ 290 h 292"/>
                  <a:gd name="T26" fmla="*/ 140 w 365"/>
                  <a:gd name="T27" fmla="*/ 292 h 292"/>
                  <a:gd name="T28" fmla="*/ 183 w 365"/>
                  <a:gd name="T29" fmla="*/ 292 h 292"/>
                  <a:gd name="T30" fmla="*/ 186 w 365"/>
                  <a:gd name="T31" fmla="*/ 292 h 292"/>
                  <a:gd name="T32" fmla="*/ 229 w 365"/>
                  <a:gd name="T33" fmla="*/ 292 h 292"/>
                  <a:gd name="T34" fmla="*/ 241 w 365"/>
                  <a:gd name="T35" fmla="*/ 289 h 292"/>
                  <a:gd name="T36" fmla="*/ 240 w 365"/>
                  <a:gd name="T37" fmla="*/ 289 h 292"/>
                  <a:gd name="T38" fmla="*/ 240 w 365"/>
                  <a:gd name="T39" fmla="*/ 288 h 292"/>
                  <a:gd name="T40" fmla="*/ 240 w 365"/>
                  <a:gd name="T41" fmla="*/ 288 h 292"/>
                  <a:gd name="T42" fmla="*/ 229 w 365"/>
                  <a:gd name="T43" fmla="*/ 276 h 292"/>
                  <a:gd name="T44" fmla="*/ 221 w 365"/>
                  <a:gd name="T45" fmla="*/ 250 h 292"/>
                  <a:gd name="T46" fmla="*/ 354 w 365"/>
                  <a:gd name="T47" fmla="*/ 250 h 292"/>
                  <a:gd name="T48" fmla="*/ 365 w 365"/>
                  <a:gd name="T49" fmla="*/ 239 h 292"/>
                  <a:gd name="T50" fmla="*/ 365 w 365"/>
                  <a:gd name="T51" fmla="*/ 238 h 292"/>
                  <a:gd name="T52" fmla="*/ 365 w 365"/>
                  <a:gd name="T53" fmla="*/ 219 h 292"/>
                  <a:gd name="T54" fmla="*/ 365 w 365"/>
                  <a:gd name="T55" fmla="*/ 218 h 292"/>
                  <a:gd name="T56" fmla="*/ 365 w 365"/>
                  <a:gd name="T57" fmla="*/ 11 h 292"/>
                  <a:gd name="T58" fmla="*/ 354 w 365"/>
                  <a:gd name="T59" fmla="*/ 0 h 292"/>
                  <a:gd name="T60" fmla="*/ 183 w 365"/>
                  <a:gd name="T61" fmla="*/ 240 h 292"/>
                  <a:gd name="T62" fmla="*/ 175 w 365"/>
                  <a:gd name="T63" fmla="*/ 233 h 292"/>
                  <a:gd name="T64" fmla="*/ 183 w 365"/>
                  <a:gd name="T65" fmla="*/ 226 h 292"/>
                  <a:gd name="T66" fmla="*/ 190 w 365"/>
                  <a:gd name="T67" fmla="*/ 233 h 292"/>
                  <a:gd name="T68" fmla="*/ 183 w 365"/>
                  <a:gd name="T69" fmla="*/ 240 h 292"/>
                  <a:gd name="T70" fmla="*/ 349 w 365"/>
                  <a:gd name="T71" fmla="*/ 203 h 292"/>
                  <a:gd name="T72" fmla="*/ 16 w 365"/>
                  <a:gd name="T73" fmla="*/ 203 h 292"/>
                  <a:gd name="T74" fmla="*/ 16 w 365"/>
                  <a:gd name="T75" fmla="*/ 15 h 292"/>
                  <a:gd name="T76" fmla="*/ 349 w 365"/>
                  <a:gd name="T77" fmla="*/ 15 h 292"/>
                  <a:gd name="T78" fmla="*/ 349 w 365"/>
                  <a:gd name="T79" fmla="*/ 203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5" h="292">
                    <a:moveTo>
                      <a:pt x="354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45"/>
                      <a:pt x="6" y="250"/>
                      <a:pt x="12" y="250"/>
                    </a:cubicBezTo>
                    <a:cubicBezTo>
                      <a:pt x="146" y="250"/>
                      <a:pt x="146" y="250"/>
                      <a:pt x="146" y="250"/>
                    </a:cubicBezTo>
                    <a:cubicBezTo>
                      <a:pt x="146" y="254"/>
                      <a:pt x="145" y="269"/>
                      <a:pt x="138" y="276"/>
                    </a:cubicBezTo>
                    <a:cubicBezTo>
                      <a:pt x="133" y="282"/>
                      <a:pt x="125" y="287"/>
                      <a:pt x="128" y="290"/>
                    </a:cubicBezTo>
                    <a:cubicBezTo>
                      <a:pt x="129" y="291"/>
                      <a:pt x="132" y="292"/>
                      <a:pt x="140" y="292"/>
                    </a:cubicBezTo>
                    <a:cubicBezTo>
                      <a:pt x="157" y="292"/>
                      <a:pt x="176" y="292"/>
                      <a:pt x="183" y="292"/>
                    </a:cubicBezTo>
                    <a:cubicBezTo>
                      <a:pt x="185" y="292"/>
                      <a:pt x="186" y="292"/>
                      <a:pt x="186" y="292"/>
                    </a:cubicBezTo>
                    <a:cubicBezTo>
                      <a:pt x="192" y="292"/>
                      <a:pt x="211" y="292"/>
                      <a:pt x="229" y="292"/>
                    </a:cubicBezTo>
                    <a:cubicBezTo>
                      <a:pt x="237" y="292"/>
                      <a:pt x="241" y="291"/>
                      <a:pt x="241" y="289"/>
                    </a:cubicBezTo>
                    <a:cubicBezTo>
                      <a:pt x="240" y="289"/>
                      <a:pt x="240" y="289"/>
                      <a:pt x="240" y="289"/>
                    </a:cubicBezTo>
                    <a:cubicBezTo>
                      <a:pt x="240" y="288"/>
                      <a:pt x="240" y="288"/>
                      <a:pt x="240" y="288"/>
                    </a:cubicBezTo>
                    <a:cubicBezTo>
                      <a:pt x="240" y="288"/>
                      <a:pt x="240" y="288"/>
                      <a:pt x="240" y="288"/>
                    </a:cubicBezTo>
                    <a:cubicBezTo>
                      <a:pt x="240" y="285"/>
                      <a:pt x="234" y="280"/>
                      <a:pt x="229" y="276"/>
                    </a:cubicBezTo>
                    <a:cubicBezTo>
                      <a:pt x="222" y="269"/>
                      <a:pt x="221" y="254"/>
                      <a:pt x="221" y="250"/>
                    </a:cubicBezTo>
                    <a:cubicBezTo>
                      <a:pt x="354" y="250"/>
                      <a:pt x="354" y="250"/>
                      <a:pt x="354" y="250"/>
                    </a:cubicBezTo>
                    <a:cubicBezTo>
                      <a:pt x="360" y="250"/>
                      <a:pt x="365" y="245"/>
                      <a:pt x="365" y="239"/>
                    </a:cubicBezTo>
                    <a:cubicBezTo>
                      <a:pt x="365" y="238"/>
                      <a:pt x="365" y="238"/>
                      <a:pt x="365" y="238"/>
                    </a:cubicBezTo>
                    <a:cubicBezTo>
                      <a:pt x="365" y="219"/>
                      <a:pt x="365" y="219"/>
                      <a:pt x="365" y="219"/>
                    </a:cubicBezTo>
                    <a:cubicBezTo>
                      <a:pt x="365" y="218"/>
                      <a:pt x="365" y="218"/>
                      <a:pt x="365" y="218"/>
                    </a:cubicBezTo>
                    <a:cubicBezTo>
                      <a:pt x="365" y="11"/>
                      <a:pt x="365" y="11"/>
                      <a:pt x="365" y="11"/>
                    </a:cubicBezTo>
                    <a:cubicBezTo>
                      <a:pt x="365" y="5"/>
                      <a:pt x="360" y="0"/>
                      <a:pt x="354" y="0"/>
                    </a:cubicBezTo>
                    <a:close/>
                    <a:moveTo>
                      <a:pt x="183" y="240"/>
                    </a:moveTo>
                    <a:cubicBezTo>
                      <a:pt x="179" y="240"/>
                      <a:pt x="175" y="237"/>
                      <a:pt x="175" y="233"/>
                    </a:cubicBezTo>
                    <a:cubicBezTo>
                      <a:pt x="175" y="229"/>
                      <a:pt x="179" y="226"/>
                      <a:pt x="183" y="226"/>
                    </a:cubicBezTo>
                    <a:cubicBezTo>
                      <a:pt x="186" y="226"/>
                      <a:pt x="190" y="229"/>
                      <a:pt x="190" y="233"/>
                    </a:cubicBezTo>
                    <a:cubicBezTo>
                      <a:pt x="190" y="237"/>
                      <a:pt x="186" y="240"/>
                      <a:pt x="183" y="240"/>
                    </a:cubicBezTo>
                    <a:close/>
                    <a:moveTo>
                      <a:pt x="349" y="203"/>
                    </a:moveTo>
                    <a:cubicBezTo>
                      <a:pt x="16" y="203"/>
                      <a:pt x="16" y="203"/>
                      <a:pt x="16" y="203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349" y="15"/>
                      <a:pt x="349" y="15"/>
                      <a:pt x="349" y="15"/>
                    </a:cubicBezTo>
                    <a:lnTo>
                      <a:pt x="349" y="2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 Placeholder 4"/>
              <p:cNvSpPr txBox="1">
                <a:spLocks/>
              </p:cNvSpPr>
              <p:nvPr/>
            </p:nvSpPr>
            <p:spPr bwMode="white">
              <a:xfrm>
                <a:off x="5066045" y="4912723"/>
                <a:ext cx="2513730" cy="61437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>
                <a:lvl1pPr marL="231739" indent="-231739" algn="l" defTabSz="914218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90000"/>
                  <a:buFont typeface="Arial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indent="-225389" algn="l" defTabSz="914218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9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30138" indent="-173011" algn="l" defTabSz="914218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90000"/>
                  <a:buFont typeface="Arial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01561" indent="-171423" algn="l" defTabSz="914218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90000"/>
                  <a:buFont typeface="Arial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74571" indent="-173011" algn="l" defTabSz="914218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90000"/>
                  <a:buFont typeface="Arial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101" indent="-228555" algn="l" defTabSz="91421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210" indent="-228555" algn="l" defTabSz="91421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320" indent="-228555" algn="l" defTabSz="91421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430" indent="-228555" algn="l" defTabSz="91421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1" dirty="0" smtClean="0">
                    <a:solidFill>
                      <a:schemeClr val="bg1"/>
                    </a:solidFill>
                  </a:rPr>
                  <a:t>CHANGE TRACKING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021068" y="2482193"/>
            <a:ext cx="4083037" cy="1844879"/>
            <a:chOff x="1021068" y="2482193"/>
            <a:chExt cx="4083037" cy="1844879"/>
          </a:xfrm>
        </p:grpSpPr>
        <p:grpSp>
          <p:nvGrpSpPr>
            <p:cNvPr id="42" name="Group 41"/>
            <p:cNvGrpSpPr/>
            <p:nvPr/>
          </p:nvGrpSpPr>
          <p:grpSpPr>
            <a:xfrm>
              <a:off x="1233091" y="2851169"/>
              <a:ext cx="922439" cy="1186782"/>
              <a:chOff x="8064500" y="4214813"/>
              <a:chExt cx="531812" cy="684213"/>
            </a:xfrm>
            <a:solidFill>
              <a:schemeClr val="accent5"/>
            </a:solidFill>
          </p:grpSpPr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8064500" y="4214813"/>
                <a:ext cx="166687" cy="166688"/>
              </a:xfrm>
              <a:custGeom>
                <a:avLst/>
                <a:gdLst>
                  <a:gd name="T0" fmla="*/ 105 w 105"/>
                  <a:gd name="T1" fmla="*/ 105 h 105"/>
                  <a:gd name="T2" fmla="*/ 0 w 105"/>
                  <a:gd name="T3" fmla="*/ 105 h 105"/>
                  <a:gd name="T4" fmla="*/ 0 w 105"/>
                  <a:gd name="T5" fmla="*/ 0 h 105"/>
                  <a:gd name="T6" fmla="*/ 105 w 105"/>
                  <a:gd name="T7" fmla="*/ 0 h 105"/>
                  <a:gd name="T8" fmla="*/ 105 w 105"/>
                  <a:gd name="T9" fmla="*/ 105 h 105"/>
                  <a:gd name="T10" fmla="*/ 19 w 105"/>
                  <a:gd name="T11" fmla="*/ 86 h 105"/>
                  <a:gd name="T12" fmla="*/ 86 w 105"/>
                  <a:gd name="T13" fmla="*/ 86 h 105"/>
                  <a:gd name="T14" fmla="*/ 86 w 105"/>
                  <a:gd name="T15" fmla="*/ 19 h 105"/>
                  <a:gd name="T16" fmla="*/ 19 w 105"/>
                  <a:gd name="T17" fmla="*/ 19 h 105"/>
                  <a:gd name="T18" fmla="*/ 19 w 105"/>
                  <a:gd name="T19" fmla="*/ 8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05">
                    <a:moveTo>
                      <a:pt x="105" y="105"/>
                    </a:moveTo>
                    <a:lnTo>
                      <a:pt x="0" y="105"/>
                    </a:lnTo>
                    <a:lnTo>
                      <a:pt x="0" y="0"/>
                    </a:lnTo>
                    <a:lnTo>
                      <a:pt x="105" y="0"/>
                    </a:lnTo>
                    <a:lnTo>
                      <a:pt x="105" y="105"/>
                    </a:lnTo>
                    <a:close/>
                    <a:moveTo>
                      <a:pt x="19" y="86"/>
                    </a:moveTo>
                    <a:lnTo>
                      <a:pt x="86" y="86"/>
                    </a:lnTo>
                    <a:lnTo>
                      <a:pt x="86" y="19"/>
                    </a:lnTo>
                    <a:lnTo>
                      <a:pt x="19" y="19"/>
                    </a:lnTo>
                    <a:lnTo>
                      <a:pt x="19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8277225" y="4244976"/>
                <a:ext cx="319087" cy="317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8277225" y="4306888"/>
                <a:ext cx="273050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13"/>
              <p:cNvSpPr>
                <a:spLocks noEditPoints="1"/>
              </p:cNvSpPr>
              <p:nvPr/>
            </p:nvSpPr>
            <p:spPr bwMode="auto">
              <a:xfrm>
                <a:off x="8064500" y="4473576"/>
                <a:ext cx="166687" cy="166688"/>
              </a:xfrm>
              <a:custGeom>
                <a:avLst/>
                <a:gdLst>
                  <a:gd name="T0" fmla="*/ 105 w 105"/>
                  <a:gd name="T1" fmla="*/ 105 h 105"/>
                  <a:gd name="T2" fmla="*/ 0 w 105"/>
                  <a:gd name="T3" fmla="*/ 105 h 105"/>
                  <a:gd name="T4" fmla="*/ 0 w 105"/>
                  <a:gd name="T5" fmla="*/ 0 h 105"/>
                  <a:gd name="T6" fmla="*/ 105 w 105"/>
                  <a:gd name="T7" fmla="*/ 0 h 105"/>
                  <a:gd name="T8" fmla="*/ 105 w 105"/>
                  <a:gd name="T9" fmla="*/ 105 h 105"/>
                  <a:gd name="T10" fmla="*/ 19 w 105"/>
                  <a:gd name="T11" fmla="*/ 86 h 105"/>
                  <a:gd name="T12" fmla="*/ 86 w 105"/>
                  <a:gd name="T13" fmla="*/ 86 h 105"/>
                  <a:gd name="T14" fmla="*/ 86 w 105"/>
                  <a:gd name="T15" fmla="*/ 19 h 105"/>
                  <a:gd name="T16" fmla="*/ 19 w 105"/>
                  <a:gd name="T17" fmla="*/ 19 h 105"/>
                  <a:gd name="T18" fmla="*/ 19 w 105"/>
                  <a:gd name="T19" fmla="*/ 8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05">
                    <a:moveTo>
                      <a:pt x="105" y="105"/>
                    </a:moveTo>
                    <a:lnTo>
                      <a:pt x="0" y="105"/>
                    </a:lnTo>
                    <a:lnTo>
                      <a:pt x="0" y="0"/>
                    </a:lnTo>
                    <a:lnTo>
                      <a:pt x="105" y="0"/>
                    </a:lnTo>
                    <a:lnTo>
                      <a:pt x="105" y="105"/>
                    </a:lnTo>
                    <a:close/>
                    <a:moveTo>
                      <a:pt x="19" y="86"/>
                    </a:moveTo>
                    <a:lnTo>
                      <a:pt x="86" y="86"/>
                    </a:lnTo>
                    <a:lnTo>
                      <a:pt x="86" y="19"/>
                    </a:lnTo>
                    <a:lnTo>
                      <a:pt x="19" y="19"/>
                    </a:lnTo>
                    <a:lnTo>
                      <a:pt x="19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8277225" y="4533901"/>
                <a:ext cx="242887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8277225" y="4594226"/>
                <a:ext cx="288925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6"/>
              <p:cNvSpPr>
                <a:spLocks noEditPoints="1"/>
              </p:cNvSpPr>
              <p:nvPr/>
            </p:nvSpPr>
            <p:spPr bwMode="auto">
              <a:xfrm>
                <a:off x="8064500" y="4730751"/>
                <a:ext cx="166687" cy="168275"/>
              </a:xfrm>
              <a:custGeom>
                <a:avLst/>
                <a:gdLst>
                  <a:gd name="T0" fmla="*/ 105 w 105"/>
                  <a:gd name="T1" fmla="*/ 106 h 106"/>
                  <a:gd name="T2" fmla="*/ 0 w 105"/>
                  <a:gd name="T3" fmla="*/ 106 h 106"/>
                  <a:gd name="T4" fmla="*/ 0 w 105"/>
                  <a:gd name="T5" fmla="*/ 0 h 106"/>
                  <a:gd name="T6" fmla="*/ 105 w 105"/>
                  <a:gd name="T7" fmla="*/ 0 h 106"/>
                  <a:gd name="T8" fmla="*/ 105 w 105"/>
                  <a:gd name="T9" fmla="*/ 106 h 106"/>
                  <a:gd name="T10" fmla="*/ 19 w 105"/>
                  <a:gd name="T11" fmla="*/ 86 h 106"/>
                  <a:gd name="T12" fmla="*/ 86 w 105"/>
                  <a:gd name="T13" fmla="*/ 86 h 106"/>
                  <a:gd name="T14" fmla="*/ 86 w 105"/>
                  <a:gd name="T15" fmla="*/ 20 h 106"/>
                  <a:gd name="T16" fmla="*/ 19 w 105"/>
                  <a:gd name="T17" fmla="*/ 20 h 106"/>
                  <a:gd name="T18" fmla="*/ 19 w 105"/>
                  <a:gd name="T19" fmla="*/ 8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06">
                    <a:moveTo>
                      <a:pt x="105" y="106"/>
                    </a:moveTo>
                    <a:lnTo>
                      <a:pt x="0" y="106"/>
                    </a:lnTo>
                    <a:lnTo>
                      <a:pt x="0" y="0"/>
                    </a:lnTo>
                    <a:lnTo>
                      <a:pt x="105" y="0"/>
                    </a:lnTo>
                    <a:lnTo>
                      <a:pt x="105" y="106"/>
                    </a:lnTo>
                    <a:close/>
                    <a:moveTo>
                      <a:pt x="19" y="86"/>
                    </a:moveTo>
                    <a:lnTo>
                      <a:pt x="86" y="86"/>
                    </a:lnTo>
                    <a:lnTo>
                      <a:pt x="86" y="20"/>
                    </a:lnTo>
                    <a:lnTo>
                      <a:pt x="19" y="20"/>
                    </a:lnTo>
                    <a:lnTo>
                      <a:pt x="19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8277225" y="4762501"/>
                <a:ext cx="258762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8277225" y="4473576"/>
                <a:ext cx="304800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8277225" y="4822826"/>
                <a:ext cx="166687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1021068" y="2482193"/>
              <a:ext cx="1346486" cy="1844879"/>
            </a:xfrm>
            <a:custGeom>
              <a:avLst/>
              <a:gdLst>
                <a:gd name="T0" fmla="*/ 191 w 204"/>
                <a:gd name="T1" fmla="*/ 8 h 280"/>
                <a:gd name="T2" fmla="*/ 146 w 204"/>
                <a:gd name="T3" fmla="*/ 8 h 280"/>
                <a:gd name="T4" fmla="*/ 138 w 204"/>
                <a:gd name="T5" fmla="*/ 0 h 280"/>
                <a:gd name="T6" fmla="*/ 74 w 204"/>
                <a:gd name="T7" fmla="*/ 0 h 280"/>
                <a:gd name="T8" fmla="*/ 66 w 204"/>
                <a:gd name="T9" fmla="*/ 8 h 280"/>
                <a:gd name="T10" fmla="*/ 13 w 204"/>
                <a:gd name="T11" fmla="*/ 8 h 280"/>
                <a:gd name="T12" fmla="*/ 0 w 204"/>
                <a:gd name="T13" fmla="*/ 18 h 280"/>
                <a:gd name="T14" fmla="*/ 0 w 204"/>
                <a:gd name="T15" fmla="*/ 269 h 280"/>
                <a:gd name="T16" fmla="*/ 13 w 204"/>
                <a:gd name="T17" fmla="*/ 280 h 280"/>
                <a:gd name="T18" fmla="*/ 191 w 204"/>
                <a:gd name="T19" fmla="*/ 280 h 280"/>
                <a:gd name="T20" fmla="*/ 204 w 204"/>
                <a:gd name="T21" fmla="*/ 269 h 280"/>
                <a:gd name="T22" fmla="*/ 204 w 204"/>
                <a:gd name="T23" fmla="*/ 18 h 280"/>
                <a:gd name="T24" fmla="*/ 191 w 204"/>
                <a:gd name="T25" fmla="*/ 8 h 280"/>
                <a:gd name="T26" fmla="*/ 130 w 204"/>
                <a:gd name="T27" fmla="*/ 11 h 280"/>
                <a:gd name="T28" fmla="*/ 134 w 204"/>
                <a:gd name="T29" fmla="*/ 15 h 280"/>
                <a:gd name="T30" fmla="*/ 130 w 204"/>
                <a:gd name="T31" fmla="*/ 19 h 280"/>
                <a:gd name="T32" fmla="*/ 127 w 204"/>
                <a:gd name="T33" fmla="*/ 15 h 280"/>
                <a:gd name="T34" fmla="*/ 130 w 204"/>
                <a:gd name="T35" fmla="*/ 11 h 280"/>
                <a:gd name="T36" fmla="*/ 81 w 204"/>
                <a:gd name="T37" fmla="*/ 11 h 280"/>
                <a:gd name="T38" fmla="*/ 85 w 204"/>
                <a:gd name="T39" fmla="*/ 15 h 280"/>
                <a:gd name="T40" fmla="*/ 81 w 204"/>
                <a:gd name="T41" fmla="*/ 19 h 280"/>
                <a:gd name="T42" fmla="*/ 77 w 204"/>
                <a:gd name="T43" fmla="*/ 15 h 280"/>
                <a:gd name="T44" fmla="*/ 81 w 204"/>
                <a:gd name="T45" fmla="*/ 11 h 280"/>
                <a:gd name="T46" fmla="*/ 188 w 204"/>
                <a:gd name="T47" fmla="*/ 261 h 280"/>
                <a:gd name="T48" fmla="*/ 183 w 204"/>
                <a:gd name="T49" fmla="*/ 264 h 280"/>
                <a:gd name="T50" fmla="*/ 21 w 204"/>
                <a:gd name="T51" fmla="*/ 264 h 280"/>
                <a:gd name="T52" fmla="*/ 16 w 204"/>
                <a:gd name="T53" fmla="*/ 261 h 280"/>
                <a:gd name="T54" fmla="*/ 16 w 204"/>
                <a:gd name="T55" fmla="*/ 26 h 280"/>
                <a:gd name="T56" fmla="*/ 21 w 204"/>
                <a:gd name="T57" fmla="*/ 24 h 280"/>
                <a:gd name="T58" fmla="*/ 66 w 204"/>
                <a:gd name="T59" fmla="*/ 24 h 280"/>
                <a:gd name="T60" fmla="*/ 74 w 204"/>
                <a:gd name="T61" fmla="*/ 32 h 280"/>
                <a:gd name="T62" fmla="*/ 138 w 204"/>
                <a:gd name="T63" fmla="*/ 32 h 280"/>
                <a:gd name="T64" fmla="*/ 146 w 204"/>
                <a:gd name="T65" fmla="*/ 24 h 280"/>
                <a:gd name="T66" fmla="*/ 183 w 204"/>
                <a:gd name="T67" fmla="*/ 24 h 280"/>
                <a:gd name="T68" fmla="*/ 188 w 204"/>
                <a:gd name="T69" fmla="*/ 26 h 280"/>
                <a:gd name="T70" fmla="*/ 188 w 204"/>
                <a:gd name="T71" fmla="*/ 26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280">
                  <a:moveTo>
                    <a:pt x="191" y="8"/>
                  </a:moveTo>
                  <a:cubicBezTo>
                    <a:pt x="146" y="8"/>
                    <a:pt x="146" y="8"/>
                    <a:pt x="146" y="8"/>
                  </a:cubicBezTo>
                  <a:cubicBezTo>
                    <a:pt x="146" y="4"/>
                    <a:pt x="142" y="0"/>
                    <a:pt x="13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9" y="0"/>
                    <a:pt x="66" y="4"/>
                    <a:pt x="66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7" y="8"/>
                    <a:pt x="0" y="12"/>
                    <a:pt x="0" y="1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5"/>
                    <a:pt x="7" y="280"/>
                    <a:pt x="13" y="280"/>
                  </a:cubicBezTo>
                  <a:cubicBezTo>
                    <a:pt x="191" y="280"/>
                    <a:pt x="191" y="280"/>
                    <a:pt x="191" y="280"/>
                  </a:cubicBezTo>
                  <a:cubicBezTo>
                    <a:pt x="197" y="280"/>
                    <a:pt x="204" y="275"/>
                    <a:pt x="204" y="269"/>
                  </a:cubicBezTo>
                  <a:cubicBezTo>
                    <a:pt x="204" y="18"/>
                    <a:pt x="204" y="18"/>
                    <a:pt x="204" y="18"/>
                  </a:cubicBezTo>
                  <a:cubicBezTo>
                    <a:pt x="204" y="12"/>
                    <a:pt x="197" y="8"/>
                    <a:pt x="191" y="8"/>
                  </a:cubicBezTo>
                  <a:close/>
                  <a:moveTo>
                    <a:pt x="130" y="11"/>
                  </a:moveTo>
                  <a:cubicBezTo>
                    <a:pt x="132" y="11"/>
                    <a:pt x="134" y="13"/>
                    <a:pt x="134" y="15"/>
                  </a:cubicBezTo>
                  <a:cubicBezTo>
                    <a:pt x="134" y="17"/>
                    <a:pt x="132" y="19"/>
                    <a:pt x="130" y="19"/>
                  </a:cubicBezTo>
                  <a:cubicBezTo>
                    <a:pt x="128" y="19"/>
                    <a:pt x="127" y="17"/>
                    <a:pt x="127" y="15"/>
                  </a:cubicBezTo>
                  <a:cubicBezTo>
                    <a:pt x="127" y="13"/>
                    <a:pt x="128" y="11"/>
                    <a:pt x="130" y="11"/>
                  </a:cubicBezTo>
                  <a:close/>
                  <a:moveTo>
                    <a:pt x="81" y="11"/>
                  </a:moveTo>
                  <a:cubicBezTo>
                    <a:pt x="83" y="11"/>
                    <a:pt x="85" y="13"/>
                    <a:pt x="85" y="15"/>
                  </a:cubicBezTo>
                  <a:cubicBezTo>
                    <a:pt x="85" y="17"/>
                    <a:pt x="83" y="19"/>
                    <a:pt x="81" y="19"/>
                  </a:cubicBezTo>
                  <a:cubicBezTo>
                    <a:pt x="79" y="19"/>
                    <a:pt x="77" y="17"/>
                    <a:pt x="77" y="15"/>
                  </a:cubicBezTo>
                  <a:cubicBezTo>
                    <a:pt x="77" y="13"/>
                    <a:pt x="79" y="11"/>
                    <a:pt x="81" y="11"/>
                  </a:cubicBezTo>
                  <a:close/>
                  <a:moveTo>
                    <a:pt x="188" y="261"/>
                  </a:moveTo>
                  <a:cubicBezTo>
                    <a:pt x="188" y="261"/>
                    <a:pt x="187" y="264"/>
                    <a:pt x="183" y="264"/>
                  </a:cubicBezTo>
                  <a:cubicBezTo>
                    <a:pt x="21" y="264"/>
                    <a:pt x="21" y="264"/>
                    <a:pt x="21" y="264"/>
                  </a:cubicBezTo>
                  <a:cubicBezTo>
                    <a:pt x="17" y="264"/>
                    <a:pt x="16" y="261"/>
                    <a:pt x="16" y="26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3"/>
                    <a:pt x="21" y="24"/>
                    <a:pt x="21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8"/>
                    <a:pt x="69" y="32"/>
                    <a:pt x="74" y="32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42" y="32"/>
                    <a:pt x="146" y="28"/>
                    <a:pt x="146" y="24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83" y="24"/>
                    <a:pt x="188" y="23"/>
                    <a:pt x="188" y="26"/>
                  </a:cubicBezTo>
                  <a:cubicBezTo>
                    <a:pt x="188" y="261"/>
                    <a:pt x="188" y="261"/>
                    <a:pt x="188" y="26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Placeholder 4"/>
            <p:cNvSpPr txBox="1">
              <a:spLocks/>
            </p:cNvSpPr>
            <p:nvPr/>
          </p:nvSpPr>
          <p:spPr bwMode="white">
            <a:xfrm>
              <a:off x="2590375" y="3156366"/>
              <a:ext cx="2513730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b="1" dirty="0" smtClean="0">
                  <a:solidFill>
                    <a:schemeClr val="bg1"/>
                  </a:solidFill>
                </a:rPr>
                <a:t>AUDITING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07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02945" y="1876921"/>
            <a:ext cx="4246495" cy="3954662"/>
            <a:chOff x="4002945" y="1876921"/>
            <a:chExt cx="4246495" cy="3954662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 rot="19800000">
              <a:off x="6417433" y="2241605"/>
              <a:ext cx="1832007" cy="2654421"/>
            </a:xfrm>
            <a:custGeom>
              <a:avLst/>
              <a:gdLst>
                <a:gd name="T0" fmla="*/ 78 w 135"/>
                <a:gd name="T1" fmla="*/ 25 h 196"/>
                <a:gd name="T2" fmla="*/ 83 w 135"/>
                <a:gd name="T3" fmla="*/ 54 h 196"/>
                <a:gd name="T4" fmla="*/ 0 w 135"/>
                <a:gd name="T5" fmla="*/ 143 h 196"/>
                <a:gd name="T6" fmla="*/ 0 w 135"/>
                <a:gd name="T7" fmla="*/ 196 h 196"/>
                <a:gd name="T8" fmla="*/ 135 w 135"/>
                <a:gd name="T9" fmla="*/ 54 h 196"/>
                <a:gd name="T10" fmla="*/ 125 w 135"/>
                <a:gd name="T11" fmla="*/ 0 h 196"/>
                <a:gd name="T12" fmla="*/ 78 w 135"/>
                <a:gd name="T13" fmla="*/ 2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96">
                  <a:moveTo>
                    <a:pt x="78" y="25"/>
                  </a:moveTo>
                  <a:cubicBezTo>
                    <a:pt x="81" y="34"/>
                    <a:pt x="83" y="44"/>
                    <a:pt x="83" y="54"/>
                  </a:cubicBezTo>
                  <a:cubicBezTo>
                    <a:pt x="83" y="102"/>
                    <a:pt x="47" y="140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75" y="192"/>
                    <a:pt x="135" y="130"/>
                    <a:pt x="135" y="54"/>
                  </a:cubicBezTo>
                  <a:cubicBezTo>
                    <a:pt x="135" y="35"/>
                    <a:pt x="132" y="17"/>
                    <a:pt x="125" y="0"/>
                  </a:cubicBezTo>
                  <a:lnTo>
                    <a:pt x="78" y="2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19800000">
              <a:off x="4815327" y="3205520"/>
              <a:ext cx="1718571" cy="2626063"/>
            </a:xfrm>
            <a:custGeom>
              <a:avLst/>
              <a:gdLst>
                <a:gd name="T0" fmla="*/ 52 w 127"/>
                <a:gd name="T1" fmla="*/ 53 h 194"/>
                <a:gd name="T2" fmla="*/ 57 w 127"/>
                <a:gd name="T3" fmla="*/ 24 h 194"/>
                <a:gd name="T4" fmla="*/ 10 w 127"/>
                <a:gd name="T5" fmla="*/ 0 h 194"/>
                <a:gd name="T6" fmla="*/ 0 w 127"/>
                <a:gd name="T7" fmla="*/ 53 h 194"/>
                <a:gd name="T8" fmla="*/ 127 w 127"/>
                <a:gd name="T9" fmla="*/ 194 h 194"/>
                <a:gd name="T10" fmla="*/ 127 w 127"/>
                <a:gd name="T11" fmla="*/ 142 h 194"/>
                <a:gd name="T12" fmla="*/ 52 w 127"/>
                <a:gd name="T13" fmla="*/ 5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94">
                  <a:moveTo>
                    <a:pt x="52" y="53"/>
                  </a:moveTo>
                  <a:cubicBezTo>
                    <a:pt x="52" y="43"/>
                    <a:pt x="53" y="33"/>
                    <a:pt x="57" y="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16"/>
                    <a:pt x="0" y="34"/>
                    <a:pt x="0" y="53"/>
                  </a:cubicBezTo>
                  <a:cubicBezTo>
                    <a:pt x="0" y="127"/>
                    <a:pt x="56" y="187"/>
                    <a:pt x="127" y="194"/>
                  </a:cubicBezTo>
                  <a:cubicBezTo>
                    <a:pt x="127" y="142"/>
                    <a:pt x="127" y="142"/>
                    <a:pt x="127" y="142"/>
                  </a:cubicBezTo>
                  <a:cubicBezTo>
                    <a:pt x="85" y="135"/>
                    <a:pt x="52" y="98"/>
                    <a:pt x="52" y="5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rot="19800000">
              <a:off x="4002945" y="1876921"/>
              <a:ext cx="3306686" cy="1276166"/>
            </a:xfrm>
            <a:custGeom>
              <a:avLst/>
              <a:gdLst>
                <a:gd name="T0" fmla="*/ 122 w 244"/>
                <a:gd name="T1" fmla="*/ 52 h 94"/>
                <a:gd name="T2" fmla="*/ 197 w 244"/>
                <a:gd name="T3" fmla="*/ 94 h 94"/>
                <a:gd name="T4" fmla="*/ 244 w 244"/>
                <a:gd name="T5" fmla="*/ 69 h 94"/>
                <a:gd name="T6" fmla="*/ 122 w 244"/>
                <a:gd name="T7" fmla="*/ 0 h 94"/>
                <a:gd name="T8" fmla="*/ 0 w 244"/>
                <a:gd name="T9" fmla="*/ 70 h 94"/>
                <a:gd name="T10" fmla="*/ 46 w 244"/>
                <a:gd name="T11" fmla="*/ 94 h 94"/>
                <a:gd name="T12" fmla="*/ 122 w 244"/>
                <a:gd name="T13" fmla="*/ 5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94">
                  <a:moveTo>
                    <a:pt x="122" y="52"/>
                  </a:moveTo>
                  <a:cubicBezTo>
                    <a:pt x="154" y="52"/>
                    <a:pt x="182" y="69"/>
                    <a:pt x="197" y="94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19" y="28"/>
                    <a:pt x="174" y="0"/>
                    <a:pt x="122" y="0"/>
                  </a:cubicBezTo>
                  <a:cubicBezTo>
                    <a:pt x="70" y="0"/>
                    <a:pt x="25" y="28"/>
                    <a:pt x="0" y="70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62" y="69"/>
                    <a:pt x="90" y="52"/>
                    <a:pt x="122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602388" y="3128976"/>
              <a:ext cx="1351620" cy="976798"/>
              <a:chOff x="-1604963" y="4683125"/>
              <a:chExt cx="1511300" cy="1092200"/>
            </a:xfrm>
            <a:solidFill>
              <a:schemeClr val="tx1"/>
            </a:solidFill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-1604963" y="4683125"/>
                <a:ext cx="1511300" cy="1092200"/>
              </a:xfrm>
              <a:custGeom>
                <a:avLst/>
                <a:gdLst>
                  <a:gd name="T0" fmla="*/ 952 w 952"/>
                  <a:gd name="T1" fmla="*/ 590 h 688"/>
                  <a:gd name="T2" fmla="*/ 952 w 952"/>
                  <a:gd name="T3" fmla="*/ 688 h 688"/>
                  <a:gd name="T4" fmla="*/ 916 w 952"/>
                  <a:gd name="T5" fmla="*/ 688 h 688"/>
                  <a:gd name="T6" fmla="*/ 916 w 952"/>
                  <a:gd name="T7" fmla="*/ 624 h 688"/>
                  <a:gd name="T8" fmla="*/ 828 w 952"/>
                  <a:gd name="T9" fmla="*/ 624 h 688"/>
                  <a:gd name="T10" fmla="*/ 828 w 952"/>
                  <a:gd name="T11" fmla="*/ 688 h 688"/>
                  <a:gd name="T12" fmla="*/ 792 w 952"/>
                  <a:gd name="T13" fmla="*/ 688 h 688"/>
                  <a:gd name="T14" fmla="*/ 792 w 952"/>
                  <a:gd name="T15" fmla="*/ 624 h 688"/>
                  <a:gd name="T16" fmla="*/ 704 w 952"/>
                  <a:gd name="T17" fmla="*/ 624 h 688"/>
                  <a:gd name="T18" fmla="*/ 704 w 952"/>
                  <a:gd name="T19" fmla="*/ 688 h 688"/>
                  <a:gd name="T20" fmla="*/ 666 w 952"/>
                  <a:gd name="T21" fmla="*/ 688 h 688"/>
                  <a:gd name="T22" fmla="*/ 666 w 952"/>
                  <a:gd name="T23" fmla="*/ 624 h 688"/>
                  <a:gd name="T24" fmla="*/ 576 w 952"/>
                  <a:gd name="T25" fmla="*/ 624 h 688"/>
                  <a:gd name="T26" fmla="*/ 576 w 952"/>
                  <a:gd name="T27" fmla="*/ 688 h 688"/>
                  <a:gd name="T28" fmla="*/ 540 w 952"/>
                  <a:gd name="T29" fmla="*/ 688 h 688"/>
                  <a:gd name="T30" fmla="*/ 540 w 952"/>
                  <a:gd name="T31" fmla="*/ 624 h 688"/>
                  <a:gd name="T32" fmla="*/ 452 w 952"/>
                  <a:gd name="T33" fmla="*/ 624 h 688"/>
                  <a:gd name="T34" fmla="*/ 452 w 952"/>
                  <a:gd name="T35" fmla="*/ 688 h 688"/>
                  <a:gd name="T36" fmla="*/ 416 w 952"/>
                  <a:gd name="T37" fmla="*/ 688 h 688"/>
                  <a:gd name="T38" fmla="*/ 416 w 952"/>
                  <a:gd name="T39" fmla="*/ 624 h 688"/>
                  <a:gd name="T40" fmla="*/ 328 w 952"/>
                  <a:gd name="T41" fmla="*/ 624 h 688"/>
                  <a:gd name="T42" fmla="*/ 328 w 952"/>
                  <a:gd name="T43" fmla="*/ 688 h 688"/>
                  <a:gd name="T44" fmla="*/ 292 w 952"/>
                  <a:gd name="T45" fmla="*/ 688 h 688"/>
                  <a:gd name="T46" fmla="*/ 292 w 952"/>
                  <a:gd name="T47" fmla="*/ 624 h 688"/>
                  <a:gd name="T48" fmla="*/ 202 w 952"/>
                  <a:gd name="T49" fmla="*/ 624 h 688"/>
                  <a:gd name="T50" fmla="*/ 202 w 952"/>
                  <a:gd name="T51" fmla="*/ 688 h 688"/>
                  <a:gd name="T52" fmla="*/ 169 w 952"/>
                  <a:gd name="T53" fmla="*/ 688 h 688"/>
                  <a:gd name="T54" fmla="*/ 169 w 952"/>
                  <a:gd name="T55" fmla="*/ 624 h 688"/>
                  <a:gd name="T56" fmla="*/ 62 w 952"/>
                  <a:gd name="T57" fmla="*/ 624 h 688"/>
                  <a:gd name="T58" fmla="*/ 62 w 952"/>
                  <a:gd name="T59" fmla="*/ 536 h 688"/>
                  <a:gd name="T60" fmla="*/ 0 w 952"/>
                  <a:gd name="T61" fmla="*/ 536 h 688"/>
                  <a:gd name="T62" fmla="*/ 0 w 952"/>
                  <a:gd name="T63" fmla="*/ 500 h 688"/>
                  <a:gd name="T64" fmla="*/ 62 w 952"/>
                  <a:gd name="T65" fmla="*/ 500 h 688"/>
                  <a:gd name="T66" fmla="*/ 62 w 952"/>
                  <a:gd name="T67" fmla="*/ 411 h 688"/>
                  <a:gd name="T68" fmla="*/ 0 w 952"/>
                  <a:gd name="T69" fmla="*/ 411 h 688"/>
                  <a:gd name="T70" fmla="*/ 0 w 952"/>
                  <a:gd name="T71" fmla="*/ 375 h 688"/>
                  <a:gd name="T72" fmla="*/ 62 w 952"/>
                  <a:gd name="T73" fmla="*/ 375 h 688"/>
                  <a:gd name="T74" fmla="*/ 62 w 952"/>
                  <a:gd name="T75" fmla="*/ 285 h 688"/>
                  <a:gd name="T76" fmla="*/ 0 w 952"/>
                  <a:gd name="T77" fmla="*/ 285 h 688"/>
                  <a:gd name="T78" fmla="*/ 0 w 952"/>
                  <a:gd name="T79" fmla="*/ 251 h 688"/>
                  <a:gd name="T80" fmla="*/ 62 w 952"/>
                  <a:gd name="T81" fmla="*/ 251 h 688"/>
                  <a:gd name="T82" fmla="*/ 62 w 952"/>
                  <a:gd name="T83" fmla="*/ 160 h 688"/>
                  <a:gd name="T84" fmla="*/ 0 w 952"/>
                  <a:gd name="T85" fmla="*/ 160 h 688"/>
                  <a:gd name="T86" fmla="*/ 0 w 952"/>
                  <a:gd name="T87" fmla="*/ 125 h 688"/>
                  <a:gd name="T88" fmla="*/ 62 w 952"/>
                  <a:gd name="T89" fmla="*/ 125 h 688"/>
                  <a:gd name="T90" fmla="*/ 62 w 952"/>
                  <a:gd name="T91" fmla="*/ 36 h 688"/>
                  <a:gd name="T92" fmla="*/ 0 w 952"/>
                  <a:gd name="T93" fmla="*/ 36 h 688"/>
                  <a:gd name="T94" fmla="*/ 0 w 952"/>
                  <a:gd name="T95" fmla="*/ 0 h 688"/>
                  <a:gd name="T96" fmla="*/ 97 w 952"/>
                  <a:gd name="T97" fmla="*/ 0 h 688"/>
                  <a:gd name="T98" fmla="*/ 97 w 952"/>
                  <a:gd name="T99" fmla="*/ 588 h 688"/>
                  <a:gd name="T100" fmla="*/ 947 w 952"/>
                  <a:gd name="T101" fmla="*/ 588 h 688"/>
                  <a:gd name="T102" fmla="*/ 947 w 952"/>
                  <a:gd name="T103" fmla="*/ 590 h 688"/>
                  <a:gd name="T104" fmla="*/ 952 w 952"/>
                  <a:gd name="T105" fmla="*/ 590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52" h="688">
                    <a:moveTo>
                      <a:pt x="952" y="590"/>
                    </a:moveTo>
                    <a:lnTo>
                      <a:pt x="952" y="688"/>
                    </a:lnTo>
                    <a:lnTo>
                      <a:pt x="916" y="688"/>
                    </a:lnTo>
                    <a:lnTo>
                      <a:pt x="916" y="624"/>
                    </a:lnTo>
                    <a:lnTo>
                      <a:pt x="828" y="624"/>
                    </a:lnTo>
                    <a:lnTo>
                      <a:pt x="828" y="688"/>
                    </a:lnTo>
                    <a:lnTo>
                      <a:pt x="792" y="688"/>
                    </a:lnTo>
                    <a:lnTo>
                      <a:pt x="792" y="624"/>
                    </a:lnTo>
                    <a:lnTo>
                      <a:pt x="704" y="624"/>
                    </a:lnTo>
                    <a:lnTo>
                      <a:pt x="704" y="688"/>
                    </a:lnTo>
                    <a:lnTo>
                      <a:pt x="666" y="688"/>
                    </a:lnTo>
                    <a:lnTo>
                      <a:pt x="666" y="624"/>
                    </a:lnTo>
                    <a:lnTo>
                      <a:pt x="576" y="624"/>
                    </a:lnTo>
                    <a:lnTo>
                      <a:pt x="576" y="688"/>
                    </a:lnTo>
                    <a:lnTo>
                      <a:pt x="540" y="688"/>
                    </a:lnTo>
                    <a:lnTo>
                      <a:pt x="540" y="624"/>
                    </a:lnTo>
                    <a:lnTo>
                      <a:pt x="452" y="624"/>
                    </a:lnTo>
                    <a:lnTo>
                      <a:pt x="452" y="688"/>
                    </a:lnTo>
                    <a:lnTo>
                      <a:pt x="416" y="688"/>
                    </a:lnTo>
                    <a:lnTo>
                      <a:pt x="416" y="624"/>
                    </a:lnTo>
                    <a:lnTo>
                      <a:pt x="328" y="624"/>
                    </a:lnTo>
                    <a:lnTo>
                      <a:pt x="328" y="688"/>
                    </a:lnTo>
                    <a:lnTo>
                      <a:pt x="292" y="688"/>
                    </a:lnTo>
                    <a:lnTo>
                      <a:pt x="292" y="624"/>
                    </a:lnTo>
                    <a:lnTo>
                      <a:pt x="202" y="624"/>
                    </a:lnTo>
                    <a:lnTo>
                      <a:pt x="202" y="688"/>
                    </a:lnTo>
                    <a:lnTo>
                      <a:pt x="169" y="688"/>
                    </a:lnTo>
                    <a:lnTo>
                      <a:pt x="169" y="624"/>
                    </a:lnTo>
                    <a:lnTo>
                      <a:pt x="62" y="624"/>
                    </a:lnTo>
                    <a:lnTo>
                      <a:pt x="62" y="536"/>
                    </a:lnTo>
                    <a:lnTo>
                      <a:pt x="0" y="536"/>
                    </a:lnTo>
                    <a:lnTo>
                      <a:pt x="0" y="500"/>
                    </a:lnTo>
                    <a:lnTo>
                      <a:pt x="62" y="500"/>
                    </a:lnTo>
                    <a:lnTo>
                      <a:pt x="62" y="411"/>
                    </a:lnTo>
                    <a:lnTo>
                      <a:pt x="0" y="411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2" y="285"/>
                    </a:lnTo>
                    <a:lnTo>
                      <a:pt x="0" y="285"/>
                    </a:lnTo>
                    <a:lnTo>
                      <a:pt x="0" y="251"/>
                    </a:lnTo>
                    <a:lnTo>
                      <a:pt x="62" y="251"/>
                    </a:lnTo>
                    <a:lnTo>
                      <a:pt x="62" y="160"/>
                    </a:lnTo>
                    <a:lnTo>
                      <a:pt x="0" y="160"/>
                    </a:lnTo>
                    <a:lnTo>
                      <a:pt x="0" y="125"/>
                    </a:lnTo>
                    <a:lnTo>
                      <a:pt x="62" y="125"/>
                    </a:lnTo>
                    <a:lnTo>
                      <a:pt x="62" y="36"/>
                    </a:lnTo>
                    <a:lnTo>
                      <a:pt x="0" y="36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97" y="588"/>
                    </a:lnTo>
                    <a:lnTo>
                      <a:pt x="947" y="588"/>
                    </a:lnTo>
                    <a:lnTo>
                      <a:pt x="947" y="590"/>
                    </a:lnTo>
                    <a:lnTo>
                      <a:pt x="952" y="590"/>
                    </a:lnTo>
                    <a:close/>
                  </a:path>
                </a:pathLst>
              </a:custGeom>
              <a:solidFill>
                <a:srgbClr val="4354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-1336676" y="5278438"/>
                <a:ext cx="252413" cy="288925"/>
              </a:xfrm>
              <a:prstGeom prst="rect">
                <a:avLst/>
              </a:prstGeom>
              <a:solidFill>
                <a:srgbClr val="4354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25"/>
              <p:cNvSpPr>
                <a:spLocks noChangeArrowheads="1"/>
              </p:cNvSpPr>
              <p:nvPr/>
            </p:nvSpPr>
            <p:spPr bwMode="auto">
              <a:xfrm>
                <a:off x="-944563" y="5081588"/>
                <a:ext cx="254000" cy="485775"/>
              </a:xfrm>
              <a:prstGeom prst="rect">
                <a:avLst/>
              </a:prstGeom>
              <a:solidFill>
                <a:srgbClr val="4354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26"/>
              <p:cNvSpPr>
                <a:spLocks noChangeArrowheads="1"/>
              </p:cNvSpPr>
              <p:nvPr/>
            </p:nvSpPr>
            <p:spPr bwMode="auto">
              <a:xfrm>
                <a:off x="-547688" y="4683125"/>
                <a:ext cx="254000" cy="884238"/>
              </a:xfrm>
              <a:prstGeom prst="rect">
                <a:avLst/>
              </a:prstGeom>
              <a:solidFill>
                <a:srgbClr val="4354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Analytics Provides Visibility in </a:t>
            </a:r>
            <a:r>
              <a:rPr lang="en-US" smtClean="0"/>
              <a:t>Three Ways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81217" y="1398801"/>
            <a:ext cx="3494940" cy="2294928"/>
            <a:chOff x="581217" y="1398801"/>
            <a:chExt cx="3494940" cy="2294928"/>
          </a:xfrm>
        </p:grpSpPr>
        <p:sp>
          <p:nvSpPr>
            <p:cNvPr id="5" name="Rectangle 4"/>
            <p:cNvSpPr/>
            <p:nvPr/>
          </p:nvSpPr>
          <p:spPr bwMode="auto">
            <a:xfrm>
              <a:off x="581217" y="1861157"/>
              <a:ext cx="3277256" cy="183257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1400" dirty="0" smtClean="0">
                  <a:solidFill>
                    <a:schemeClr val="bg1"/>
                  </a:solidFill>
                </a:rPr>
                <a:t>Chef Server Policy  (Actions)</a:t>
              </a:r>
            </a:p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1400" dirty="0" smtClean="0">
                  <a:solidFill>
                    <a:schemeClr val="bg1"/>
                  </a:solidFill>
                </a:rPr>
                <a:t>Chef Client Runs (Run History)</a:t>
              </a:r>
            </a:p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1400" dirty="0" smtClean="0">
                  <a:solidFill>
                    <a:schemeClr val="bg1"/>
                  </a:solidFill>
                </a:rPr>
                <a:t>Node state (Audit Controls)</a:t>
              </a:r>
            </a:p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1217" y="1398801"/>
              <a:ext cx="3494940" cy="70353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800"/>
                </a:spcAft>
                <a:tabLst>
                  <a:tab pos="292100" algn="l"/>
                </a:tabLst>
              </a:pPr>
              <a:r>
                <a:rPr lang="en-US" b="1" dirty="0" smtClean="0">
                  <a:solidFill>
                    <a:schemeClr val="accent1"/>
                  </a:solidFill>
                </a:rPr>
                <a:t>TRACK CHANGES FROM ALL SOURCES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078268" y="2238563"/>
            <a:ext cx="2691817" cy="2286506"/>
            <a:chOff x="9078268" y="2238563"/>
            <a:chExt cx="2691817" cy="2286506"/>
          </a:xfrm>
        </p:grpSpPr>
        <p:sp>
          <p:nvSpPr>
            <p:cNvPr id="9" name="Rectangle 8"/>
            <p:cNvSpPr/>
            <p:nvPr/>
          </p:nvSpPr>
          <p:spPr bwMode="auto">
            <a:xfrm>
              <a:off x="9078269" y="2658588"/>
              <a:ext cx="2691816" cy="1866481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1400" dirty="0" smtClean="0">
                  <a:solidFill>
                    <a:srgbClr val="435464"/>
                  </a:solidFill>
                </a:rPr>
                <a:t>Built</a:t>
              </a:r>
              <a:r>
                <a:rPr lang="en-US" sz="1400" dirty="0">
                  <a:solidFill>
                    <a:srgbClr val="435464"/>
                  </a:solidFill>
                </a:rPr>
                <a:t>-in messaging </a:t>
              </a:r>
              <a:r>
                <a:rPr lang="en-US" sz="1400" dirty="0" smtClean="0">
                  <a:solidFill>
                    <a:srgbClr val="435464"/>
                  </a:solidFill>
                </a:rPr>
                <a:t/>
              </a:r>
              <a:br>
                <a:rPr lang="en-US" sz="1400" dirty="0" smtClean="0">
                  <a:solidFill>
                    <a:srgbClr val="435464"/>
                  </a:solidFill>
                </a:rPr>
              </a:br>
              <a:r>
                <a:rPr lang="en-US" sz="1400" dirty="0" smtClean="0">
                  <a:solidFill>
                    <a:srgbClr val="435464"/>
                  </a:solidFill>
                </a:rPr>
                <a:t>and </a:t>
              </a:r>
              <a:r>
                <a:rPr lang="en-US" sz="1400" dirty="0">
                  <a:solidFill>
                    <a:srgbClr val="435464"/>
                  </a:solidFill>
                </a:rPr>
                <a:t>email </a:t>
              </a:r>
              <a:r>
                <a:rPr lang="en-US" sz="1400" dirty="0" smtClean="0">
                  <a:solidFill>
                    <a:srgbClr val="435464"/>
                  </a:solidFill>
                </a:rPr>
                <a:t>integration</a:t>
              </a:r>
              <a:endParaRPr lang="en-US" sz="1400" dirty="0">
                <a:solidFill>
                  <a:srgbClr val="435464"/>
                </a:solidFill>
              </a:endParaRPr>
            </a:p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1400" dirty="0">
                  <a:solidFill>
                    <a:srgbClr val="435464"/>
                  </a:solidFill>
                </a:rPr>
                <a:t>Extend notifications to </a:t>
              </a:r>
              <a:r>
                <a:rPr lang="en-US" sz="1400" dirty="0" smtClean="0">
                  <a:solidFill>
                    <a:srgbClr val="435464"/>
                  </a:solidFill>
                </a:rPr>
                <a:t>your existing systems</a:t>
              </a:r>
              <a:endParaRPr lang="en-US" sz="1400" dirty="0">
                <a:solidFill>
                  <a:srgbClr val="435464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9078268" y="2238563"/>
              <a:ext cx="2691817" cy="68217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800"/>
                </a:spcAft>
                <a:tabLst>
                  <a:tab pos="292100" algn="l"/>
                </a:tabLst>
              </a:pPr>
              <a:r>
                <a:rPr lang="en-US" b="1" dirty="0">
                  <a:gradFill>
                    <a:gsLst>
                      <a:gs pos="92386">
                        <a:schemeClr val="accent5">
                          <a:lumMod val="75000"/>
                        </a:schemeClr>
                      </a:gs>
                      <a:gs pos="79188">
                        <a:schemeClr val="accent5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NOTIFICATIONS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1217" y="3908600"/>
            <a:ext cx="3529759" cy="1697846"/>
            <a:chOff x="581217" y="3908600"/>
            <a:chExt cx="3529759" cy="1697846"/>
          </a:xfrm>
        </p:grpSpPr>
        <p:sp>
          <p:nvSpPr>
            <p:cNvPr id="7" name="Rectangle 6"/>
            <p:cNvSpPr/>
            <p:nvPr/>
          </p:nvSpPr>
          <p:spPr bwMode="auto">
            <a:xfrm>
              <a:off x="581217" y="4350014"/>
              <a:ext cx="3529759" cy="125643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18288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1400" dirty="0" smtClean="0">
                  <a:solidFill>
                    <a:srgbClr val="435464"/>
                  </a:solidFill>
                </a:rPr>
                <a:t>Simple dashboard with search</a:t>
              </a:r>
              <a:r>
                <a:rPr lang="en-US" sz="1400" dirty="0">
                  <a:solidFill>
                    <a:srgbClr val="435464"/>
                  </a:solidFill>
                </a:rPr>
                <a:t>, filters and sorting </a:t>
              </a:r>
              <a:r>
                <a:rPr lang="en-US" sz="1400" dirty="0" smtClean="0">
                  <a:solidFill>
                    <a:srgbClr val="435464"/>
                  </a:solidFill>
                </a:rPr>
                <a:t>options</a:t>
              </a:r>
              <a:endParaRPr lang="en-US" sz="1400" dirty="0">
                <a:solidFill>
                  <a:srgbClr val="435464"/>
                </a:solidFill>
              </a:endParaRPr>
            </a:p>
            <a:p>
              <a:pPr marL="0" lvl="1">
                <a:spcAft>
                  <a:spcPts val="1200"/>
                </a:spcAft>
                <a:tabLst>
                  <a:tab pos="292100" algn="l"/>
                </a:tabLst>
              </a:pPr>
              <a:r>
                <a:rPr lang="en-US" sz="1400" dirty="0">
                  <a:solidFill>
                    <a:srgbClr val="435464"/>
                  </a:solidFill>
                </a:rPr>
                <a:t>Integrate with existing tools </a:t>
              </a:r>
              <a:r>
                <a:rPr lang="en-US" sz="1400" dirty="0" smtClean="0">
                  <a:solidFill>
                    <a:srgbClr val="435464"/>
                  </a:solidFill>
                </a:rPr>
                <a:t>via API</a:t>
              </a:r>
              <a:endParaRPr lang="en-US" sz="1400" dirty="0">
                <a:solidFill>
                  <a:srgbClr val="435464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81217" y="3908600"/>
              <a:ext cx="3529759" cy="68217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lvl="1">
                <a:lnSpc>
                  <a:spcPct val="90000"/>
                </a:lnSpc>
                <a:spcAft>
                  <a:spcPts val="1800"/>
                </a:spcAft>
                <a:tabLst>
                  <a:tab pos="292100" algn="l"/>
                </a:tabLst>
              </a:pPr>
              <a:r>
                <a:rPr lang="en-US" b="1" dirty="0" smtClean="0">
                  <a:gradFill>
                    <a:gsLst>
                      <a:gs pos="12690">
                        <a:schemeClr val="accent4">
                          <a:lumMod val="75000"/>
                        </a:schemeClr>
                      </a:gs>
                      <a:gs pos="44200">
                        <a:schemeClr val="accent4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REAL-TIME VISIBILITY</a:t>
              </a:r>
              <a:endParaRPr lang="en-US" b="1" dirty="0">
                <a:gradFill>
                  <a:gsLst>
                    <a:gs pos="12690">
                      <a:schemeClr val="accent4">
                        <a:lumMod val="75000"/>
                      </a:schemeClr>
                    </a:gs>
                    <a:gs pos="442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4862" y="4526964"/>
            <a:ext cx="1184635" cy="1184634"/>
            <a:chOff x="4664862" y="4526964"/>
            <a:chExt cx="1184635" cy="1184634"/>
          </a:xfrm>
        </p:grpSpPr>
        <p:sp>
          <p:nvSpPr>
            <p:cNvPr id="24" name="Oval 23"/>
            <p:cNvSpPr/>
            <p:nvPr/>
          </p:nvSpPr>
          <p:spPr bwMode="auto">
            <a:xfrm rot="19800000">
              <a:off x="4664862" y="4526964"/>
              <a:ext cx="1184635" cy="1184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/>
            <p:cNvSpPr>
              <a:spLocks noChangeAspect="1" noEditPoints="1"/>
            </p:cNvSpPr>
            <p:nvPr/>
          </p:nvSpPr>
          <p:spPr bwMode="auto">
            <a:xfrm>
              <a:off x="4973119" y="4738513"/>
              <a:ext cx="554351" cy="703394"/>
            </a:xfrm>
            <a:custGeom>
              <a:avLst/>
              <a:gdLst>
                <a:gd name="T0" fmla="*/ 772 w 1403"/>
                <a:gd name="T1" fmla="*/ 1096 h 1780"/>
                <a:gd name="T2" fmla="*/ 715 w 1403"/>
                <a:gd name="T3" fmla="*/ 1152 h 1780"/>
                <a:gd name="T4" fmla="*/ 658 w 1403"/>
                <a:gd name="T5" fmla="*/ 1095 h 1780"/>
                <a:gd name="T6" fmla="*/ 717 w 1403"/>
                <a:gd name="T7" fmla="*/ 642 h 1780"/>
                <a:gd name="T8" fmla="*/ 772 w 1403"/>
                <a:gd name="T9" fmla="*/ 1096 h 1780"/>
                <a:gd name="T10" fmla="*/ 1403 w 1403"/>
                <a:gd name="T11" fmla="*/ 1095 h 1780"/>
                <a:gd name="T12" fmla="*/ 718 w 1403"/>
                <a:gd name="T13" fmla="*/ 1780 h 1780"/>
                <a:gd name="T14" fmla="*/ 33 w 1403"/>
                <a:gd name="T15" fmla="*/ 1095 h 1780"/>
                <a:gd name="T16" fmla="*/ 200 w 1403"/>
                <a:gd name="T17" fmla="*/ 648 h 1780"/>
                <a:gd name="T18" fmla="*/ 145 w 1403"/>
                <a:gd name="T19" fmla="*/ 591 h 1780"/>
                <a:gd name="T20" fmla="*/ 104 w 1403"/>
                <a:gd name="T21" fmla="*/ 630 h 1780"/>
                <a:gd name="T22" fmla="*/ 23 w 1403"/>
                <a:gd name="T23" fmla="*/ 629 h 1780"/>
                <a:gd name="T24" fmla="*/ 25 w 1403"/>
                <a:gd name="T25" fmla="*/ 548 h 1780"/>
                <a:gd name="T26" fmla="*/ 188 w 1403"/>
                <a:gd name="T27" fmla="*/ 390 h 1780"/>
                <a:gd name="T28" fmla="*/ 268 w 1403"/>
                <a:gd name="T29" fmla="*/ 392 h 1780"/>
                <a:gd name="T30" fmla="*/ 267 w 1403"/>
                <a:gd name="T31" fmla="*/ 472 h 1780"/>
                <a:gd name="T32" fmla="*/ 226 w 1403"/>
                <a:gd name="T33" fmla="*/ 512 h 1780"/>
                <a:gd name="T34" fmla="*/ 281 w 1403"/>
                <a:gd name="T35" fmla="*/ 568 h 1780"/>
                <a:gd name="T36" fmla="*/ 538 w 1403"/>
                <a:gd name="T37" fmla="*/ 434 h 1780"/>
                <a:gd name="T38" fmla="*/ 464 w 1403"/>
                <a:gd name="T39" fmla="*/ 255 h 1780"/>
                <a:gd name="T40" fmla="*/ 718 w 1403"/>
                <a:gd name="T41" fmla="*/ 0 h 1780"/>
                <a:gd name="T42" fmla="*/ 973 w 1403"/>
                <a:gd name="T43" fmla="*/ 255 h 1780"/>
                <a:gd name="T44" fmla="*/ 898 w 1403"/>
                <a:gd name="T45" fmla="*/ 434 h 1780"/>
                <a:gd name="T46" fmla="*/ 1403 w 1403"/>
                <a:gd name="T47" fmla="*/ 1095 h 1780"/>
                <a:gd name="T48" fmla="*/ 608 w 1403"/>
                <a:gd name="T49" fmla="*/ 419 h 1780"/>
                <a:gd name="T50" fmla="*/ 661 w 1403"/>
                <a:gd name="T51" fmla="*/ 412 h 1780"/>
                <a:gd name="T52" fmla="*/ 661 w 1403"/>
                <a:gd name="T53" fmla="*/ 336 h 1780"/>
                <a:gd name="T54" fmla="*/ 605 w 1403"/>
                <a:gd name="T55" fmla="*/ 336 h 1780"/>
                <a:gd name="T56" fmla="*/ 548 w 1403"/>
                <a:gd name="T57" fmla="*/ 279 h 1780"/>
                <a:gd name="T58" fmla="*/ 605 w 1403"/>
                <a:gd name="T59" fmla="*/ 222 h 1780"/>
                <a:gd name="T60" fmla="*/ 832 w 1403"/>
                <a:gd name="T61" fmla="*/ 222 h 1780"/>
                <a:gd name="T62" fmla="*/ 889 w 1403"/>
                <a:gd name="T63" fmla="*/ 279 h 1780"/>
                <a:gd name="T64" fmla="*/ 832 w 1403"/>
                <a:gd name="T65" fmla="*/ 336 h 1780"/>
                <a:gd name="T66" fmla="*/ 775 w 1403"/>
                <a:gd name="T67" fmla="*/ 336 h 1780"/>
                <a:gd name="T68" fmla="*/ 775 w 1403"/>
                <a:gd name="T69" fmla="*/ 412 h 1780"/>
                <a:gd name="T70" fmla="*/ 828 w 1403"/>
                <a:gd name="T71" fmla="*/ 419 h 1780"/>
                <a:gd name="T72" fmla="*/ 916 w 1403"/>
                <a:gd name="T73" fmla="*/ 255 h 1780"/>
                <a:gd name="T74" fmla="*/ 718 w 1403"/>
                <a:gd name="T75" fmla="*/ 57 h 1780"/>
                <a:gd name="T76" fmla="*/ 521 w 1403"/>
                <a:gd name="T77" fmla="*/ 255 h 1780"/>
                <a:gd name="T78" fmla="*/ 608 w 1403"/>
                <a:gd name="T79" fmla="*/ 419 h 1780"/>
                <a:gd name="T80" fmla="*/ 1290 w 1403"/>
                <a:gd name="T81" fmla="*/ 1095 h 1780"/>
                <a:gd name="T82" fmla="*/ 718 w 1403"/>
                <a:gd name="T83" fmla="*/ 523 h 1780"/>
                <a:gd name="T84" fmla="*/ 147 w 1403"/>
                <a:gd name="T85" fmla="*/ 1095 h 1780"/>
                <a:gd name="T86" fmla="*/ 718 w 1403"/>
                <a:gd name="T87" fmla="*/ 1666 h 1780"/>
                <a:gd name="T88" fmla="*/ 1290 w 1403"/>
                <a:gd name="T89" fmla="*/ 1095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03" h="1780">
                  <a:moveTo>
                    <a:pt x="772" y="1096"/>
                  </a:moveTo>
                  <a:cubicBezTo>
                    <a:pt x="771" y="1118"/>
                    <a:pt x="759" y="1152"/>
                    <a:pt x="715" y="1152"/>
                  </a:cubicBezTo>
                  <a:cubicBezTo>
                    <a:pt x="683" y="1152"/>
                    <a:pt x="658" y="1127"/>
                    <a:pt x="658" y="1095"/>
                  </a:cubicBezTo>
                  <a:cubicBezTo>
                    <a:pt x="658" y="1095"/>
                    <a:pt x="685" y="642"/>
                    <a:pt x="717" y="642"/>
                  </a:cubicBezTo>
                  <a:cubicBezTo>
                    <a:pt x="748" y="642"/>
                    <a:pt x="772" y="1096"/>
                    <a:pt x="772" y="1096"/>
                  </a:cubicBezTo>
                  <a:close/>
                  <a:moveTo>
                    <a:pt x="1403" y="1095"/>
                  </a:moveTo>
                  <a:cubicBezTo>
                    <a:pt x="1403" y="1472"/>
                    <a:pt x="1096" y="1780"/>
                    <a:pt x="718" y="1780"/>
                  </a:cubicBezTo>
                  <a:cubicBezTo>
                    <a:pt x="341" y="1780"/>
                    <a:pt x="33" y="1472"/>
                    <a:pt x="33" y="1095"/>
                  </a:cubicBezTo>
                  <a:cubicBezTo>
                    <a:pt x="33" y="924"/>
                    <a:pt x="96" y="768"/>
                    <a:pt x="200" y="648"/>
                  </a:cubicBezTo>
                  <a:cubicBezTo>
                    <a:pt x="145" y="591"/>
                    <a:pt x="145" y="591"/>
                    <a:pt x="145" y="591"/>
                  </a:cubicBezTo>
                  <a:cubicBezTo>
                    <a:pt x="104" y="630"/>
                    <a:pt x="104" y="630"/>
                    <a:pt x="104" y="630"/>
                  </a:cubicBezTo>
                  <a:cubicBezTo>
                    <a:pt x="93" y="641"/>
                    <a:pt x="52" y="654"/>
                    <a:pt x="23" y="629"/>
                  </a:cubicBezTo>
                  <a:cubicBezTo>
                    <a:pt x="0" y="608"/>
                    <a:pt x="2" y="570"/>
                    <a:pt x="25" y="548"/>
                  </a:cubicBezTo>
                  <a:cubicBezTo>
                    <a:pt x="188" y="390"/>
                    <a:pt x="188" y="390"/>
                    <a:pt x="188" y="390"/>
                  </a:cubicBezTo>
                  <a:cubicBezTo>
                    <a:pt x="211" y="369"/>
                    <a:pt x="247" y="369"/>
                    <a:pt x="268" y="392"/>
                  </a:cubicBezTo>
                  <a:cubicBezTo>
                    <a:pt x="290" y="414"/>
                    <a:pt x="290" y="450"/>
                    <a:pt x="267" y="472"/>
                  </a:cubicBezTo>
                  <a:cubicBezTo>
                    <a:pt x="226" y="512"/>
                    <a:pt x="226" y="512"/>
                    <a:pt x="226" y="512"/>
                  </a:cubicBezTo>
                  <a:cubicBezTo>
                    <a:pt x="281" y="568"/>
                    <a:pt x="281" y="568"/>
                    <a:pt x="281" y="568"/>
                  </a:cubicBezTo>
                  <a:cubicBezTo>
                    <a:pt x="355" y="506"/>
                    <a:pt x="442" y="460"/>
                    <a:pt x="538" y="434"/>
                  </a:cubicBezTo>
                  <a:cubicBezTo>
                    <a:pt x="492" y="388"/>
                    <a:pt x="464" y="324"/>
                    <a:pt x="464" y="255"/>
                  </a:cubicBezTo>
                  <a:cubicBezTo>
                    <a:pt x="464" y="114"/>
                    <a:pt x="578" y="0"/>
                    <a:pt x="718" y="0"/>
                  </a:cubicBezTo>
                  <a:cubicBezTo>
                    <a:pt x="859" y="0"/>
                    <a:pt x="973" y="114"/>
                    <a:pt x="973" y="255"/>
                  </a:cubicBezTo>
                  <a:cubicBezTo>
                    <a:pt x="973" y="324"/>
                    <a:pt x="944" y="388"/>
                    <a:pt x="898" y="434"/>
                  </a:cubicBezTo>
                  <a:cubicBezTo>
                    <a:pt x="1189" y="513"/>
                    <a:pt x="1403" y="779"/>
                    <a:pt x="1403" y="1095"/>
                  </a:cubicBezTo>
                  <a:close/>
                  <a:moveTo>
                    <a:pt x="608" y="419"/>
                  </a:moveTo>
                  <a:cubicBezTo>
                    <a:pt x="626" y="416"/>
                    <a:pt x="644" y="414"/>
                    <a:pt x="661" y="412"/>
                  </a:cubicBezTo>
                  <a:cubicBezTo>
                    <a:pt x="661" y="336"/>
                    <a:pt x="661" y="336"/>
                    <a:pt x="661" y="336"/>
                  </a:cubicBezTo>
                  <a:cubicBezTo>
                    <a:pt x="605" y="336"/>
                    <a:pt x="605" y="336"/>
                    <a:pt x="605" y="336"/>
                  </a:cubicBezTo>
                  <a:cubicBezTo>
                    <a:pt x="573" y="336"/>
                    <a:pt x="548" y="310"/>
                    <a:pt x="548" y="279"/>
                  </a:cubicBezTo>
                  <a:cubicBezTo>
                    <a:pt x="548" y="248"/>
                    <a:pt x="573" y="222"/>
                    <a:pt x="605" y="222"/>
                  </a:cubicBezTo>
                  <a:cubicBezTo>
                    <a:pt x="832" y="222"/>
                    <a:pt x="832" y="222"/>
                    <a:pt x="832" y="222"/>
                  </a:cubicBezTo>
                  <a:cubicBezTo>
                    <a:pt x="863" y="222"/>
                    <a:pt x="889" y="248"/>
                    <a:pt x="889" y="279"/>
                  </a:cubicBezTo>
                  <a:cubicBezTo>
                    <a:pt x="889" y="310"/>
                    <a:pt x="863" y="336"/>
                    <a:pt x="832" y="336"/>
                  </a:cubicBezTo>
                  <a:cubicBezTo>
                    <a:pt x="775" y="336"/>
                    <a:pt x="775" y="336"/>
                    <a:pt x="775" y="336"/>
                  </a:cubicBezTo>
                  <a:cubicBezTo>
                    <a:pt x="775" y="412"/>
                    <a:pt x="775" y="412"/>
                    <a:pt x="775" y="412"/>
                  </a:cubicBezTo>
                  <a:cubicBezTo>
                    <a:pt x="793" y="414"/>
                    <a:pt x="811" y="416"/>
                    <a:pt x="828" y="419"/>
                  </a:cubicBezTo>
                  <a:cubicBezTo>
                    <a:pt x="881" y="383"/>
                    <a:pt x="916" y="323"/>
                    <a:pt x="916" y="255"/>
                  </a:cubicBezTo>
                  <a:cubicBezTo>
                    <a:pt x="916" y="146"/>
                    <a:pt x="827" y="57"/>
                    <a:pt x="718" y="57"/>
                  </a:cubicBezTo>
                  <a:cubicBezTo>
                    <a:pt x="609" y="57"/>
                    <a:pt x="521" y="146"/>
                    <a:pt x="521" y="255"/>
                  </a:cubicBezTo>
                  <a:cubicBezTo>
                    <a:pt x="521" y="323"/>
                    <a:pt x="556" y="383"/>
                    <a:pt x="608" y="419"/>
                  </a:cubicBezTo>
                  <a:close/>
                  <a:moveTo>
                    <a:pt x="1290" y="1095"/>
                  </a:moveTo>
                  <a:cubicBezTo>
                    <a:pt x="1290" y="780"/>
                    <a:pt x="1033" y="523"/>
                    <a:pt x="718" y="523"/>
                  </a:cubicBezTo>
                  <a:cubicBezTo>
                    <a:pt x="403" y="523"/>
                    <a:pt x="147" y="780"/>
                    <a:pt x="147" y="1095"/>
                  </a:cubicBezTo>
                  <a:cubicBezTo>
                    <a:pt x="147" y="1410"/>
                    <a:pt x="403" y="1666"/>
                    <a:pt x="718" y="1666"/>
                  </a:cubicBezTo>
                  <a:cubicBezTo>
                    <a:pt x="1033" y="1666"/>
                    <a:pt x="1290" y="1410"/>
                    <a:pt x="1290" y="109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42802" y="2971220"/>
            <a:ext cx="1184635" cy="1184634"/>
            <a:chOff x="7542802" y="2971220"/>
            <a:chExt cx="1184635" cy="1184634"/>
          </a:xfrm>
        </p:grpSpPr>
        <p:sp>
          <p:nvSpPr>
            <p:cNvPr id="25" name="Oval 24"/>
            <p:cNvSpPr/>
            <p:nvPr/>
          </p:nvSpPr>
          <p:spPr bwMode="auto">
            <a:xfrm rot="19800000">
              <a:off x="7542802" y="2971220"/>
              <a:ext cx="1184635" cy="118463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841990" y="3243362"/>
              <a:ext cx="634193" cy="622203"/>
              <a:chOff x="12581186" y="1548904"/>
              <a:chExt cx="1511300" cy="148272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12581186" y="1775916"/>
                <a:ext cx="1257300" cy="1255714"/>
              </a:xfrm>
              <a:custGeom>
                <a:avLst/>
                <a:gdLst>
                  <a:gd name="T0" fmla="*/ 210 w 333"/>
                  <a:gd name="T1" fmla="*/ 79 h 332"/>
                  <a:gd name="T2" fmla="*/ 249 w 333"/>
                  <a:gd name="T3" fmla="*/ 40 h 332"/>
                  <a:gd name="T4" fmla="*/ 249 w 333"/>
                  <a:gd name="T5" fmla="*/ 22 h 332"/>
                  <a:gd name="T6" fmla="*/ 167 w 333"/>
                  <a:gd name="T7" fmla="*/ 0 h 332"/>
                  <a:gd name="T8" fmla="*/ 104 w 333"/>
                  <a:gd name="T9" fmla="*/ 12 h 332"/>
                  <a:gd name="T10" fmla="*/ 122 w 333"/>
                  <a:gd name="T11" fmla="*/ 13 h 332"/>
                  <a:gd name="T12" fmla="*/ 136 w 333"/>
                  <a:gd name="T13" fmla="*/ 13 h 332"/>
                  <a:gd name="T14" fmla="*/ 145 w 333"/>
                  <a:gd name="T15" fmla="*/ 21 h 332"/>
                  <a:gd name="T16" fmla="*/ 177 w 333"/>
                  <a:gd name="T17" fmla="*/ 24 h 332"/>
                  <a:gd name="T18" fmla="*/ 188 w 333"/>
                  <a:gd name="T19" fmla="*/ 24 h 332"/>
                  <a:gd name="T20" fmla="*/ 191 w 333"/>
                  <a:gd name="T21" fmla="*/ 31 h 332"/>
                  <a:gd name="T22" fmla="*/ 206 w 333"/>
                  <a:gd name="T23" fmla="*/ 32 h 332"/>
                  <a:gd name="T24" fmla="*/ 209 w 333"/>
                  <a:gd name="T25" fmla="*/ 46 h 332"/>
                  <a:gd name="T26" fmla="*/ 190 w 333"/>
                  <a:gd name="T27" fmla="*/ 68 h 332"/>
                  <a:gd name="T28" fmla="*/ 185 w 333"/>
                  <a:gd name="T29" fmla="*/ 74 h 332"/>
                  <a:gd name="T30" fmla="*/ 184 w 333"/>
                  <a:gd name="T31" fmla="*/ 81 h 332"/>
                  <a:gd name="T32" fmla="*/ 187 w 333"/>
                  <a:gd name="T33" fmla="*/ 82 h 332"/>
                  <a:gd name="T34" fmla="*/ 191 w 333"/>
                  <a:gd name="T35" fmla="*/ 92 h 332"/>
                  <a:gd name="T36" fmla="*/ 204 w 333"/>
                  <a:gd name="T37" fmla="*/ 90 h 332"/>
                  <a:gd name="T38" fmla="*/ 210 w 333"/>
                  <a:gd name="T39" fmla="*/ 104 h 332"/>
                  <a:gd name="T40" fmla="*/ 198 w 333"/>
                  <a:gd name="T41" fmla="*/ 135 h 332"/>
                  <a:gd name="T42" fmla="*/ 205 w 333"/>
                  <a:gd name="T43" fmla="*/ 148 h 332"/>
                  <a:gd name="T44" fmla="*/ 201 w 333"/>
                  <a:gd name="T45" fmla="*/ 163 h 332"/>
                  <a:gd name="T46" fmla="*/ 191 w 333"/>
                  <a:gd name="T47" fmla="*/ 158 h 332"/>
                  <a:gd name="T48" fmla="*/ 191 w 333"/>
                  <a:gd name="T49" fmla="*/ 150 h 332"/>
                  <a:gd name="T50" fmla="*/ 188 w 333"/>
                  <a:gd name="T51" fmla="*/ 144 h 332"/>
                  <a:gd name="T52" fmla="*/ 176 w 333"/>
                  <a:gd name="T53" fmla="*/ 171 h 332"/>
                  <a:gd name="T54" fmla="*/ 168 w 333"/>
                  <a:gd name="T55" fmla="*/ 187 h 332"/>
                  <a:gd name="T56" fmla="*/ 159 w 333"/>
                  <a:gd name="T57" fmla="*/ 201 h 332"/>
                  <a:gd name="T58" fmla="*/ 139 w 333"/>
                  <a:gd name="T59" fmla="*/ 193 h 332"/>
                  <a:gd name="T60" fmla="*/ 143 w 333"/>
                  <a:gd name="T61" fmla="*/ 185 h 332"/>
                  <a:gd name="T62" fmla="*/ 141 w 333"/>
                  <a:gd name="T63" fmla="*/ 174 h 332"/>
                  <a:gd name="T64" fmla="*/ 133 w 333"/>
                  <a:gd name="T65" fmla="*/ 163 h 332"/>
                  <a:gd name="T66" fmla="*/ 121 w 333"/>
                  <a:gd name="T67" fmla="*/ 158 h 332"/>
                  <a:gd name="T68" fmla="*/ 89 w 333"/>
                  <a:gd name="T69" fmla="*/ 125 h 332"/>
                  <a:gd name="T70" fmla="*/ 89 w 333"/>
                  <a:gd name="T71" fmla="*/ 107 h 332"/>
                  <a:gd name="T72" fmla="*/ 87 w 333"/>
                  <a:gd name="T73" fmla="*/ 95 h 332"/>
                  <a:gd name="T74" fmla="*/ 77 w 333"/>
                  <a:gd name="T75" fmla="*/ 84 h 332"/>
                  <a:gd name="T76" fmla="*/ 72 w 333"/>
                  <a:gd name="T77" fmla="*/ 68 h 332"/>
                  <a:gd name="T78" fmla="*/ 64 w 333"/>
                  <a:gd name="T79" fmla="*/ 56 h 332"/>
                  <a:gd name="T80" fmla="*/ 59 w 333"/>
                  <a:gd name="T81" fmla="*/ 44 h 332"/>
                  <a:gd name="T82" fmla="*/ 57 w 333"/>
                  <a:gd name="T83" fmla="*/ 42 h 332"/>
                  <a:gd name="T84" fmla="*/ 0 w 333"/>
                  <a:gd name="T85" fmla="*/ 166 h 332"/>
                  <a:gd name="T86" fmla="*/ 138 w 333"/>
                  <a:gd name="T87" fmla="*/ 330 h 332"/>
                  <a:gd name="T88" fmla="*/ 134 w 333"/>
                  <a:gd name="T89" fmla="*/ 289 h 332"/>
                  <a:gd name="T90" fmla="*/ 124 w 333"/>
                  <a:gd name="T91" fmla="*/ 274 h 332"/>
                  <a:gd name="T92" fmla="*/ 119 w 333"/>
                  <a:gd name="T93" fmla="*/ 258 h 332"/>
                  <a:gd name="T94" fmla="*/ 128 w 333"/>
                  <a:gd name="T95" fmla="*/ 240 h 332"/>
                  <a:gd name="T96" fmla="*/ 138 w 333"/>
                  <a:gd name="T97" fmla="*/ 234 h 332"/>
                  <a:gd name="T98" fmla="*/ 135 w 333"/>
                  <a:gd name="T99" fmla="*/ 233 h 332"/>
                  <a:gd name="T100" fmla="*/ 141 w 333"/>
                  <a:gd name="T101" fmla="*/ 229 h 332"/>
                  <a:gd name="T102" fmla="*/ 154 w 333"/>
                  <a:gd name="T103" fmla="*/ 223 h 332"/>
                  <a:gd name="T104" fmla="*/ 172 w 333"/>
                  <a:gd name="T105" fmla="*/ 221 h 332"/>
                  <a:gd name="T106" fmla="*/ 201 w 333"/>
                  <a:gd name="T107" fmla="*/ 244 h 332"/>
                  <a:gd name="T108" fmla="*/ 217 w 333"/>
                  <a:gd name="T109" fmla="*/ 257 h 332"/>
                  <a:gd name="T110" fmla="*/ 232 w 333"/>
                  <a:gd name="T111" fmla="*/ 265 h 332"/>
                  <a:gd name="T112" fmla="*/ 228 w 333"/>
                  <a:gd name="T113" fmla="*/ 284 h 332"/>
                  <a:gd name="T114" fmla="*/ 221 w 333"/>
                  <a:gd name="T115" fmla="*/ 288 h 332"/>
                  <a:gd name="T116" fmla="*/ 215 w 333"/>
                  <a:gd name="T117" fmla="*/ 297 h 332"/>
                  <a:gd name="T118" fmla="*/ 188 w 333"/>
                  <a:gd name="T119" fmla="*/ 332 h 332"/>
                  <a:gd name="T120" fmla="*/ 333 w 333"/>
                  <a:gd name="T121" fmla="*/ 166 h 332"/>
                  <a:gd name="T122" fmla="*/ 309 w 333"/>
                  <a:gd name="T123" fmla="*/ 79 h 332"/>
                  <a:gd name="T124" fmla="*/ 210 w 333"/>
                  <a:gd name="T125" fmla="*/ 79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3" h="332">
                    <a:moveTo>
                      <a:pt x="210" y="79"/>
                    </a:moveTo>
                    <a:cubicBezTo>
                      <a:pt x="249" y="40"/>
                      <a:pt x="249" y="40"/>
                      <a:pt x="249" y="40"/>
                    </a:cubicBezTo>
                    <a:cubicBezTo>
                      <a:pt x="249" y="22"/>
                      <a:pt x="249" y="22"/>
                      <a:pt x="249" y="22"/>
                    </a:cubicBezTo>
                    <a:cubicBezTo>
                      <a:pt x="225" y="8"/>
                      <a:pt x="197" y="0"/>
                      <a:pt x="167" y="0"/>
                    </a:cubicBezTo>
                    <a:cubicBezTo>
                      <a:pt x="144" y="0"/>
                      <a:pt x="123" y="4"/>
                      <a:pt x="104" y="12"/>
                    </a:cubicBezTo>
                    <a:cubicBezTo>
                      <a:pt x="110" y="12"/>
                      <a:pt x="115" y="13"/>
                      <a:pt x="122" y="13"/>
                    </a:cubicBezTo>
                    <a:cubicBezTo>
                      <a:pt x="126" y="13"/>
                      <a:pt x="133" y="12"/>
                      <a:pt x="136" y="13"/>
                    </a:cubicBezTo>
                    <a:cubicBezTo>
                      <a:pt x="139" y="14"/>
                      <a:pt x="142" y="19"/>
                      <a:pt x="145" y="21"/>
                    </a:cubicBezTo>
                    <a:cubicBezTo>
                      <a:pt x="155" y="25"/>
                      <a:pt x="166" y="25"/>
                      <a:pt x="177" y="24"/>
                    </a:cubicBezTo>
                    <a:cubicBezTo>
                      <a:pt x="179" y="24"/>
                      <a:pt x="186" y="22"/>
                      <a:pt x="188" y="24"/>
                    </a:cubicBezTo>
                    <a:cubicBezTo>
                      <a:pt x="190" y="25"/>
                      <a:pt x="191" y="31"/>
                      <a:pt x="191" y="31"/>
                    </a:cubicBezTo>
                    <a:cubicBezTo>
                      <a:pt x="195" y="32"/>
                      <a:pt x="203" y="30"/>
                      <a:pt x="206" y="32"/>
                    </a:cubicBezTo>
                    <a:cubicBezTo>
                      <a:pt x="210" y="34"/>
                      <a:pt x="210" y="42"/>
                      <a:pt x="209" y="46"/>
                    </a:cubicBezTo>
                    <a:cubicBezTo>
                      <a:pt x="207" y="54"/>
                      <a:pt x="195" y="61"/>
                      <a:pt x="190" y="68"/>
                    </a:cubicBezTo>
                    <a:cubicBezTo>
                      <a:pt x="187" y="71"/>
                      <a:pt x="186" y="70"/>
                      <a:pt x="185" y="74"/>
                    </a:cubicBezTo>
                    <a:cubicBezTo>
                      <a:pt x="185" y="76"/>
                      <a:pt x="185" y="79"/>
                      <a:pt x="184" y="81"/>
                    </a:cubicBezTo>
                    <a:cubicBezTo>
                      <a:pt x="185" y="81"/>
                      <a:pt x="186" y="81"/>
                      <a:pt x="187" y="82"/>
                    </a:cubicBezTo>
                    <a:cubicBezTo>
                      <a:pt x="185" y="86"/>
                      <a:pt x="190" y="87"/>
                      <a:pt x="191" y="92"/>
                    </a:cubicBezTo>
                    <a:cubicBezTo>
                      <a:pt x="197" y="95"/>
                      <a:pt x="197" y="86"/>
                      <a:pt x="204" y="90"/>
                    </a:cubicBezTo>
                    <a:cubicBezTo>
                      <a:pt x="207" y="92"/>
                      <a:pt x="210" y="101"/>
                      <a:pt x="210" y="104"/>
                    </a:cubicBezTo>
                    <a:cubicBezTo>
                      <a:pt x="211" y="116"/>
                      <a:pt x="197" y="123"/>
                      <a:pt x="198" y="135"/>
                    </a:cubicBezTo>
                    <a:cubicBezTo>
                      <a:pt x="199" y="141"/>
                      <a:pt x="204" y="141"/>
                      <a:pt x="205" y="148"/>
                    </a:cubicBezTo>
                    <a:cubicBezTo>
                      <a:pt x="206" y="152"/>
                      <a:pt x="205" y="160"/>
                      <a:pt x="201" y="163"/>
                    </a:cubicBezTo>
                    <a:cubicBezTo>
                      <a:pt x="196" y="166"/>
                      <a:pt x="192" y="162"/>
                      <a:pt x="191" y="158"/>
                    </a:cubicBezTo>
                    <a:cubicBezTo>
                      <a:pt x="190" y="156"/>
                      <a:pt x="192" y="153"/>
                      <a:pt x="191" y="150"/>
                    </a:cubicBezTo>
                    <a:cubicBezTo>
                      <a:pt x="191" y="148"/>
                      <a:pt x="189" y="147"/>
                      <a:pt x="188" y="144"/>
                    </a:cubicBezTo>
                    <a:cubicBezTo>
                      <a:pt x="175" y="143"/>
                      <a:pt x="177" y="163"/>
                      <a:pt x="176" y="171"/>
                    </a:cubicBezTo>
                    <a:cubicBezTo>
                      <a:pt x="175" y="179"/>
                      <a:pt x="172" y="182"/>
                      <a:pt x="168" y="187"/>
                    </a:cubicBezTo>
                    <a:cubicBezTo>
                      <a:pt x="165" y="191"/>
                      <a:pt x="159" y="197"/>
                      <a:pt x="159" y="201"/>
                    </a:cubicBezTo>
                    <a:cubicBezTo>
                      <a:pt x="152" y="202"/>
                      <a:pt x="139" y="202"/>
                      <a:pt x="139" y="193"/>
                    </a:cubicBezTo>
                    <a:cubicBezTo>
                      <a:pt x="139" y="191"/>
                      <a:pt x="142" y="188"/>
                      <a:pt x="143" y="185"/>
                    </a:cubicBezTo>
                    <a:cubicBezTo>
                      <a:pt x="144" y="181"/>
                      <a:pt x="143" y="178"/>
                      <a:pt x="141" y="174"/>
                    </a:cubicBezTo>
                    <a:cubicBezTo>
                      <a:pt x="139" y="170"/>
                      <a:pt x="137" y="166"/>
                      <a:pt x="133" y="163"/>
                    </a:cubicBezTo>
                    <a:cubicBezTo>
                      <a:pt x="129" y="159"/>
                      <a:pt x="126" y="160"/>
                      <a:pt x="121" y="158"/>
                    </a:cubicBezTo>
                    <a:cubicBezTo>
                      <a:pt x="110" y="154"/>
                      <a:pt x="92" y="136"/>
                      <a:pt x="89" y="125"/>
                    </a:cubicBezTo>
                    <a:cubicBezTo>
                      <a:pt x="87" y="120"/>
                      <a:pt x="89" y="113"/>
                      <a:pt x="89" y="107"/>
                    </a:cubicBezTo>
                    <a:cubicBezTo>
                      <a:pt x="88" y="103"/>
                      <a:pt x="87" y="99"/>
                      <a:pt x="87" y="95"/>
                    </a:cubicBezTo>
                    <a:cubicBezTo>
                      <a:pt x="79" y="95"/>
                      <a:pt x="78" y="91"/>
                      <a:pt x="77" y="84"/>
                    </a:cubicBezTo>
                    <a:cubicBezTo>
                      <a:pt x="76" y="76"/>
                      <a:pt x="76" y="74"/>
                      <a:pt x="72" y="68"/>
                    </a:cubicBezTo>
                    <a:cubicBezTo>
                      <a:pt x="69" y="63"/>
                      <a:pt x="67" y="60"/>
                      <a:pt x="64" y="56"/>
                    </a:cubicBezTo>
                    <a:cubicBezTo>
                      <a:pt x="61" y="52"/>
                      <a:pt x="62" y="47"/>
                      <a:pt x="59" y="44"/>
                    </a:cubicBezTo>
                    <a:cubicBezTo>
                      <a:pt x="58" y="43"/>
                      <a:pt x="58" y="42"/>
                      <a:pt x="57" y="42"/>
                    </a:cubicBezTo>
                    <a:cubicBezTo>
                      <a:pt x="22" y="72"/>
                      <a:pt x="0" y="117"/>
                      <a:pt x="0" y="166"/>
                    </a:cubicBezTo>
                    <a:cubicBezTo>
                      <a:pt x="0" y="249"/>
                      <a:pt x="60" y="317"/>
                      <a:pt x="138" y="330"/>
                    </a:cubicBezTo>
                    <a:cubicBezTo>
                      <a:pt x="132" y="318"/>
                      <a:pt x="135" y="303"/>
                      <a:pt x="134" y="289"/>
                    </a:cubicBezTo>
                    <a:cubicBezTo>
                      <a:pt x="124" y="291"/>
                      <a:pt x="127" y="280"/>
                      <a:pt x="124" y="274"/>
                    </a:cubicBezTo>
                    <a:cubicBezTo>
                      <a:pt x="120" y="268"/>
                      <a:pt x="120" y="266"/>
                      <a:pt x="119" y="258"/>
                    </a:cubicBezTo>
                    <a:cubicBezTo>
                      <a:pt x="117" y="247"/>
                      <a:pt x="116" y="243"/>
                      <a:pt x="128" y="240"/>
                    </a:cubicBezTo>
                    <a:cubicBezTo>
                      <a:pt x="128" y="235"/>
                      <a:pt x="134" y="235"/>
                      <a:pt x="138" y="234"/>
                    </a:cubicBezTo>
                    <a:cubicBezTo>
                      <a:pt x="135" y="233"/>
                      <a:pt x="135" y="233"/>
                      <a:pt x="135" y="233"/>
                    </a:cubicBezTo>
                    <a:cubicBezTo>
                      <a:pt x="139" y="234"/>
                      <a:pt x="138" y="230"/>
                      <a:pt x="141" y="229"/>
                    </a:cubicBezTo>
                    <a:cubicBezTo>
                      <a:pt x="145" y="227"/>
                      <a:pt x="150" y="226"/>
                      <a:pt x="154" y="223"/>
                    </a:cubicBezTo>
                    <a:cubicBezTo>
                      <a:pt x="161" y="220"/>
                      <a:pt x="163" y="219"/>
                      <a:pt x="172" y="221"/>
                    </a:cubicBezTo>
                    <a:cubicBezTo>
                      <a:pt x="185" y="224"/>
                      <a:pt x="192" y="234"/>
                      <a:pt x="201" y="244"/>
                    </a:cubicBezTo>
                    <a:cubicBezTo>
                      <a:pt x="206" y="250"/>
                      <a:pt x="209" y="254"/>
                      <a:pt x="217" y="257"/>
                    </a:cubicBezTo>
                    <a:cubicBezTo>
                      <a:pt x="221" y="258"/>
                      <a:pt x="229" y="259"/>
                      <a:pt x="232" y="265"/>
                    </a:cubicBezTo>
                    <a:cubicBezTo>
                      <a:pt x="234" y="269"/>
                      <a:pt x="230" y="280"/>
                      <a:pt x="228" y="284"/>
                    </a:cubicBezTo>
                    <a:cubicBezTo>
                      <a:pt x="226" y="286"/>
                      <a:pt x="223" y="286"/>
                      <a:pt x="221" y="288"/>
                    </a:cubicBezTo>
                    <a:cubicBezTo>
                      <a:pt x="219" y="291"/>
                      <a:pt x="217" y="294"/>
                      <a:pt x="215" y="297"/>
                    </a:cubicBezTo>
                    <a:cubicBezTo>
                      <a:pt x="205" y="310"/>
                      <a:pt x="192" y="316"/>
                      <a:pt x="188" y="332"/>
                    </a:cubicBezTo>
                    <a:cubicBezTo>
                      <a:pt x="270" y="321"/>
                      <a:pt x="333" y="251"/>
                      <a:pt x="333" y="166"/>
                    </a:cubicBezTo>
                    <a:cubicBezTo>
                      <a:pt x="333" y="134"/>
                      <a:pt x="324" y="105"/>
                      <a:pt x="309" y="79"/>
                    </a:cubicBezTo>
                    <a:cubicBezTo>
                      <a:pt x="210" y="79"/>
                      <a:pt x="210" y="79"/>
                      <a:pt x="210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/>
            </p:nvSpPr>
            <p:spPr bwMode="auto">
              <a:xfrm>
                <a:off x="13514635" y="1548904"/>
                <a:ext cx="577851" cy="473076"/>
              </a:xfrm>
              <a:custGeom>
                <a:avLst/>
                <a:gdLst>
                  <a:gd name="T0" fmla="*/ 132 w 153"/>
                  <a:gd name="T1" fmla="*/ 0 h 125"/>
                  <a:gd name="T2" fmla="*/ 49 w 153"/>
                  <a:gd name="T3" fmla="*/ 0 h 125"/>
                  <a:gd name="T4" fmla="*/ 28 w 153"/>
                  <a:gd name="T5" fmla="*/ 21 h 125"/>
                  <a:gd name="T6" fmla="*/ 28 w 153"/>
                  <a:gd name="T7" fmla="*/ 96 h 125"/>
                  <a:gd name="T8" fmla="*/ 0 w 153"/>
                  <a:gd name="T9" fmla="*/ 125 h 125"/>
                  <a:gd name="T10" fmla="*/ 49 w 153"/>
                  <a:gd name="T11" fmla="*/ 125 h 125"/>
                  <a:gd name="T12" fmla="*/ 57 w 153"/>
                  <a:gd name="T13" fmla="*/ 125 h 125"/>
                  <a:gd name="T14" fmla="*/ 67 w 153"/>
                  <a:gd name="T15" fmla="*/ 125 h 125"/>
                  <a:gd name="T16" fmla="*/ 132 w 153"/>
                  <a:gd name="T17" fmla="*/ 125 h 125"/>
                  <a:gd name="T18" fmla="*/ 153 w 153"/>
                  <a:gd name="T19" fmla="*/ 104 h 125"/>
                  <a:gd name="T20" fmla="*/ 153 w 153"/>
                  <a:gd name="T21" fmla="*/ 21 h 125"/>
                  <a:gd name="T22" fmla="*/ 132 w 153"/>
                  <a:gd name="T23" fmla="*/ 0 h 125"/>
                  <a:gd name="T24" fmla="*/ 97 w 153"/>
                  <a:gd name="T25" fmla="*/ 97 h 125"/>
                  <a:gd name="T26" fmla="*/ 91 w 153"/>
                  <a:gd name="T27" fmla="*/ 99 h 125"/>
                  <a:gd name="T28" fmla="*/ 85 w 153"/>
                  <a:gd name="T29" fmla="*/ 97 h 125"/>
                  <a:gd name="T30" fmla="*/ 83 w 153"/>
                  <a:gd name="T31" fmla="*/ 91 h 125"/>
                  <a:gd name="T32" fmla="*/ 85 w 153"/>
                  <a:gd name="T33" fmla="*/ 85 h 125"/>
                  <a:gd name="T34" fmla="*/ 91 w 153"/>
                  <a:gd name="T35" fmla="*/ 82 h 125"/>
                  <a:gd name="T36" fmla="*/ 97 w 153"/>
                  <a:gd name="T37" fmla="*/ 85 h 125"/>
                  <a:gd name="T38" fmla="*/ 100 w 153"/>
                  <a:gd name="T39" fmla="*/ 91 h 125"/>
                  <a:gd name="T40" fmla="*/ 97 w 153"/>
                  <a:gd name="T41" fmla="*/ 97 h 125"/>
                  <a:gd name="T42" fmla="*/ 99 w 153"/>
                  <a:gd name="T43" fmla="*/ 34 h 125"/>
                  <a:gd name="T44" fmla="*/ 97 w 153"/>
                  <a:gd name="T45" fmla="*/ 62 h 125"/>
                  <a:gd name="T46" fmla="*/ 95 w 153"/>
                  <a:gd name="T47" fmla="*/ 70 h 125"/>
                  <a:gd name="T48" fmla="*/ 91 w 153"/>
                  <a:gd name="T49" fmla="*/ 72 h 125"/>
                  <a:gd name="T50" fmla="*/ 87 w 153"/>
                  <a:gd name="T51" fmla="*/ 70 h 125"/>
                  <a:gd name="T52" fmla="*/ 85 w 153"/>
                  <a:gd name="T53" fmla="*/ 62 h 125"/>
                  <a:gd name="T54" fmla="*/ 83 w 153"/>
                  <a:gd name="T55" fmla="*/ 35 h 125"/>
                  <a:gd name="T56" fmla="*/ 83 w 153"/>
                  <a:gd name="T57" fmla="*/ 24 h 125"/>
                  <a:gd name="T58" fmla="*/ 85 w 153"/>
                  <a:gd name="T59" fmla="*/ 17 h 125"/>
                  <a:gd name="T60" fmla="*/ 91 w 153"/>
                  <a:gd name="T61" fmla="*/ 14 h 125"/>
                  <a:gd name="T62" fmla="*/ 98 w 153"/>
                  <a:gd name="T63" fmla="*/ 17 h 125"/>
                  <a:gd name="T64" fmla="*/ 100 w 153"/>
                  <a:gd name="T65" fmla="*/ 27 h 125"/>
                  <a:gd name="T66" fmla="*/ 99 w 153"/>
                  <a:gd name="T67" fmla="*/ 3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125">
                    <a:moveTo>
                      <a:pt x="132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38" y="0"/>
                      <a:pt x="28" y="10"/>
                      <a:pt x="28" y="2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49" y="125"/>
                      <a:pt x="49" y="125"/>
                      <a:pt x="49" y="125"/>
                    </a:cubicBezTo>
                    <a:cubicBezTo>
                      <a:pt x="57" y="125"/>
                      <a:pt x="57" y="125"/>
                      <a:pt x="57" y="125"/>
                    </a:cubicBezTo>
                    <a:cubicBezTo>
                      <a:pt x="67" y="125"/>
                      <a:pt x="67" y="125"/>
                      <a:pt x="67" y="125"/>
                    </a:cubicBezTo>
                    <a:cubicBezTo>
                      <a:pt x="132" y="125"/>
                      <a:pt x="132" y="125"/>
                      <a:pt x="132" y="125"/>
                    </a:cubicBezTo>
                    <a:cubicBezTo>
                      <a:pt x="144" y="125"/>
                      <a:pt x="153" y="116"/>
                      <a:pt x="153" y="104"/>
                    </a:cubicBezTo>
                    <a:cubicBezTo>
                      <a:pt x="153" y="21"/>
                      <a:pt x="153" y="21"/>
                      <a:pt x="153" y="21"/>
                    </a:cubicBezTo>
                    <a:cubicBezTo>
                      <a:pt x="153" y="10"/>
                      <a:pt x="144" y="0"/>
                      <a:pt x="132" y="0"/>
                    </a:cubicBezTo>
                    <a:close/>
                    <a:moveTo>
                      <a:pt x="97" y="97"/>
                    </a:moveTo>
                    <a:cubicBezTo>
                      <a:pt x="95" y="98"/>
                      <a:pt x="93" y="99"/>
                      <a:pt x="91" y="99"/>
                    </a:cubicBezTo>
                    <a:cubicBezTo>
                      <a:pt x="89" y="99"/>
                      <a:pt x="87" y="98"/>
                      <a:pt x="85" y="97"/>
                    </a:cubicBezTo>
                    <a:cubicBezTo>
                      <a:pt x="83" y="95"/>
                      <a:pt x="83" y="93"/>
                      <a:pt x="83" y="91"/>
                    </a:cubicBezTo>
                    <a:cubicBezTo>
                      <a:pt x="83" y="88"/>
                      <a:pt x="83" y="86"/>
                      <a:pt x="85" y="85"/>
                    </a:cubicBezTo>
                    <a:cubicBezTo>
                      <a:pt x="87" y="83"/>
                      <a:pt x="89" y="82"/>
                      <a:pt x="91" y="82"/>
                    </a:cubicBezTo>
                    <a:cubicBezTo>
                      <a:pt x="93" y="82"/>
                      <a:pt x="95" y="83"/>
                      <a:pt x="97" y="85"/>
                    </a:cubicBezTo>
                    <a:cubicBezTo>
                      <a:pt x="99" y="86"/>
                      <a:pt x="100" y="88"/>
                      <a:pt x="100" y="91"/>
                    </a:cubicBezTo>
                    <a:cubicBezTo>
                      <a:pt x="100" y="93"/>
                      <a:pt x="99" y="95"/>
                      <a:pt x="97" y="97"/>
                    </a:cubicBezTo>
                    <a:close/>
                    <a:moveTo>
                      <a:pt x="99" y="34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6" y="65"/>
                      <a:pt x="96" y="68"/>
                      <a:pt x="95" y="70"/>
                    </a:cubicBezTo>
                    <a:cubicBezTo>
                      <a:pt x="94" y="71"/>
                      <a:pt x="93" y="72"/>
                      <a:pt x="91" y="72"/>
                    </a:cubicBezTo>
                    <a:cubicBezTo>
                      <a:pt x="89" y="72"/>
                      <a:pt x="87" y="72"/>
                      <a:pt x="87" y="70"/>
                    </a:cubicBezTo>
                    <a:cubicBezTo>
                      <a:pt x="86" y="68"/>
                      <a:pt x="85" y="66"/>
                      <a:pt x="85" y="62"/>
                    </a:cubicBezTo>
                    <a:cubicBezTo>
                      <a:pt x="83" y="35"/>
                      <a:pt x="83" y="35"/>
                      <a:pt x="83" y="35"/>
                    </a:cubicBezTo>
                    <a:cubicBezTo>
                      <a:pt x="83" y="30"/>
                      <a:pt x="83" y="26"/>
                      <a:pt x="83" y="24"/>
                    </a:cubicBezTo>
                    <a:cubicBezTo>
                      <a:pt x="83" y="21"/>
                      <a:pt x="83" y="18"/>
                      <a:pt x="85" y="17"/>
                    </a:cubicBezTo>
                    <a:cubicBezTo>
                      <a:pt x="87" y="15"/>
                      <a:pt x="89" y="14"/>
                      <a:pt x="91" y="14"/>
                    </a:cubicBezTo>
                    <a:cubicBezTo>
                      <a:pt x="95" y="14"/>
                      <a:pt x="97" y="15"/>
                      <a:pt x="98" y="17"/>
                    </a:cubicBezTo>
                    <a:cubicBezTo>
                      <a:pt x="99" y="20"/>
                      <a:pt x="100" y="23"/>
                      <a:pt x="100" y="27"/>
                    </a:cubicBezTo>
                    <a:cubicBezTo>
                      <a:pt x="100" y="29"/>
                      <a:pt x="99" y="32"/>
                      <a:pt x="99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580905" y="1376789"/>
            <a:ext cx="1184635" cy="1184634"/>
            <a:chOff x="4580905" y="1376789"/>
            <a:chExt cx="1184635" cy="1184634"/>
          </a:xfrm>
        </p:grpSpPr>
        <p:sp>
          <p:nvSpPr>
            <p:cNvPr id="26" name="Oval 25"/>
            <p:cNvSpPr/>
            <p:nvPr/>
          </p:nvSpPr>
          <p:spPr bwMode="auto">
            <a:xfrm rot="19800000">
              <a:off x="4580905" y="1376789"/>
              <a:ext cx="1184635" cy="118463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Freeform 647"/>
            <p:cNvSpPr>
              <a:spLocks noChangeAspect="1" noEditPoints="1"/>
            </p:cNvSpPr>
            <p:nvPr/>
          </p:nvSpPr>
          <p:spPr bwMode="auto">
            <a:xfrm>
              <a:off x="4907274" y="1594454"/>
              <a:ext cx="517829" cy="730065"/>
            </a:xfrm>
            <a:custGeom>
              <a:avLst/>
              <a:gdLst>
                <a:gd name="T0" fmla="*/ 110 w 293"/>
                <a:gd name="T1" fmla="*/ 266 h 400"/>
                <a:gd name="T2" fmla="*/ 110 w 293"/>
                <a:gd name="T3" fmla="*/ 314 h 400"/>
                <a:gd name="T4" fmla="*/ 119 w 293"/>
                <a:gd name="T5" fmla="*/ 181 h 400"/>
                <a:gd name="T6" fmla="*/ 90 w 293"/>
                <a:gd name="T7" fmla="*/ 211 h 400"/>
                <a:gd name="T8" fmla="*/ 39 w 293"/>
                <a:gd name="T9" fmla="*/ 206 h 400"/>
                <a:gd name="T10" fmla="*/ 40 w 293"/>
                <a:gd name="T11" fmla="*/ 248 h 400"/>
                <a:gd name="T12" fmla="*/ 1 w 293"/>
                <a:gd name="T13" fmla="*/ 281 h 400"/>
                <a:gd name="T14" fmla="*/ 30 w 293"/>
                <a:gd name="T15" fmla="*/ 310 h 400"/>
                <a:gd name="T16" fmla="*/ 26 w 293"/>
                <a:gd name="T17" fmla="*/ 361 h 400"/>
                <a:gd name="T18" fmla="*/ 68 w 293"/>
                <a:gd name="T19" fmla="*/ 361 h 400"/>
                <a:gd name="T20" fmla="*/ 101 w 293"/>
                <a:gd name="T21" fmla="*/ 399 h 400"/>
                <a:gd name="T22" fmla="*/ 130 w 293"/>
                <a:gd name="T23" fmla="*/ 370 h 400"/>
                <a:gd name="T24" fmla="*/ 181 w 293"/>
                <a:gd name="T25" fmla="*/ 374 h 400"/>
                <a:gd name="T26" fmla="*/ 181 w 293"/>
                <a:gd name="T27" fmla="*/ 332 h 400"/>
                <a:gd name="T28" fmla="*/ 219 w 293"/>
                <a:gd name="T29" fmla="*/ 299 h 400"/>
                <a:gd name="T30" fmla="*/ 190 w 293"/>
                <a:gd name="T31" fmla="*/ 270 h 400"/>
                <a:gd name="T32" fmla="*/ 194 w 293"/>
                <a:gd name="T33" fmla="*/ 219 h 400"/>
                <a:gd name="T34" fmla="*/ 152 w 293"/>
                <a:gd name="T35" fmla="*/ 220 h 400"/>
                <a:gd name="T36" fmla="*/ 119 w 293"/>
                <a:gd name="T37" fmla="*/ 181 h 400"/>
                <a:gd name="T38" fmla="*/ 179 w 293"/>
                <a:gd name="T39" fmla="*/ 82 h 400"/>
                <a:gd name="T40" fmla="*/ 197 w 293"/>
                <a:gd name="T41" fmla="*/ 126 h 400"/>
                <a:gd name="T42" fmla="*/ 155 w 293"/>
                <a:gd name="T43" fmla="*/ 0 h 400"/>
                <a:gd name="T44" fmla="*/ 139 w 293"/>
                <a:gd name="T45" fmla="*/ 38 h 400"/>
                <a:gd name="T46" fmla="*/ 91 w 293"/>
                <a:gd name="T47" fmla="*/ 54 h 400"/>
                <a:gd name="T48" fmla="*/ 107 w 293"/>
                <a:gd name="T49" fmla="*/ 92 h 400"/>
                <a:gd name="T50" fmla="*/ 84 w 293"/>
                <a:gd name="T51" fmla="*/ 137 h 400"/>
                <a:gd name="T52" fmla="*/ 122 w 293"/>
                <a:gd name="T53" fmla="*/ 153 h 400"/>
                <a:gd name="T54" fmla="*/ 138 w 293"/>
                <a:gd name="T55" fmla="*/ 201 h 400"/>
                <a:gd name="T56" fmla="*/ 176 w 293"/>
                <a:gd name="T57" fmla="*/ 185 h 400"/>
                <a:gd name="T58" fmla="*/ 222 w 293"/>
                <a:gd name="T59" fmla="*/ 208 h 400"/>
                <a:gd name="T60" fmla="*/ 237 w 293"/>
                <a:gd name="T61" fmla="*/ 170 h 400"/>
                <a:gd name="T62" fmla="*/ 286 w 293"/>
                <a:gd name="T63" fmla="*/ 154 h 400"/>
                <a:gd name="T64" fmla="*/ 270 w 293"/>
                <a:gd name="T65" fmla="*/ 116 h 400"/>
                <a:gd name="T66" fmla="*/ 293 w 293"/>
                <a:gd name="T67" fmla="*/ 71 h 400"/>
                <a:gd name="T68" fmla="*/ 254 w 293"/>
                <a:gd name="T69" fmla="*/ 55 h 400"/>
                <a:gd name="T70" fmla="*/ 239 w 293"/>
                <a:gd name="T71" fmla="*/ 7 h 400"/>
                <a:gd name="T72" fmla="*/ 200 w 293"/>
                <a:gd name="T73" fmla="*/ 23 h 400"/>
                <a:gd name="T74" fmla="*/ 155 w 293"/>
                <a:gd name="T7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3" h="400">
                  <a:moveTo>
                    <a:pt x="86" y="290"/>
                  </a:moveTo>
                  <a:cubicBezTo>
                    <a:pt x="86" y="277"/>
                    <a:pt x="97" y="266"/>
                    <a:pt x="110" y="266"/>
                  </a:cubicBezTo>
                  <a:cubicBezTo>
                    <a:pt x="123" y="266"/>
                    <a:pt x="134" y="277"/>
                    <a:pt x="134" y="290"/>
                  </a:cubicBezTo>
                  <a:cubicBezTo>
                    <a:pt x="134" y="303"/>
                    <a:pt x="123" y="314"/>
                    <a:pt x="110" y="314"/>
                  </a:cubicBezTo>
                  <a:cubicBezTo>
                    <a:pt x="97" y="314"/>
                    <a:pt x="86" y="303"/>
                    <a:pt x="86" y="290"/>
                  </a:cubicBezTo>
                  <a:close/>
                  <a:moveTo>
                    <a:pt x="119" y="181"/>
                  </a:moveTo>
                  <a:cubicBezTo>
                    <a:pt x="113" y="180"/>
                    <a:pt x="107" y="180"/>
                    <a:pt x="101" y="181"/>
                  </a:cubicBezTo>
                  <a:cubicBezTo>
                    <a:pt x="90" y="211"/>
                    <a:pt x="90" y="211"/>
                    <a:pt x="90" y="211"/>
                  </a:cubicBezTo>
                  <a:cubicBezTo>
                    <a:pt x="82" y="212"/>
                    <a:pt x="75" y="216"/>
                    <a:pt x="68" y="220"/>
                  </a:cubicBezTo>
                  <a:cubicBezTo>
                    <a:pt x="39" y="206"/>
                    <a:pt x="39" y="206"/>
                    <a:pt x="39" y="206"/>
                  </a:cubicBezTo>
                  <a:cubicBezTo>
                    <a:pt x="35" y="210"/>
                    <a:pt x="30" y="215"/>
                    <a:pt x="26" y="219"/>
                  </a:cubicBezTo>
                  <a:cubicBezTo>
                    <a:pt x="40" y="248"/>
                    <a:pt x="40" y="248"/>
                    <a:pt x="40" y="248"/>
                  </a:cubicBezTo>
                  <a:cubicBezTo>
                    <a:pt x="36" y="255"/>
                    <a:pt x="32" y="262"/>
                    <a:pt x="31" y="270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287"/>
                    <a:pt x="0" y="293"/>
                    <a:pt x="1" y="299"/>
                  </a:cubicBezTo>
                  <a:cubicBezTo>
                    <a:pt x="30" y="310"/>
                    <a:pt x="30" y="310"/>
                    <a:pt x="30" y="310"/>
                  </a:cubicBezTo>
                  <a:cubicBezTo>
                    <a:pt x="32" y="318"/>
                    <a:pt x="36" y="325"/>
                    <a:pt x="40" y="332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30" y="366"/>
                    <a:pt x="35" y="370"/>
                    <a:pt x="39" y="374"/>
                  </a:cubicBezTo>
                  <a:cubicBezTo>
                    <a:pt x="68" y="361"/>
                    <a:pt x="68" y="361"/>
                    <a:pt x="68" y="361"/>
                  </a:cubicBezTo>
                  <a:cubicBezTo>
                    <a:pt x="75" y="365"/>
                    <a:pt x="82" y="368"/>
                    <a:pt x="90" y="370"/>
                  </a:cubicBezTo>
                  <a:cubicBezTo>
                    <a:pt x="101" y="399"/>
                    <a:pt x="101" y="399"/>
                    <a:pt x="101" y="399"/>
                  </a:cubicBezTo>
                  <a:cubicBezTo>
                    <a:pt x="107" y="400"/>
                    <a:pt x="113" y="400"/>
                    <a:pt x="119" y="399"/>
                  </a:cubicBezTo>
                  <a:cubicBezTo>
                    <a:pt x="130" y="370"/>
                    <a:pt x="130" y="370"/>
                    <a:pt x="130" y="370"/>
                  </a:cubicBezTo>
                  <a:cubicBezTo>
                    <a:pt x="138" y="368"/>
                    <a:pt x="145" y="365"/>
                    <a:pt x="152" y="361"/>
                  </a:cubicBezTo>
                  <a:cubicBezTo>
                    <a:pt x="181" y="374"/>
                    <a:pt x="181" y="374"/>
                    <a:pt x="181" y="374"/>
                  </a:cubicBezTo>
                  <a:cubicBezTo>
                    <a:pt x="185" y="370"/>
                    <a:pt x="190" y="366"/>
                    <a:pt x="194" y="361"/>
                  </a:cubicBezTo>
                  <a:cubicBezTo>
                    <a:pt x="181" y="332"/>
                    <a:pt x="181" y="332"/>
                    <a:pt x="181" y="332"/>
                  </a:cubicBezTo>
                  <a:cubicBezTo>
                    <a:pt x="185" y="325"/>
                    <a:pt x="188" y="318"/>
                    <a:pt x="190" y="31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20" y="293"/>
                    <a:pt x="220" y="287"/>
                    <a:pt x="219" y="281"/>
                  </a:cubicBezTo>
                  <a:cubicBezTo>
                    <a:pt x="190" y="270"/>
                    <a:pt x="190" y="270"/>
                    <a:pt x="190" y="270"/>
                  </a:cubicBezTo>
                  <a:cubicBezTo>
                    <a:pt x="188" y="262"/>
                    <a:pt x="185" y="255"/>
                    <a:pt x="181" y="248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190" y="215"/>
                    <a:pt x="185" y="210"/>
                    <a:pt x="181" y="206"/>
                  </a:cubicBezTo>
                  <a:cubicBezTo>
                    <a:pt x="152" y="220"/>
                    <a:pt x="152" y="220"/>
                    <a:pt x="152" y="220"/>
                  </a:cubicBezTo>
                  <a:cubicBezTo>
                    <a:pt x="145" y="216"/>
                    <a:pt x="138" y="212"/>
                    <a:pt x="130" y="211"/>
                  </a:cubicBezTo>
                  <a:lnTo>
                    <a:pt x="119" y="181"/>
                  </a:lnTo>
                  <a:close/>
                  <a:moveTo>
                    <a:pt x="167" y="113"/>
                  </a:moveTo>
                  <a:cubicBezTo>
                    <a:pt x="162" y="101"/>
                    <a:pt x="167" y="87"/>
                    <a:pt x="179" y="82"/>
                  </a:cubicBezTo>
                  <a:cubicBezTo>
                    <a:pt x="191" y="77"/>
                    <a:pt x="205" y="83"/>
                    <a:pt x="210" y="95"/>
                  </a:cubicBezTo>
                  <a:cubicBezTo>
                    <a:pt x="215" y="107"/>
                    <a:pt x="210" y="121"/>
                    <a:pt x="197" y="126"/>
                  </a:cubicBezTo>
                  <a:cubicBezTo>
                    <a:pt x="185" y="131"/>
                    <a:pt x="172" y="125"/>
                    <a:pt x="167" y="113"/>
                  </a:cubicBezTo>
                  <a:close/>
                  <a:moveTo>
                    <a:pt x="155" y="0"/>
                  </a:moveTo>
                  <a:cubicBezTo>
                    <a:pt x="149" y="2"/>
                    <a:pt x="144" y="4"/>
                    <a:pt x="138" y="7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33" y="43"/>
                    <a:pt x="127" y="49"/>
                    <a:pt x="123" y="55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88" y="59"/>
                    <a:pt x="86" y="65"/>
                    <a:pt x="84" y="71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100"/>
                    <a:pt x="106" y="108"/>
                    <a:pt x="107" y="116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6" y="143"/>
                    <a:pt x="88" y="149"/>
                    <a:pt x="91" y="154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127" y="159"/>
                    <a:pt x="133" y="165"/>
                    <a:pt x="139" y="170"/>
                  </a:cubicBezTo>
                  <a:cubicBezTo>
                    <a:pt x="138" y="201"/>
                    <a:pt x="138" y="201"/>
                    <a:pt x="138" y="201"/>
                  </a:cubicBezTo>
                  <a:cubicBezTo>
                    <a:pt x="144" y="204"/>
                    <a:pt x="149" y="206"/>
                    <a:pt x="155" y="208"/>
                  </a:cubicBezTo>
                  <a:cubicBezTo>
                    <a:pt x="176" y="185"/>
                    <a:pt x="176" y="185"/>
                    <a:pt x="176" y="185"/>
                  </a:cubicBezTo>
                  <a:cubicBezTo>
                    <a:pt x="184" y="186"/>
                    <a:pt x="193" y="186"/>
                    <a:pt x="200" y="185"/>
                  </a:cubicBezTo>
                  <a:cubicBezTo>
                    <a:pt x="222" y="208"/>
                    <a:pt x="222" y="208"/>
                    <a:pt x="222" y="208"/>
                  </a:cubicBezTo>
                  <a:cubicBezTo>
                    <a:pt x="228" y="206"/>
                    <a:pt x="233" y="204"/>
                    <a:pt x="239" y="201"/>
                  </a:cubicBezTo>
                  <a:cubicBezTo>
                    <a:pt x="237" y="170"/>
                    <a:pt x="237" y="170"/>
                    <a:pt x="237" y="170"/>
                  </a:cubicBezTo>
                  <a:cubicBezTo>
                    <a:pt x="244" y="165"/>
                    <a:pt x="250" y="159"/>
                    <a:pt x="254" y="153"/>
                  </a:cubicBezTo>
                  <a:cubicBezTo>
                    <a:pt x="286" y="154"/>
                    <a:pt x="286" y="154"/>
                    <a:pt x="286" y="154"/>
                  </a:cubicBezTo>
                  <a:cubicBezTo>
                    <a:pt x="289" y="149"/>
                    <a:pt x="291" y="143"/>
                    <a:pt x="293" y="137"/>
                  </a:cubicBezTo>
                  <a:cubicBezTo>
                    <a:pt x="270" y="116"/>
                    <a:pt x="270" y="116"/>
                    <a:pt x="270" y="116"/>
                  </a:cubicBezTo>
                  <a:cubicBezTo>
                    <a:pt x="271" y="108"/>
                    <a:pt x="271" y="100"/>
                    <a:pt x="270" y="92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291" y="65"/>
                    <a:pt x="289" y="59"/>
                    <a:pt x="286" y="54"/>
                  </a:cubicBezTo>
                  <a:cubicBezTo>
                    <a:pt x="254" y="55"/>
                    <a:pt x="254" y="55"/>
                    <a:pt x="254" y="55"/>
                  </a:cubicBezTo>
                  <a:cubicBezTo>
                    <a:pt x="249" y="49"/>
                    <a:pt x="244" y="43"/>
                    <a:pt x="237" y="38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3" y="4"/>
                    <a:pt x="228" y="2"/>
                    <a:pt x="222" y="0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192" y="22"/>
                    <a:pt x="184" y="22"/>
                    <a:pt x="176" y="23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34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– </a:t>
            </a:r>
            <a:r>
              <a:rPr lang="en-US" dirty="0">
                <a:solidFill>
                  <a:schemeClr val="bg1"/>
                </a:solidFill>
              </a:rPr>
              <a:t>Who did what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bg1"/>
                </a:solidFill>
              </a:rPr>
              <a:t>when?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91051" y="1945594"/>
            <a:ext cx="4768542" cy="1273110"/>
            <a:chOff x="691051" y="1945594"/>
            <a:chExt cx="4768542" cy="1273110"/>
          </a:xfrm>
        </p:grpSpPr>
        <p:sp>
          <p:nvSpPr>
            <p:cNvPr id="5" name="Text Placeholder 4"/>
            <p:cNvSpPr txBox="1">
              <a:spLocks/>
            </p:cNvSpPr>
            <p:nvPr/>
          </p:nvSpPr>
          <p:spPr bwMode="white">
            <a:xfrm>
              <a:off x="2229022" y="2379771"/>
              <a:ext cx="3230571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dirty="0">
                  <a:solidFill>
                    <a:srgbClr val="435464"/>
                  </a:solidFill>
                </a:rPr>
                <a:t>Provide a read-only view of what happened</a:t>
              </a:r>
            </a:p>
          </p:txBody>
        </p:sp>
        <p:sp>
          <p:nvSpPr>
            <p:cNvPr id="6" name="Freeform 29"/>
            <p:cNvSpPr>
              <a:spLocks noEditPoints="1"/>
            </p:cNvSpPr>
            <p:nvPr/>
          </p:nvSpPr>
          <p:spPr bwMode="auto">
            <a:xfrm>
              <a:off x="691051" y="1945594"/>
              <a:ext cx="1074057" cy="1273110"/>
            </a:xfrm>
            <a:custGeom>
              <a:avLst/>
              <a:gdLst>
                <a:gd name="T0" fmla="*/ 140 w 160"/>
                <a:gd name="T1" fmla="*/ 77 h 190"/>
                <a:gd name="T2" fmla="*/ 142 w 160"/>
                <a:gd name="T3" fmla="*/ 77 h 190"/>
                <a:gd name="T4" fmla="*/ 142 w 160"/>
                <a:gd name="T5" fmla="*/ 50 h 190"/>
                <a:gd name="T6" fmla="*/ 91 w 160"/>
                <a:gd name="T7" fmla="*/ 0 h 190"/>
                <a:gd name="T8" fmla="*/ 75 w 160"/>
                <a:gd name="T9" fmla="*/ 0 h 190"/>
                <a:gd name="T10" fmla="*/ 24 w 160"/>
                <a:gd name="T11" fmla="*/ 50 h 190"/>
                <a:gd name="T12" fmla="*/ 24 w 160"/>
                <a:gd name="T13" fmla="*/ 77 h 190"/>
                <a:gd name="T14" fmla="*/ 20 w 160"/>
                <a:gd name="T15" fmla="*/ 77 h 190"/>
                <a:gd name="T16" fmla="*/ 0 w 160"/>
                <a:gd name="T17" fmla="*/ 98 h 190"/>
                <a:gd name="T18" fmla="*/ 0 w 160"/>
                <a:gd name="T19" fmla="*/ 170 h 190"/>
                <a:gd name="T20" fmla="*/ 20 w 160"/>
                <a:gd name="T21" fmla="*/ 190 h 190"/>
                <a:gd name="T22" fmla="*/ 140 w 160"/>
                <a:gd name="T23" fmla="*/ 190 h 190"/>
                <a:gd name="T24" fmla="*/ 160 w 160"/>
                <a:gd name="T25" fmla="*/ 170 h 190"/>
                <a:gd name="T26" fmla="*/ 160 w 160"/>
                <a:gd name="T27" fmla="*/ 98 h 190"/>
                <a:gd name="T28" fmla="*/ 140 w 160"/>
                <a:gd name="T29" fmla="*/ 77 h 190"/>
                <a:gd name="T30" fmla="*/ 75 w 160"/>
                <a:gd name="T31" fmla="*/ 21 h 190"/>
                <a:gd name="T32" fmla="*/ 91 w 160"/>
                <a:gd name="T33" fmla="*/ 21 h 190"/>
                <a:gd name="T34" fmla="*/ 121 w 160"/>
                <a:gd name="T35" fmla="*/ 50 h 190"/>
                <a:gd name="T36" fmla="*/ 121 w 160"/>
                <a:gd name="T37" fmla="*/ 77 h 190"/>
                <a:gd name="T38" fmla="*/ 45 w 160"/>
                <a:gd name="T39" fmla="*/ 77 h 190"/>
                <a:gd name="T40" fmla="*/ 45 w 160"/>
                <a:gd name="T41" fmla="*/ 50 h 190"/>
                <a:gd name="T42" fmla="*/ 75 w 160"/>
                <a:gd name="T43" fmla="*/ 21 h 190"/>
                <a:gd name="T44" fmla="*/ 94 w 160"/>
                <a:gd name="T45" fmla="*/ 156 h 190"/>
                <a:gd name="T46" fmla="*/ 89 w 160"/>
                <a:gd name="T47" fmla="*/ 161 h 190"/>
                <a:gd name="T48" fmla="*/ 72 w 160"/>
                <a:gd name="T49" fmla="*/ 161 h 190"/>
                <a:gd name="T50" fmla="*/ 67 w 160"/>
                <a:gd name="T51" fmla="*/ 156 h 190"/>
                <a:gd name="T52" fmla="*/ 67 w 160"/>
                <a:gd name="T53" fmla="*/ 142 h 190"/>
                <a:gd name="T54" fmla="*/ 59 w 160"/>
                <a:gd name="T55" fmla="*/ 125 h 190"/>
                <a:gd name="T56" fmla="*/ 80 w 160"/>
                <a:gd name="T57" fmla="*/ 104 h 190"/>
                <a:gd name="T58" fmla="*/ 101 w 160"/>
                <a:gd name="T59" fmla="*/ 125 h 190"/>
                <a:gd name="T60" fmla="*/ 94 w 160"/>
                <a:gd name="T61" fmla="*/ 141 h 190"/>
                <a:gd name="T62" fmla="*/ 94 w 160"/>
                <a:gd name="T63" fmla="*/ 1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190">
                  <a:moveTo>
                    <a:pt x="140" y="77"/>
                  </a:moveTo>
                  <a:cubicBezTo>
                    <a:pt x="142" y="77"/>
                    <a:pt x="142" y="77"/>
                    <a:pt x="142" y="7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22"/>
                    <a:pt x="119" y="0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7" y="0"/>
                    <a:pt x="24" y="22"/>
                    <a:pt x="24" y="50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9" y="77"/>
                    <a:pt x="0" y="87"/>
                    <a:pt x="0" y="98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81"/>
                    <a:pt x="9" y="190"/>
                    <a:pt x="20" y="190"/>
                  </a:cubicBezTo>
                  <a:cubicBezTo>
                    <a:pt x="140" y="190"/>
                    <a:pt x="140" y="190"/>
                    <a:pt x="140" y="190"/>
                  </a:cubicBezTo>
                  <a:cubicBezTo>
                    <a:pt x="151" y="190"/>
                    <a:pt x="160" y="181"/>
                    <a:pt x="160" y="170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0" y="87"/>
                    <a:pt x="151" y="77"/>
                    <a:pt x="140" y="77"/>
                  </a:cubicBezTo>
                  <a:close/>
                  <a:moveTo>
                    <a:pt x="75" y="21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107" y="21"/>
                    <a:pt x="121" y="34"/>
                    <a:pt x="121" y="50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34"/>
                    <a:pt x="58" y="21"/>
                    <a:pt x="75" y="21"/>
                  </a:cubicBezTo>
                  <a:close/>
                  <a:moveTo>
                    <a:pt x="94" y="156"/>
                  </a:moveTo>
                  <a:cubicBezTo>
                    <a:pt x="94" y="159"/>
                    <a:pt x="92" y="161"/>
                    <a:pt x="89" y="161"/>
                  </a:cubicBezTo>
                  <a:cubicBezTo>
                    <a:pt x="72" y="161"/>
                    <a:pt x="72" y="161"/>
                    <a:pt x="72" y="161"/>
                  </a:cubicBezTo>
                  <a:cubicBezTo>
                    <a:pt x="70" y="161"/>
                    <a:pt x="67" y="159"/>
                    <a:pt x="67" y="156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2" y="138"/>
                    <a:pt x="59" y="132"/>
                    <a:pt x="59" y="125"/>
                  </a:cubicBezTo>
                  <a:cubicBezTo>
                    <a:pt x="59" y="114"/>
                    <a:pt x="68" y="104"/>
                    <a:pt x="80" y="104"/>
                  </a:cubicBezTo>
                  <a:cubicBezTo>
                    <a:pt x="92" y="104"/>
                    <a:pt x="101" y="114"/>
                    <a:pt x="101" y="125"/>
                  </a:cubicBezTo>
                  <a:cubicBezTo>
                    <a:pt x="101" y="131"/>
                    <a:pt x="98" y="137"/>
                    <a:pt x="94" y="141"/>
                  </a:cubicBezTo>
                  <a:lnTo>
                    <a:pt x="94" y="1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4117" y="3968169"/>
            <a:ext cx="5820131" cy="1111832"/>
            <a:chOff x="524117" y="3968169"/>
            <a:chExt cx="5820131" cy="1111832"/>
          </a:xfrm>
        </p:grpSpPr>
        <p:sp>
          <p:nvSpPr>
            <p:cNvPr id="7" name="Text Placeholder 4"/>
            <p:cNvSpPr txBox="1">
              <a:spLocks/>
            </p:cNvSpPr>
            <p:nvPr/>
          </p:nvSpPr>
          <p:spPr bwMode="white">
            <a:xfrm>
              <a:off x="2229022" y="4178484"/>
              <a:ext cx="4115226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dirty="0">
                  <a:solidFill>
                    <a:srgbClr val="435464"/>
                  </a:solidFill>
                </a:rPr>
                <a:t>Can be customized to </a:t>
              </a:r>
              <a:r>
                <a:rPr lang="en-US" dirty="0" smtClean="0">
                  <a:solidFill>
                    <a:srgbClr val="435464"/>
                  </a:solidFill>
                </a:rPr>
                <a:t/>
              </a:r>
              <a:br>
                <a:rPr lang="en-US" dirty="0" smtClean="0">
                  <a:solidFill>
                    <a:srgbClr val="435464"/>
                  </a:solidFill>
                </a:rPr>
              </a:br>
              <a:r>
                <a:rPr lang="en-US" dirty="0" smtClean="0">
                  <a:solidFill>
                    <a:srgbClr val="435464"/>
                  </a:solidFill>
                </a:rPr>
                <a:t>meet </a:t>
              </a:r>
              <a:r>
                <a:rPr lang="en-US" dirty="0">
                  <a:solidFill>
                    <a:srgbClr val="435464"/>
                  </a:solidFill>
                </a:rPr>
                <a:t>audit and compliance reporting requirements</a:t>
              </a:r>
            </a:p>
          </p:txBody>
        </p:sp>
        <p:sp>
          <p:nvSpPr>
            <p:cNvPr id="8" name="Freeform 84"/>
            <p:cNvSpPr>
              <a:spLocks/>
            </p:cNvSpPr>
            <p:nvPr/>
          </p:nvSpPr>
          <p:spPr bwMode="auto">
            <a:xfrm>
              <a:off x="524117" y="3968169"/>
              <a:ext cx="1407925" cy="1111832"/>
            </a:xfrm>
            <a:custGeom>
              <a:avLst/>
              <a:gdLst>
                <a:gd name="T0" fmla="*/ 114 w 403"/>
                <a:gd name="T1" fmla="*/ 21 h 318"/>
                <a:gd name="T2" fmla="*/ 179 w 403"/>
                <a:gd name="T3" fmla="*/ 25 h 318"/>
                <a:gd name="T4" fmla="*/ 176 w 403"/>
                <a:gd name="T5" fmla="*/ 57 h 318"/>
                <a:gd name="T6" fmla="*/ 173 w 403"/>
                <a:gd name="T7" fmla="*/ 67 h 318"/>
                <a:gd name="T8" fmla="*/ 173 w 403"/>
                <a:gd name="T9" fmla="*/ 83 h 318"/>
                <a:gd name="T10" fmla="*/ 189 w 403"/>
                <a:gd name="T11" fmla="*/ 103 h 318"/>
                <a:gd name="T12" fmla="*/ 219 w 403"/>
                <a:gd name="T13" fmla="*/ 101 h 318"/>
                <a:gd name="T14" fmla="*/ 234 w 403"/>
                <a:gd name="T15" fmla="*/ 97 h 318"/>
                <a:gd name="T16" fmla="*/ 251 w 403"/>
                <a:gd name="T17" fmla="*/ 73 h 318"/>
                <a:gd name="T18" fmla="*/ 242 w 403"/>
                <a:gd name="T19" fmla="*/ 46 h 318"/>
                <a:gd name="T20" fmla="*/ 243 w 403"/>
                <a:gd name="T21" fmla="*/ 30 h 318"/>
                <a:gd name="T22" fmla="*/ 269 w 403"/>
                <a:gd name="T23" fmla="*/ 19 h 318"/>
                <a:gd name="T24" fmla="*/ 316 w 403"/>
                <a:gd name="T25" fmla="*/ 32 h 318"/>
                <a:gd name="T26" fmla="*/ 305 w 403"/>
                <a:gd name="T27" fmla="*/ 105 h 318"/>
                <a:gd name="T28" fmla="*/ 310 w 403"/>
                <a:gd name="T29" fmla="*/ 117 h 318"/>
                <a:gd name="T30" fmla="*/ 331 w 403"/>
                <a:gd name="T31" fmla="*/ 118 h 318"/>
                <a:gd name="T32" fmla="*/ 373 w 403"/>
                <a:gd name="T33" fmla="*/ 105 h 318"/>
                <a:gd name="T34" fmla="*/ 400 w 403"/>
                <a:gd name="T35" fmla="*/ 136 h 318"/>
                <a:gd name="T36" fmla="*/ 389 w 403"/>
                <a:gd name="T37" fmla="*/ 177 h 318"/>
                <a:gd name="T38" fmla="*/ 354 w 403"/>
                <a:gd name="T39" fmla="*/ 184 h 318"/>
                <a:gd name="T40" fmla="*/ 330 w 403"/>
                <a:gd name="T41" fmla="*/ 175 h 318"/>
                <a:gd name="T42" fmla="*/ 307 w 403"/>
                <a:gd name="T43" fmla="*/ 180 h 318"/>
                <a:gd name="T44" fmla="*/ 298 w 403"/>
                <a:gd name="T45" fmla="*/ 209 h 318"/>
                <a:gd name="T46" fmla="*/ 308 w 403"/>
                <a:gd name="T47" fmla="*/ 243 h 318"/>
                <a:gd name="T48" fmla="*/ 332 w 403"/>
                <a:gd name="T49" fmla="*/ 295 h 318"/>
                <a:gd name="T50" fmla="*/ 334 w 403"/>
                <a:gd name="T51" fmla="*/ 317 h 318"/>
                <a:gd name="T52" fmla="*/ 298 w 403"/>
                <a:gd name="T53" fmla="*/ 316 h 318"/>
                <a:gd name="T54" fmla="*/ 250 w 403"/>
                <a:gd name="T55" fmla="*/ 304 h 318"/>
                <a:gd name="T56" fmla="*/ 240 w 403"/>
                <a:gd name="T57" fmla="*/ 285 h 318"/>
                <a:gd name="T58" fmla="*/ 248 w 403"/>
                <a:gd name="T59" fmla="*/ 263 h 318"/>
                <a:gd name="T60" fmla="*/ 250 w 403"/>
                <a:gd name="T61" fmla="*/ 254 h 318"/>
                <a:gd name="T62" fmla="*/ 250 w 403"/>
                <a:gd name="T63" fmla="*/ 242 h 318"/>
                <a:gd name="T64" fmla="*/ 211 w 403"/>
                <a:gd name="T65" fmla="*/ 220 h 318"/>
                <a:gd name="T66" fmla="*/ 180 w 403"/>
                <a:gd name="T67" fmla="*/ 252 h 318"/>
                <a:gd name="T68" fmla="*/ 190 w 403"/>
                <a:gd name="T69" fmla="*/ 290 h 318"/>
                <a:gd name="T70" fmla="*/ 187 w 403"/>
                <a:gd name="T71" fmla="*/ 297 h 318"/>
                <a:gd name="T72" fmla="*/ 164 w 403"/>
                <a:gd name="T73" fmla="*/ 306 h 318"/>
                <a:gd name="T74" fmla="*/ 98 w 403"/>
                <a:gd name="T75" fmla="*/ 299 h 318"/>
                <a:gd name="T76" fmla="*/ 92 w 403"/>
                <a:gd name="T77" fmla="*/ 206 h 318"/>
                <a:gd name="T78" fmla="*/ 27 w 403"/>
                <a:gd name="T79" fmla="*/ 194 h 318"/>
                <a:gd name="T80" fmla="*/ 3 w 403"/>
                <a:gd name="T81" fmla="*/ 161 h 318"/>
                <a:gd name="T82" fmla="*/ 16 w 403"/>
                <a:gd name="T83" fmla="*/ 117 h 318"/>
                <a:gd name="T84" fmla="*/ 67 w 403"/>
                <a:gd name="T85" fmla="*/ 127 h 318"/>
                <a:gd name="T86" fmla="*/ 86 w 403"/>
                <a:gd name="T87" fmla="*/ 134 h 318"/>
                <a:gd name="T88" fmla="*/ 101 w 403"/>
                <a:gd name="T89" fmla="*/ 127 h 318"/>
                <a:gd name="T90" fmla="*/ 84 w 403"/>
                <a:gd name="T91" fmla="*/ 37 h 318"/>
                <a:gd name="T92" fmla="*/ 114 w 403"/>
                <a:gd name="T93" fmla="*/ 2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3" h="318">
                  <a:moveTo>
                    <a:pt x="114" y="21"/>
                  </a:moveTo>
                  <a:cubicBezTo>
                    <a:pt x="135" y="9"/>
                    <a:pt x="166" y="0"/>
                    <a:pt x="179" y="25"/>
                  </a:cubicBezTo>
                  <a:cubicBezTo>
                    <a:pt x="183" y="35"/>
                    <a:pt x="180" y="47"/>
                    <a:pt x="176" y="57"/>
                  </a:cubicBezTo>
                  <a:cubicBezTo>
                    <a:pt x="174" y="60"/>
                    <a:pt x="173" y="63"/>
                    <a:pt x="173" y="67"/>
                  </a:cubicBezTo>
                  <a:cubicBezTo>
                    <a:pt x="172" y="73"/>
                    <a:pt x="172" y="78"/>
                    <a:pt x="173" y="83"/>
                  </a:cubicBezTo>
                  <a:cubicBezTo>
                    <a:pt x="174" y="93"/>
                    <a:pt x="180" y="101"/>
                    <a:pt x="189" y="103"/>
                  </a:cubicBezTo>
                  <a:cubicBezTo>
                    <a:pt x="199" y="104"/>
                    <a:pt x="209" y="103"/>
                    <a:pt x="219" y="101"/>
                  </a:cubicBezTo>
                  <a:cubicBezTo>
                    <a:pt x="224" y="100"/>
                    <a:pt x="229" y="99"/>
                    <a:pt x="234" y="97"/>
                  </a:cubicBezTo>
                  <a:cubicBezTo>
                    <a:pt x="244" y="93"/>
                    <a:pt x="251" y="83"/>
                    <a:pt x="251" y="73"/>
                  </a:cubicBezTo>
                  <a:cubicBezTo>
                    <a:pt x="252" y="63"/>
                    <a:pt x="247" y="55"/>
                    <a:pt x="242" y="46"/>
                  </a:cubicBezTo>
                  <a:cubicBezTo>
                    <a:pt x="240" y="41"/>
                    <a:pt x="240" y="35"/>
                    <a:pt x="243" y="30"/>
                  </a:cubicBezTo>
                  <a:cubicBezTo>
                    <a:pt x="249" y="21"/>
                    <a:pt x="259" y="18"/>
                    <a:pt x="269" y="19"/>
                  </a:cubicBezTo>
                  <a:cubicBezTo>
                    <a:pt x="284" y="19"/>
                    <a:pt x="302" y="25"/>
                    <a:pt x="316" y="32"/>
                  </a:cubicBezTo>
                  <a:cubicBezTo>
                    <a:pt x="306" y="59"/>
                    <a:pt x="302" y="84"/>
                    <a:pt x="305" y="105"/>
                  </a:cubicBezTo>
                  <a:cubicBezTo>
                    <a:pt x="306" y="109"/>
                    <a:pt x="307" y="113"/>
                    <a:pt x="310" y="117"/>
                  </a:cubicBezTo>
                  <a:cubicBezTo>
                    <a:pt x="316" y="123"/>
                    <a:pt x="324" y="122"/>
                    <a:pt x="331" y="118"/>
                  </a:cubicBezTo>
                  <a:cubicBezTo>
                    <a:pt x="344" y="110"/>
                    <a:pt x="357" y="103"/>
                    <a:pt x="373" y="105"/>
                  </a:cubicBezTo>
                  <a:cubicBezTo>
                    <a:pt x="390" y="108"/>
                    <a:pt x="396" y="117"/>
                    <a:pt x="400" y="136"/>
                  </a:cubicBezTo>
                  <a:cubicBezTo>
                    <a:pt x="403" y="151"/>
                    <a:pt x="400" y="167"/>
                    <a:pt x="389" y="177"/>
                  </a:cubicBezTo>
                  <a:cubicBezTo>
                    <a:pt x="379" y="185"/>
                    <a:pt x="367" y="187"/>
                    <a:pt x="354" y="184"/>
                  </a:cubicBezTo>
                  <a:cubicBezTo>
                    <a:pt x="346" y="182"/>
                    <a:pt x="338" y="178"/>
                    <a:pt x="330" y="175"/>
                  </a:cubicBezTo>
                  <a:cubicBezTo>
                    <a:pt x="322" y="173"/>
                    <a:pt x="313" y="174"/>
                    <a:pt x="307" y="180"/>
                  </a:cubicBezTo>
                  <a:cubicBezTo>
                    <a:pt x="299" y="187"/>
                    <a:pt x="297" y="198"/>
                    <a:pt x="298" y="209"/>
                  </a:cubicBezTo>
                  <a:cubicBezTo>
                    <a:pt x="300" y="221"/>
                    <a:pt x="304" y="231"/>
                    <a:pt x="308" y="243"/>
                  </a:cubicBezTo>
                  <a:cubicBezTo>
                    <a:pt x="315" y="261"/>
                    <a:pt x="325" y="277"/>
                    <a:pt x="332" y="295"/>
                  </a:cubicBezTo>
                  <a:cubicBezTo>
                    <a:pt x="335" y="302"/>
                    <a:pt x="336" y="310"/>
                    <a:pt x="334" y="317"/>
                  </a:cubicBezTo>
                  <a:cubicBezTo>
                    <a:pt x="322" y="318"/>
                    <a:pt x="310" y="317"/>
                    <a:pt x="298" y="316"/>
                  </a:cubicBezTo>
                  <a:cubicBezTo>
                    <a:pt x="282" y="314"/>
                    <a:pt x="265" y="314"/>
                    <a:pt x="250" y="304"/>
                  </a:cubicBezTo>
                  <a:cubicBezTo>
                    <a:pt x="244" y="300"/>
                    <a:pt x="241" y="293"/>
                    <a:pt x="240" y="285"/>
                  </a:cubicBezTo>
                  <a:cubicBezTo>
                    <a:pt x="240" y="277"/>
                    <a:pt x="244" y="270"/>
                    <a:pt x="248" y="263"/>
                  </a:cubicBezTo>
                  <a:cubicBezTo>
                    <a:pt x="249" y="261"/>
                    <a:pt x="249" y="258"/>
                    <a:pt x="250" y="254"/>
                  </a:cubicBezTo>
                  <a:cubicBezTo>
                    <a:pt x="251" y="250"/>
                    <a:pt x="251" y="246"/>
                    <a:pt x="250" y="242"/>
                  </a:cubicBezTo>
                  <a:cubicBezTo>
                    <a:pt x="245" y="226"/>
                    <a:pt x="231" y="219"/>
                    <a:pt x="211" y="220"/>
                  </a:cubicBezTo>
                  <a:cubicBezTo>
                    <a:pt x="195" y="221"/>
                    <a:pt x="178" y="235"/>
                    <a:pt x="180" y="252"/>
                  </a:cubicBezTo>
                  <a:cubicBezTo>
                    <a:pt x="182" y="265"/>
                    <a:pt x="192" y="276"/>
                    <a:pt x="190" y="290"/>
                  </a:cubicBezTo>
                  <a:cubicBezTo>
                    <a:pt x="190" y="292"/>
                    <a:pt x="189" y="295"/>
                    <a:pt x="187" y="297"/>
                  </a:cubicBezTo>
                  <a:cubicBezTo>
                    <a:pt x="183" y="302"/>
                    <a:pt x="175" y="305"/>
                    <a:pt x="164" y="306"/>
                  </a:cubicBezTo>
                  <a:cubicBezTo>
                    <a:pt x="148" y="308"/>
                    <a:pt x="120" y="309"/>
                    <a:pt x="98" y="299"/>
                  </a:cubicBezTo>
                  <a:cubicBezTo>
                    <a:pt x="96" y="298"/>
                    <a:pt x="111" y="243"/>
                    <a:pt x="92" y="206"/>
                  </a:cubicBezTo>
                  <a:cubicBezTo>
                    <a:pt x="78" y="180"/>
                    <a:pt x="50" y="200"/>
                    <a:pt x="27" y="194"/>
                  </a:cubicBezTo>
                  <a:cubicBezTo>
                    <a:pt x="18" y="191"/>
                    <a:pt x="6" y="182"/>
                    <a:pt x="3" y="161"/>
                  </a:cubicBezTo>
                  <a:cubicBezTo>
                    <a:pt x="0" y="146"/>
                    <a:pt x="2" y="128"/>
                    <a:pt x="16" y="117"/>
                  </a:cubicBezTo>
                  <a:cubicBezTo>
                    <a:pt x="33" y="106"/>
                    <a:pt x="53" y="115"/>
                    <a:pt x="67" y="127"/>
                  </a:cubicBezTo>
                  <a:cubicBezTo>
                    <a:pt x="72" y="132"/>
                    <a:pt x="79" y="135"/>
                    <a:pt x="86" y="134"/>
                  </a:cubicBezTo>
                  <a:cubicBezTo>
                    <a:pt x="92" y="134"/>
                    <a:pt x="97" y="132"/>
                    <a:pt x="101" y="127"/>
                  </a:cubicBezTo>
                  <a:cubicBezTo>
                    <a:pt x="112" y="114"/>
                    <a:pt x="110" y="98"/>
                    <a:pt x="84" y="37"/>
                  </a:cubicBezTo>
                  <a:cubicBezTo>
                    <a:pt x="84" y="36"/>
                    <a:pt x="104" y="27"/>
                    <a:pt x="114" y="2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33143" y="2104374"/>
            <a:ext cx="6056128" cy="1969302"/>
            <a:chOff x="5733143" y="2104374"/>
            <a:chExt cx="6056128" cy="1969302"/>
          </a:xfrm>
        </p:grpSpPr>
        <p:sp>
          <p:nvSpPr>
            <p:cNvPr id="9" name="Text Placeholder 4"/>
            <p:cNvSpPr txBox="1">
              <a:spLocks/>
            </p:cNvSpPr>
            <p:nvPr/>
          </p:nvSpPr>
          <p:spPr bwMode="white">
            <a:xfrm>
              <a:off x="7674045" y="2274963"/>
              <a:ext cx="4115226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r>
                <a:rPr lang="en-US" dirty="0">
                  <a:solidFill>
                    <a:srgbClr val="435464"/>
                  </a:solidFill>
                </a:rPr>
                <a:t>Allow administrators to react to events as they happen or after the fact investigation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33143" y="2104374"/>
              <a:ext cx="1689923" cy="1082192"/>
              <a:chOff x="10567988" y="792163"/>
              <a:chExt cx="1509712" cy="966787"/>
            </a:xfrm>
            <a:solidFill>
              <a:schemeClr val="accent1"/>
            </a:solidFill>
          </p:grpSpPr>
          <p:sp>
            <p:nvSpPr>
              <p:cNvPr id="11" name="Freeform 85"/>
              <p:cNvSpPr>
                <a:spLocks/>
              </p:cNvSpPr>
              <p:nvPr/>
            </p:nvSpPr>
            <p:spPr bwMode="auto">
              <a:xfrm>
                <a:off x="10567988" y="792163"/>
                <a:ext cx="1000125" cy="860425"/>
              </a:xfrm>
              <a:custGeom>
                <a:avLst/>
                <a:gdLst>
                  <a:gd name="T0" fmla="*/ 162 w 265"/>
                  <a:gd name="T1" fmla="*/ 165 h 227"/>
                  <a:gd name="T2" fmla="*/ 162 w 265"/>
                  <a:gd name="T3" fmla="*/ 93 h 227"/>
                  <a:gd name="T4" fmla="*/ 195 w 265"/>
                  <a:gd name="T5" fmla="*/ 59 h 227"/>
                  <a:gd name="T6" fmla="*/ 265 w 265"/>
                  <a:gd name="T7" fmla="*/ 59 h 227"/>
                  <a:gd name="T8" fmla="*/ 265 w 265"/>
                  <a:gd name="T9" fmla="*/ 42 h 227"/>
                  <a:gd name="T10" fmla="*/ 225 w 265"/>
                  <a:gd name="T11" fmla="*/ 0 h 227"/>
                  <a:gd name="T12" fmla="*/ 40 w 265"/>
                  <a:gd name="T13" fmla="*/ 0 h 227"/>
                  <a:gd name="T14" fmla="*/ 0 w 265"/>
                  <a:gd name="T15" fmla="*/ 42 h 227"/>
                  <a:gd name="T16" fmla="*/ 0 w 265"/>
                  <a:gd name="T17" fmla="*/ 131 h 227"/>
                  <a:gd name="T18" fmla="*/ 40 w 265"/>
                  <a:gd name="T19" fmla="*/ 173 h 227"/>
                  <a:gd name="T20" fmla="*/ 71 w 265"/>
                  <a:gd name="T21" fmla="*/ 173 h 227"/>
                  <a:gd name="T22" fmla="*/ 71 w 265"/>
                  <a:gd name="T23" fmla="*/ 222 h 227"/>
                  <a:gd name="T24" fmla="*/ 76 w 265"/>
                  <a:gd name="T25" fmla="*/ 225 h 227"/>
                  <a:gd name="T26" fmla="*/ 120 w 265"/>
                  <a:gd name="T27" fmla="*/ 173 h 227"/>
                  <a:gd name="T28" fmla="*/ 163 w 265"/>
                  <a:gd name="T29" fmla="*/ 173 h 227"/>
                  <a:gd name="T30" fmla="*/ 162 w 265"/>
                  <a:gd name="T31" fmla="*/ 165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5" h="227">
                    <a:moveTo>
                      <a:pt x="162" y="165"/>
                    </a:moveTo>
                    <a:cubicBezTo>
                      <a:pt x="162" y="93"/>
                      <a:pt x="162" y="93"/>
                      <a:pt x="162" y="93"/>
                    </a:cubicBezTo>
                    <a:cubicBezTo>
                      <a:pt x="162" y="74"/>
                      <a:pt x="177" y="59"/>
                      <a:pt x="195" y="59"/>
                    </a:cubicBezTo>
                    <a:cubicBezTo>
                      <a:pt x="265" y="59"/>
                      <a:pt x="265" y="59"/>
                      <a:pt x="265" y="59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5" y="18"/>
                      <a:pt x="247" y="0"/>
                      <a:pt x="22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2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54"/>
                      <a:pt x="18" y="173"/>
                      <a:pt x="40" y="173"/>
                    </a:cubicBezTo>
                    <a:cubicBezTo>
                      <a:pt x="71" y="173"/>
                      <a:pt x="71" y="173"/>
                      <a:pt x="71" y="173"/>
                    </a:cubicBezTo>
                    <a:cubicBezTo>
                      <a:pt x="71" y="189"/>
                      <a:pt x="71" y="206"/>
                      <a:pt x="71" y="222"/>
                    </a:cubicBezTo>
                    <a:cubicBezTo>
                      <a:pt x="71" y="225"/>
                      <a:pt x="74" y="227"/>
                      <a:pt x="76" y="225"/>
                    </a:cubicBezTo>
                    <a:cubicBezTo>
                      <a:pt x="91" y="207"/>
                      <a:pt x="105" y="190"/>
                      <a:pt x="120" y="173"/>
                    </a:cubicBezTo>
                    <a:cubicBezTo>
                      <a:pt x="163" y="173"/>
                      <a:pt x="163" y="173"/>
                      <a:pt x="163" y="173"/>
                    </a:cubicBezTo>
                    <a:cubicBezTo>
                      <a:pt x="163" y="170"/>
                      <a:pt x="162" y="168"/>
                      <a:pt x="162" y="1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6"/>
              <p:cNvSpPr>
                <a:spLocks/>
              </p:cNvSpPr>
              <p:nvPr/>
            </p:nvSpPr>
            <p:spPr bwMode="auto">
              <a:xfrm>
                <a:off x="11250613" y="1073150"/>
                <a:ext cx="827087" cy="685800"/>
              </a:xfrm>
              <a:custGeom>
                <a:avLst/>
                <a:gdLst>
                  <a:gd name="T0" fmla="*/ 0 w 219"/>
                  <a:gd name="T1" fmla="*/ 31 h 181"/>
                  <a:gd name="T2" fmla="*/ 0 w 219"/>
                  <a:gd name="T3" fmla="*/ 111 h 181"/>
                  <a:gd name="T4" fmla="*/ 29 w 219"/>
                  <a:gd name="T5" fmla="*/ 142 h 181"/>
                  <a:gd name="T6" fmla="*/ 106 w 219"/>
                  <a:gd name="T7" fmla="*/ 142 h 181"/>
                  <a:gd name="T8" fmla="*/ 138 w 219"/>
                  <a:gd name="T9" fmla="*/ 179 h 181"/>
                  <a:gd name="T10" fmla="*/ 142 w 219"/>
                  <a:gd name="T11" fmla="*/ 178 h 181"/>
                  <a:gd name="T12" fmla="*/ 142 w 219"/>
                  <a:gd name="T13" fmla="*/ 142 h 181"/>
                  <a:gd name="T14" fmla="*/ 190 w 219"/>
                  <a:gd name="T15" fmla="*/ 142 h 181"/>
                  <a:gd name="T16" fmla="*/ 219 w 219"/>
                  <a:gd name="T17" fmla="*/ 111 h 181"/>
                  <a:gd name="T18" fmla="*/ 219 w 219"/>
                  <a:gd name="T19" fmla="*/ 31 h 181"/>
                  <a:gd name="T20" fmla="*/ 190 w 219"/>
                  <a:gd name="T21" fmla="*/ 0 h 181"/>
                  <a:gd name="T22" fmla="*/ 29 w 219"/>
                  <a:gd name="T23" fmla="*/ 0 h 181"/>
                  <a:gd name="T24" fmla="*/ 0 w 219"/>
                  <a:gd name="T25" fmla="*/ 3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9" h="181">
                    <a:moveTo>
                      <a:pt x="0" y="31"/>
                    </a:move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28"/>
                      <a:pt x="13" y="142"/>
                      <a:pt x="29" y="142"/>
                    </a:cubicBezTo>
                    <a:cubicBezTo>
                      <a:pt x="106" y="142"/>
                      <a:pt x="106" y="142"/>
                      <a:pt x="106" y="142"/>
                    </a:cubicBezTo>
                    <a:cubicBezTo>
                      <a:pt x="116" y="154"/>
                      <a:pt x="127" y="167"/>
                      <a:pt x="138" y="179"/>
                    </a:cubicBezTo>
                    <a:cubicBezTo>
                      <a:pt x="139" y="181"/>
                      <a:pt x="142" y="180"/>
                      <a:pt x="142" y="178"/>
                    </a:cubicBezTo>
                    <a:cubicBezTo>
                      <a:pt x="142" y="166"/>
                      <a:pt x="142" y="154"/>
                      <a:pt x="142" y="142"/>
                    </a:cubicBezTo>
                    <a:cubicBezTo>
                      <a:pt x="190" y="142"/>
                      <a:pt x="190" y="142"/>
                      <a:pt x="190" y="142"/>
                    </a:cubicBezTo>
                    <a:cubicBezTo>
                      <a:pt x="206" y="142"/>
                      <a:pt x="219" y="128"/>
                      <a:pt x="219" y="111"/>
                    </a:cubicBezTo>
                    <a:cubicBezTo>
                      <a:pt x="219" y="31"/>
                      <a:pt x="219" y="31"/>
                      <a:pt x="219" y="31"/>
                    </a:cubicBezTo>
                    <a:cubicBezTo>
                      <a:pt x="219" y="14"/>
                      <a:pt x="206" y="0"/>
                      <a:pt x="19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4"/>
                      <a:pt x="0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Text Placeholder 4"/>
            <p:cNvSpPr txBox="1">
              <a:spLocks/>
            </p:cNvSpPr>
            <p:nvPr/>
          </p:nvSpPr>
          <p:spPr bwMode="white">
            <a:xfrm>
              <a:off x="7674045" y="3459304"/>
              <a:ext cx="3748698" cy="614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231739" indent="-23173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28" indent="-225389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30138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1561" indent="-171423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74571" indent="-173011" algn="l" defTabSz="914218" rtl="0" eaLnBrk="1" latinLnBrk="0" hangingPunct="1">
                <a:lnSpc>
                  <a:spcPct val="100000"/>
                </a:lnSpc>
                <a:spcBef>
                  <a:spcPts val="600"/>
                </a:spcBef>
                <a:buSzPct val="90000"/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01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21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32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430" indent="-228555" algn="l" defTabSz="91421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8738" indent="-58738">
                <a:lnSpc>
                  <a:spcPct val="90000"/>
                </a:lnSpc>
                <a:buNone/>
              </a:pPr>
              <a:r>
                <a:rPr lang="en-US" sz="2000" dirty="0">
                  <a:solidFill>
                    <a:srgbClr val="435464"/>
                  </a:solidFill>
                </a:rPr>
                <a:t>“What </a:t>
              </a:r>
              <a:r>
                <a:rPr lang="en-US" sz="2000" dirty="0" smtClean="0">
                  <a:solidFill>
                    <a:srgbClr val="435464"/>
                  </a:solidFill>
                </a:rPr>
                <a:t>changed just </a:t>
              </a:r>
              <a:r>
                <a:rPr lang="en-US" sz="2000" dirty="0">
                  <a:solidFill>
                    <a:srgbClr val="435464"/>
                  </a:solidFill>
                </a:rPr>
                <a:t>before nodes started failing runs?”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4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ef template (Blue) 2014">
  <a:themeElements>
    <a:clrScheme name="Custom 7">
      <a:dk1>
        <a:srgbClr val="FFFFFF"/>
      </a:dk1>
      <a:lt1>
        <a:srgbClr val="435464"/>
      </a:lt1>
      <a:dk2>
        <a:srgbClr val="FFFFFF"/>
      </a:dk2>
      <a:lt2>
        <a:srgbClr val="000000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F18B21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ap chef">
  <a:themeElements>
    <a:clrScheme name="Custom 7">
      <a:dk1>
        <a:srgbClr val="FFFFFF"/>
      </a:dk1>
      <a:lt1>
        <a:srgbClr val="435464"/>
      </a:lt1>
      <a:dk2>
        <a:srgbClr val="FFFFFF"/>
      </a:dk2>
      <a:lt2>
        <a:srgbClr val="000000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F18B21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hef template (Light) 2014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12667</TotalTime>
  <Words>1113</Words>
  <Application>Microsoft Office PowerPoint</Application>
  <PresentationFormat>Widescreen</PresentationFormat>
  <Paragraphs>247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Consolas</vt:lpstr>
      <vt:lpstr>Courier</vt:lpstr>
      <vt:lpstr>Courier-Bold</vt:lpstr>
      <vt:lpstr>Gill Sans</vt:lpstr>
      <vt:lpstr>Rockwell</vt:lpstr>
      <vt:lpstr>ヒラギノ角ゴ ProN W3</vt:lpstr>
      <vt:lpstr>Chef template (Blue) 2014</vt:lpstr>
      <vt:lpstr>ap chef</vt:lpstr>
      <vt:lpstr>Custom Design</vt:lpstr>
      <vt:lpstr>1_Chef template (Light) 2014</vt:lpstr>
      <vt:lpstr>Chef Analytics + Provisioning</vt:lpstr>
      <vt:lpstr>Agenda</vt:lpstr>
      <vt:lpstr>PowerPoint Presentation</vt:lpstr>
      <vt:lpstr>Computing Resources Have Been Increasing Exponentially</vt:lpstr>
      <vt:lpstr>Increased Size Leads to Operational Complexity</vt:lpstr>
      <vt:lpstr>To Operate at Velocity:</vt:lpstr>
      <vt:lpstr>To Operate at Velocity, Teams Need Visibility</vt:lpstr>
      <vt:lpstr>Chef Analytics Provides Visibility in Three Ways</vt:lpstr>
      <vt:lpstr>Actions – Who did what and when?</vt:lpstr>
      <vt:lpstr>Actions – Catching Manual Changes</vt:lpstr>
      <vt:lpstr>Run Converge – What happened on the run?</vt:lpstr>
      <vt:lpstr>Chef Provisioning</vt:lpstr>
      <vt:lpstr>Why Would You Want Chef to Handle This?</vt:lpstr>
      <vt:lpstr>Provisioning Unlocks Your Infrastructure</vt:lpstr>
      <vt:lpstr>Current Drivers</vt:lpstr>
      <vt:lpstr>Cluster Example</vt:lpstr>
      <vt:lpstr>Audit Controls</vt:lpstr>
      <vt:lpstr>Controls - PCI Compliance</vt:lpstr>
      <vt:lpstr>Notifications</vt:lpstr>
      <vt:lpstr>How You Can Get Analytics</vt:lpstr>
      <vt:lpstr>How You Can Get Provisioning</vt:lpstr>
      <vt:lpstr>Questions? </vt:lpstr>
      <vt:lpstr>PowerPoint Presentation</vt:lpstr>
      <vt:lpstr>Controls - SOX Compliance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Silver Fox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Galen Emery</cp:lastModifiedBy>
  <cp:revision>347</cp:revision>
  <cp:lastPrinted>2012-11-30T19:50:46Z</cp:lastPrinted>
  <dcterms:created xsi:type="dcterms:W3CDTF">2012-09-13T17:36:07Z</dcterms:created>
  <dcterms:modified xsi:type="dcterms:W3CDTF">2015-07-14T17:52:50Z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