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8"/>
  </p:notesMasterIdLst>
  <p:handoutMasterIdLst>
    <p:handoutMasterId r:id="rId19"/>
  </p:handoutMasterIdLst>
  <p:sldIdLst>
    <p:sldId id="256" r:id="rId2"/>
    <p:sldId id="257" r:id="rId3"/>
    <p:sldId id="258" r:id="rId4"/>
    <p:sldId id="259" r:id="rId5"/>
    <p:sldId id="261" r:id="rId6"/>
    <p:sldId id="263" r:id="rId7"/>
    <p:sldId id="265" r:id="rId8"/>
    <p:sldId id="262" r:id="rId9"/>
    <p:sldId id="264" r:id="rId10"/>
    <p:sldId id="270" r:id="rId11"/>
    <p:sldId id="260" r:id="rId12"/>
    <p:sldId id="267" r:id="rId13"/>
    <p:sldId id="266" r:id="rId14"/>
    <p:sldId id="268" r:id="rId15"/>
    <p:sldId id="269" r:id="rId16"/>
    <p:sldId id="27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mn-cs"/>
      </a:defRPr>
    </a:lvl5pPr>
    <a:lvl6pPr marL="2286000" algn="l" defTabSz="457200" rtl="0" eaLnBrk="1" latinLnBrk="0" hangingPunct="1">
      <a:defRPr sz="4000" kern="1200">
        <a:solidFill>
          <a:schemeClr val="tx1"/>
        </a:solidFill>
        <a:latin typeface="Arial" charset="0"/>
        <a:ea typeface="ＭＳ Ｐゴシック" charset="0"/>
        <a:cs typeface="+mn-cs"/>
      </a:defRPr>
    </a:lvl6pPr>
    <a:lvl7pPr marL="2743200" algn="l" defTabSz="457200" rtl="0" eaLnBrk="1" latinLnBrk="0" hangingPunct="1">
      <a:defRPr sz="4000" kern="1200">
        <a:solidFill>
          <a:schemeClr val="tx1"/>
        </a:solidFill>
        <a:latin typeface="Arial" charset="0"/>
        <a:ea typeface="ＭＳ Ｐゴシック" charset="0"/>
        <a:cs typeface="+mn-cs"/>
      </a:defRPr>
    </a:lvl7pPr>
    <a:lvl8pPr marL="3200400" algn="l" defTabSz="457200" rtl="0" eaLnBrk="1" latinLnBrk="0" hangingPunct="1">
      <a:defRPr sz="4000" kern="1200">
        <a:solidFill>
          <a:schemeClr val="tx1"/>
        </a:solidFill>
        <a:latin typeface="Arial" charset="0"/>
        <a:ea typeface="ＭＳ Ｐゴシック" charset="0"/>
        <a:cs typeface="+mn-cs"/>
      </a:defRPr>
    </a:lvl8pPr>
    <a:lvl9pPr marL="3657600" algn="l" defTabSz="457200" rtl="0" eaLnBrk="1" latinLnBrk="0" hangingPunct="1">
      <a:defRPr sz="40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807" autoAdjust="0"/>
  </p:normalViewPr>
  <p:slideViewPr>
    <p:cSldViewPr>
      <p:cViewPr varScale="1">
        <p:scale>
          <a:sx n="78" d="100"/>
          <a:sy n="78" d="100"/>
        </p:scale>
        <p:origin x="1594"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8" d="100"/>
          <a:sy n="98"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478814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0"/>
            <a:ext cx="8305800" cy="1143000"/>
          </a:xfrm>
        </p:spPr>
        <p:txBody>
          <a:bodyPr/>
          <a:lstStyle>
            <a:lvl1pPr>
              <a:defRPr sz="33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Tx/>
              <a:buNone/>
              <a:defRPr/>
            </a:lvl1pPr>
          </a:lstStyle>
          <a:p>
            <a:pPr lvl="0"/>
            <a:r>
              <a:rPr lang="en-US" altLang="en-US" noProof="0"/>
              <a:t>Click to edit Master subtitle style</a:t>
            </a:r>
          </a:p>
        </p:txBody>
      </p:sp>
      <p:pic>
        <p:nvPicPr>
          <p:cNvPr id="6" name="Picture 9" descr="D:\Vugraph Info\Vugraph Templates\Templates-NEW-NMP and Bureau\ident_4_onscreen_png.png">
            <a:extLst>
              <a:ext uri="{FF2B5EF4-FFF2-40B4-BE49-F238E27FC236}">
                <a16:creationId xmlns:a16="http://schemas.microsoft.com/office/drawing/2014/main" id="{CAB77054-79C9-466E-8476-C37D0CC4B9F3}"/>
              </a:ext>
            </a:extLst>
          </p:cNvPr>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342900" y="461968"/>
            <a:ext cx="154305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a:extLst>
              <a:ext uri="{FF2B5EF4-FFF2-40B4-BE49-F238E27FC236}">
                <a16:creationId xmlns:a16="http://schemas.microsoft.com/office/drawing/2014/main" id="{4DC4C1A5-4955-4E38-8E10-6CB2A316ABEC}"/>
              </a:ext>
            </a:extLst>
          </p:cNvPr>
          <p:cNvSpPr>
            <a:spLocks noChangeArrowheads="1"/>
          </p:cNvSpPr>
          <p:nvPr userDrawn="1"/>
        </p:nvSpPr>
        <p:spPr bwMode="auto">
          <a:xfrm>
            <a:off x="303610" y="6083303"/>
            <a:ext cx="1162177" cy="223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0006" tIns="25004" rIns="50006" bIns="25004">
            <a:spAutoFit/>
          </a:bodyPr>
          <a:lstStyle/>
          <a:p>
            <a:pPr defTabSz="498277"/>
            <a:r>
              <a:rPr lang="en-US" altLang="en-US" sz="563" b="1">
                <a:solidFill>
                  <a:schemeClr val="bg1"/>
                </a:solidFill>
              </a:rPr>
              <a:t>U.S. Department of the Interior</a:t>
            </a:r>
          </a:p>
          <a:p>
            <a:pPr defTabSz="498277"/>
            <a:r>
              <a:rPr lang="en-US" altLang="en-US" sz="563" b="1">
                <a:solidFill>
                  <a:schemeClr val="bg1"/>
                </a:solidFill>
              </a:rPr>
              <a:t>U.S. Geological Survey</a:t>
            </a:r>
          </a:p>
        </p:txBody>
      </p:sp>
    </p:spTree>
    <p:extLst>
      <p:ext uri="{BB962C8B-B14F-4D97-AF65-F5344CB8AC3E}">
        <p14:creationId xmlns:p14="http://schemas.microsoft.com/office/powerpoint/2010/main" val="26369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3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371600"/>
            <a:ext cx="8305800" cy="4495800"/>
          </a:xfrm>
        </p:spPr>
        <p:txBody>
          <a:bodyPr/>
          <a:lstStyle>
            <a:lvl1pPr>
              <a:defRPr sz="1500"/>
            </a:lvl1pPr>
            <a:lvl2pPr>
              <a:defRPr sz="1350">
                <a:solidFill>
                  <a:schemeClr val="bg1"/>
                </a:solidFill>
              </a:defRPr>
            </a:lvl2pPr>
            <a:lvl3pPr>
              <a:defRPr sz="1200" i="1"/>
            </a:lvl3pPr>
            <a:lvl4pPr>
              <a:defRPr sz="1050">
                <a:solidFill>
                  <a:srgbClr val="FFFF99"/>
                </a:solidFill>
              </a:defRPr>
            </a:lvl4pPr>
            <a:lvl5pPr>
              <a:defRPr sz="900" i="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241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2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40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05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9766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59593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dirty="0"/>
              <a:t>First level</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5" name="Picture 11" descr="D:\Vugraph Info\Vugraph Templates\Templates-NEW-NMP and Bureau\ident-small_4_onscreen_png.png">
            <a:extLst>
              <a:ext uri="{FF2B5EF4-FFF2-40B4-BE49-F238E27FC236}">
                <a16:creationId xmlns:a16="http://schemas.microsoft.com/office/drawing/2014/main" id="{31BD8EC9-9D71-44E6-94D6-754C32C23407}"/>
              </a:ext>
            </a:extLst>
          </p:cNvP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black">
          <a:xfrm>
            <a:off x="342900" y="6094418"/>
            <a:ext cx="85725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24818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700" b="1">
          <a:solidFill>
            <a:srgbClr val="FFFF99"/>
          </a:solidFill>
          <a:latin typeface="+mj-lt"/>
          <a:ea typeface="+mj-ea"/>
          <a:cs typeface="+mj-cs"/>
        </a:defRPr>
      </a:lvl1pPr>
      <a:lvl2pPr algn="l" rtl="0" eaLnBrk="1" fontAlgn="base" hangingPunct="1">
        <a:spcBef>
          <a:spcPct val="0"/>
        </a:spcBef>
        <a:spcAft>
          <a:spcPct val="0"/>
        </a:spcAft>
        <a:defRPr sz="2700" b="1">
          <a:solidFill>
            <a:srgbClr val="FFFF99"/>
          </a:solidFill>
          <a:latin typeface="Arial" charset="0"/>
          <a:ea typeface="ＭＳ Ｐゴシック" charset="0"/>
        </a:defRPr>
      </a:lvl2pPr>
      <a:lvl3pPr algn="l" rtl="0" eaLnBrk="1" fontAlgn="base" hangingPunct="1">
        <a:spcBef>
          <a:spcPct val="0"/>
        </a:spcBef>
        <a:spcAft>
          <a:spcPct val="0"/>
        </a:spcAft>
        <a:defRPr sz="2700" b="1">
          <a:solidFill>
            <a:srgbClr val="FFFF99"/>
          </a:solidFill>
          <a:latin typeface="Arial" charset="0"/>
          <a:ea typeface="ＭＳ Ｐゴシック" charset="0"/>
        </a:defRPr>
      </a:lvl3pPr>
      <a:lvl4pPr algn="l" rtl="0" eaLnBrk="1" fontAlgn="base" hangingPunct="1">
        <a:spcBef>
          <a:spcPct val="0"/>
        </a:spcBef>
        <a:spcAft>
          <a:spcPct val="0"/>
        </a:spcAft>
        <a:defRPr sz="2700" b="1">
          <a:solidFill>
            <a:srgbClr val="FFFF99"/>
          </a:solidFill>
          <a:latin typeface="Arial" charset="0"/>
          <a:ea typeface="ＭＳ Ｐゴシック" charset="0"/>
        </a:defRPr>
      </a:lvl4pPr>
      <a:lvl5pPr algn="l" rtl="0" eaLnBrk="1" fontAlgn="base" hangingPunct="1">
        <a:spcBef>
          <a:spcPct val="0"/>
        </a:spcBef>
        <a:spcAft>
          <a:spcPct val="0"/>
        </a:spcAft>
        <a:defRPr sz="2700" b="1">
          <a:solidFill>
            <a:srgbClr val="FFFF99"/>
          </a:solidFill>
          <a:latin typeface="Arial" charset="0"/>
          <a:ea typeface="ＭＳ Ｐゴシック" charset="0"/>
        </a:defRPr>
      </a:lvl5pPr>
      <a:lvl6pPr marL="342900" algn="l" rtl="0" eaLnBrk="1" fontAlgn="base" hangingPunct="1">
        <a:spcBef>
          <a:spcPct val="0"/>
        </a:spcBef>
        <a:spcAft>
          <a:spcPct val="0"/>
        </a:spcAft>
        <a:defRPr sz="2700" b="1">
          <a:solidFill>
            <a:srgbClr val="FFFF99"/>
          </a:solidFill>
          <a:latin typeface="Arial" charset="0"/>
          <a:ea typeface="ＭＳ Ｐゴシック" charset="0"/>
        </a:defRPr>
      </a:lvl6pPr>
      <a:lvl7pPr marL="685800" algn="l" rtl="0" eaLnBrk="1" fontAlgn="base" hangingPunct="1">
        <a:spcBef>
          <a:spcPct val="0"/>
        </a:spcBef>
        <a:spcAft>
          <a:spcPct val="0"/>
        </a:spcAft>
        <a:defRPr sz="2700" b="1">
          <a:solidFill>
            <a:srgbClr val="FFFF99"/>
          </a:solidFill>
          <a:latin typeface="Arial" charset="0"/>
          <a:ea typeface="ＭＳ Ｐゴシック" charset="0"/>
        </a:defRPr>
      </a:lvl7pPr>
      <a:lvl8pPr marL="1028700" algn="l" rtl="0" eaLnBrk="1" fontAlgn="base" hangingPunct="1">
        <a:spcBef>
          <a:spcPct val="0"/>
        </a:spcBef>
        <a:spcAft>
          <a:spcPct val="0"/>
        </a:spcAft>
        <a:defRPr sz="2700" b="1">
          <a:solidFill>
            <a:srgbClr val="FFFF99"/>
          </a:solidFill>
          <a:latin typeface="Arial" charset="0"/>
          <a:ea typeface="ＭＳ Ｐゴシック" charset="0"/>
        </a:defRPr>
      </a:lvl8pPr>
      <a:lvl9pPr marL="1371600" algn="l" rtl="0" eaLnBrk="1" fontAlgn="base" hangingPunct="1">
        <a:spcBef>
          <a:spcPct val="0"/>
        </a:spcBef>
        <a:spcAft>
          <a:spcPct val="0"/>
        </a:spcAft>
        <a:defRPr sz="2700" b="1">
          <a:solidFill>
            <a:srgbClr val="FFFF99"/>
          </a:solidFill>
          <a:latin typeface="Arial" charset="0"/>
          <a:ea typeface="ＭＳ Ｐゴシック" charset="0"/>
        </a:defRPr>
      </a:lvl9pPr>
    </p:titleStyle>
    <p:body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rgbClr val="FFFF99"/>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C1F-330F-4875-8986-D5891117160E}"/>
              </a:ext>
            </a:extLst>
          </p:cNvPr>
          <p:cNvSpPr>
            <a:spLocks noGrp="1"/>
          </p:cNvSpPr>
          <p:nvPr>
            <p:ph type="ctrTitle"/>
          </p:nvPr>
        </p:nvSpPr>
        <p:spPr/>
        <p:txBody>
          <a:bodyPr/>
          <a:lstStyle/>
          <a:p>
            <a:r>
              <a:rPr lang="en-US" sz="4800" dirty="0" err="1"/>
              <a:t>SBTreeView</a:t>
            </a:r>
            <a:r>
              <a:rPr lang="en-US" sz="4800" dirty="0"/>
              <a:t> and </a:t>
            </a:r>
            <a:r>
              <a:rPr lang="en-US" sz="4800" dirty="0" err="1"/>
              <a:t>SBSync</a:t>
            </a:r>
            <a:endParaRPr lang="en-US" sz="4800" dirty="0"/>
          </a:p>
        </p:txBody>
      </p:sp>
      <p:sp>
        <p:nvSpPr>
          <p:cNvPr id="3" name="Subtitle 2">
            <a:extLst>
              <a:ext uri="{FF2B5EF4-FFF2-40B4-BE49-F238E27FC236}">
                <a16:creationId xmlns:a16="http://schemas.microsoft.com/office/drawing/2014/main" id="{2A21D13A-9E20-4BD1-B5E0-2923C3F55729}"/>
              </a:ext>
            </a:extLst>
          </p:cNvPr>
          <p:cNvSpPr>
            <a:spLocks noGrp="1"/>
          </p:cNvSpPr>
          <p:nvPr>
            <p:ph type="subTitle" idx="1"/>
          </p:nvPr>
        </p:nvSpPr>
        <p:spPr/>
        <p:txBody>
          <a:bodyPr/>
          <a:lstStyle/>
          <a:p>
            <a:r>
              <a:rPr lang="en-US" sz="2800" dirty="0"/>
              <a:t>File Syncing Tool for </a:t>
            </a:r>
            <a:r>
              <a:rPr lang="en-US" sz="2800" dirty="0" err="1"/>
              <a:t>ScienceBase</a:t>
            </a:r>
            <a:endParaRPr lang="en-US" sz="2800" dirty="0"/>
          </a:p>
        </p:txBody>
      </p:sp>
    </p:spTree>
    <p:extLst>
      <p:ext uri="{BB962C8B-B14F-4D97-AF65-F5344CB8AC3E}">
        <p14:creationId xmlns:p14="http://schemas.microsoft.com/office/powerpoint/2010/main" val="163139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40E-84BB-4F78-82FC-E24CD2B55DBA}"/>
              </a:ext>
            </a:extLst>
          </p:cNvPr>
          <p:cNvSpPr>
            <a:spLocks noGrp="1"/>
          </p:cNvSpPr>
          <p:nvPr>
            <p:ph type="title"/>
          </p:nvPr>
        </p:nvSpPr>
        <p:spPr/>
        <p:txBody>
          <a:bodyPr/>
          <a:lstStyle/>
          <a:p>
            <a:r>
              <a:rPr lang="en-US" dirty="0"/>
              <a:t>Downloading or Uploading all Files in Folder</a:t>
            </a:r>
          </a:p>
        </p:txBody>
      </p:sp>
      <p:sp>
        <p:nvSpPr>
          <p:cNvPr id="3" name="Content Placeholder 2">
            <a:extLst>
              <a:ext uri="{FF2B5EF4-FFF2-40B4-BE49-F238E27FC236}">
                <a16:creationId xmlns:a16="http://schemas.microsoft.com/office/drawing/2014/main" id="{C7C28C26-9E48-4B27-AFF9-B90699D663E3}"/>
              </a:ext>
            </a:extLst>
          </p:cNvPr>
          <p:cNvSpPr>
            <a:spLocks noGrp="1"/>
          </p:cNvSpPr>
          <p:nvPr>
            <p:ph idx="1"/>
          </p:nvPr>
        </p:nvSpPr>
        <p:spPr/>
        <p:txBody>
          <a:bodyPr/>
          <a:lstStyle/>
          <a:p>
            <a:r>
              <a:rPr lang="en-US" sz="2000" dirty="0"/>
              <a:t>Click on the folder to upload/download files from</a:t>
            </a:r>
          </a:p>
          <a:p>
            <a:r>
              <a:rPr lang="en-US" sz="2000" dirty="0"/>
              <a:t>Button “Download </a:t>
            </a:r>
            <a:r>
              <a:rPr lang="en-US" sz="2000" dirty="0" err="1"/>
              <a:t>ScienceBase</a:t>
            </a:r>
            <a:r>
              <a:rPr lang="en-US" sz="2000" dirty="0"/>
              <a:t> Folder Contents to Local Machine” appears if:</a:t>
            </a:r>
          </a:p>
          <a:p>
            <a:pPr lvl="1"/>
            <a:r>
              <a:rPr lang="en-US" sz="1600" dirty="0"/>
              <a:t>No files in the folder require a merge</a:t>
            </a:r>
          </a:p>
          <a:p>
            <a:pPr lvl="1"/>
            <a:r>
              <a:rPr lang="en-US" sz="1600" dirty="0"/>
              <a:t>No files in the folder have been modified locally</a:t>
            </a:r>
          </a:p>
          <a:p>
            <a:pPr lvl="1"/>
            <a:r>
              <a:rPr lang="en-US" sz="1600" dirty="0"/>
              <a:t>One or more files on </a:t>
            </a:r>
            <a:r>
              <a:rPr lang="en-US" sz="1600" dirty="0" err="1"/>
              <a:t>ScienceBase</a:t>
            </a:r>
            <a:r>
              <a:rPr lang="en-US" sz="1600" dirty="0"/>
              <a:t> either </a:t>
            </a:r>
            <a:r>
              <a:rPr lang="en-US" sz="1600" dirty="0" err="1"/>
              <a:t>dso</a:t>
            </a:r>
            <a:r>
              <a:rPr lang="en-US" sz="1600" dirty="0"/>
              <a:t> not exist or are out of date locally</a:t>
            </a:r>
          </a:p>
          <a:p>
            <a:r>
              <a:rPr lang="en-US" sz="2000" dirty="0"/>
              <a:t>Button “Upload Local Folder Contents to </a:t>
            </a:r>
            <a:r>
              <a:rPr lang="en-US" sz="2000" dirty="0" err="1"/>
              <a:t>ScienceBase</a:t>
            </a:r>
            <a:r>
              <a:rPr lang="en-US" sz="2000" dirty="0"/>
              <a:t>” appears if:</a:t>
            </a:r>
          </a:p>
          <a:p>
            <a:pPr lvl="1"/>
            <a:r>
              <a:rPr lang="en-US" sz="1600" dirty="0"/>
              <a:t>No file in the folder require a merge</a:t>
            </a:r>
          </a:p>
          <a:p>
            <a:pPr lvl="1"/>
            <a:r>
              <a:rPr lang="en-US" sz="1600" dirty="0"/>
              <a:t>No files in the folder have been modified on </a:t>
            </a:r>
            <a:r>
              <a:rPr lang="en-US" sz="1600" dirty="0" err="1"/>
              <a:t>ScienceBase</a:t>
            </a:r>
            <a:r>
              <a:rPr lang="en-US" sz="1600" dirty="0"/>
              <a:t> since you last synchronized the file</a:t>
            </a:r>
          </a:p>
          <a:p>
            <a:pPr lvl="1"/>
            <a:r>
              <a:rPr lang="en-US" sz="1600" dirty="0"/>
              <a:t>One or more files locally either do not exist or are out of date on </a:t>
            </a:r>
            <a:r>
              <a:rPr lang="en-US" sz="1600" dirty="0" err="1"/>
              <a:t>ScienceBase</a:t>
            </a:r>
            <a:endParaRPr lang="en-US" sz="1600" dirty="0"/>
          </a:p>
          <a:p>
            <a:endParaRPr lang="en-US" dirty="0"/>
          </a:p>
        </p:txBody>
      </p:sp>
    </p:spTree>
    <p:extLst>
      <p:ext uri="{BB962C8B-B14F-4D97-AF65-F5344CB8AC3E}">
        <p14:creationId xmlns:p14="http://schemas.microsoft.com/office/powerpoint/2010/main" val="87751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1B0-FE9C-4D20-86FD-9D3B160FE668}"/>
              </a:ext>
            </a:extLst>
          </p:cNvPr>
          <p:cNvSpPr>
            <a:spLocks noGrp="1"/>
          </p:cNvSpPr>
          <p:nvPr>
            <p:ph type="title"/>
          </p:nvPr>
        </p:nvSpPr>
        <p:spPr/>
        <p:txBody>
          <a:bodyPr/>
          <a:lstStyle/>
          <a:p>
            <a:r>
              <a:rPr lang="en-US" dirty="0" err="1"/>
              <a:t>ScienceBasePy</a:t>
            </a:r>
            <a:r>
              <a:rPr lang="en-US" dirty="0"/>
              <a:t> and sbsync.py</a:t>
            </a:r>
          </a:p>
        </p:txBody>
      </p:sp>
      <p:sp>
        <p:nvSpPr>
          <p:cNvPr id="3" name="Content Placeholder 2">
            <a:extLst>
              <a:ext uri="{FF2B5EF4-FFF2-40B4-BE49-F238E27FC236}">
                <a16:creationId xmlns:a16="http://schemas.microsoft.com/office/drawing/2014/main" id="{F07E0882-3030-425A-AC11-D875E5E29BBB}"/>
              </a:ext>
            </a:extLst>
          </p:cNvPr>
          <p:cNvSpPr>
            <a:spLocks noGrp="1"/>
          </p:cNvSpPr>
          <p:nvPr>
            <p:ph idx="1"/>
          </p:nvPr>
        </p:nvSpPr>
        <p:spPr/>
        <p:txBody>
          <a:bodyPr/>
          <a:lstStyle/>
          <a:p>
            <a:r>
              <a:rPr lang="en-US" sz="2400" dirty="0" err="1"/>
              <a:t>ScienceBasePy</a:t>
            </a:r>
            <a:endParaRPr lang="en-US" sz="2400" dirty="0"/>
          </a:p>
          <a:p>
            <a:pPr lvl="1"/>
            <a:r>
              <a:rPr lang="en-US" sz="1800" dirty="0"/>
              <a:t>Python library designed to access, update, and synchronize </a:t>
            </a:r>
            <a:r>
              <a:rPr lang="en-US" sz="1800" dirty="0" err="1"/>
              <a:t>ScienceBase</a:t>
            </a:r>
            <a:r>
              <a:rPr lang="en-US" sz="1800" dirty="0"/>
              <a:t> files and folders with file and folder are your local computer</a:t>
            </a:r>
          </a:p>
          <a:p>
            <a:r>
              <a:rPr lang="en-US" sz="2400" dirty="0"/>
              <a:t>sbsync.py</a:t>
            </a:r>
          </a:p>
          <a:p>
            <a:pPr lvl="1"/>
            <a:r>
              <a:rPr lang="en-US" sz="1800" dirty="0"/>
              <a:t>Python library that encapsulates and extends </a:t>
            </a:r>
            <a:r>
              <a:rPr lang="en-US" sz="1800" dirty="0" err="1"/>
              <a:t>ScienceBasePy</a:t>
            </a:r>
            <a:endParaRPr lang="en-US" sz="1800" dirty="0"/>
          </a:p>
          <a:p>
            <a:pPr lvl="1"/>
            <a:r>
              <a:rPr lang="en-US" sz="1800" dirty="0"/>
              <a:t>Allows access to files and folders in </a:t>
            </a:r>
            <a:r>
              <a:rPr lang="en-US" sz="1800" dirty="0" err="1"/>
              <a:t>ScienceBase</a:t>
            </a:r>
            <a:r>
              <a:rPr lang="en-US" sz="1800" dirty="0"/>
              <a:t> using an object structure that </a:t>
            </a:r>
            <a:r>
              <a:rPr lang="en-US" sz="1800" dirty="0" err="1"/>
              <a:t>mimicks</a:t>
            </a:r>
            <a:r>
              <a:rPr lang="en-US" sz="1800" dirty="0"/>
              <a:t> a file tree</a:t>
            </a:r>
          </a:p>
          <a:p>
            <a:pPr lvl="2"/>
            <a:r>
              <a:rPr lang="en-US" sz="1650" dirty="0"/>
              <a:t>Folder object has methods to access that folder’s subfolders, parent folder, or files</a:t>
            </a:r>
          </a:p>
          <a:p>
            <a:pPr lvl="1"/>
            <a:r>
              <a:rPr lang="en-US" sz="1800" dirty="0"/>
              <a:t>Retries network operations for redundancy</a:t>
            </a:r>
          </a:p>
          <a:p>
            <a:pPr lvl="1"/>
            <a:r>
              <a:rPr lang="en-US" sz="1800" dirty="0"/>
              <a:t>Library keeps track of whether files are out of date</a:t>
            </a:r>
          </a:p>
          <a:p>
            <a:pPr lvl="1"/>
            <a:endParaRPr lang="en-US" sz="1800" dirty="0"/>
          </a:p>
          <a:p>
            <a:pPr lvl="1"/>
            <a:endParaRPr lang="en-US" sz="2250" dirty="0"/>
          </a:p>
          <a:p>
            <a:pPr lvl="1"/>
            <a:endParaRPr lang="en-US" sz="2250" dirty="0"/>
          </a:p>
        </p:txBody>
      </p:sp>
    </p:spTree>
    <p:extLst>
      <p:ext uri="{BB962C8B-B14F-4D97-AF65-F5344CB8AC3E}">
        <p14:creationId xmlns:p14="http://schemas.microsoft.com/office/powerpoint/2010/main" val="40137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78C-7E84-4B71-A658-C2471CFC900F}"/>
              </a:ext>
            </a:extLst>
          </p:cNvPr>
          <p:cNvSpPr>
            <a:spLocks noGrp="1"/>
          </p:cNvSpPr>
          <p:nvPr>
            <p:ph type="title"/>
          </p:nvPr>
        </p:nvSpPr>
        <p:spPr/>
        <p:txBody>
          <a:bodyPr/>
          <a:lstStyle/>
          <a:p>
            <a:r>
              <a:rPr lang="en-US" sz="4000" dirty="0"/>
              <a:t>sbsync.py</a:t>
            </a:r>
            <a:r>
              <a:rPr lang="en-US" dirty="0"/>
              <a:t>	</a:t>
            </a:r>
          </a:p>
        </p:txBody>
      </p:sp>
      <p:sp>
        <p:nvSpPr>
          <p:cNvPr id="3" name="Content Placeholder 2">
            <a:extLst>
              <a:ext uri="{FF2B5EF4-FFF2-40B4-BE49-F238E27FC236}">
                <a16:creationId xmlns:a16="http://schemas.microsoft.com/office/drawing/2014/main" id="{8E1C15B5-032F-4743-B81A-748B63D2CCAD}"/>
              </a:ext>
            </a:extLst>
          </p:cNvPr>
          <p:cNvSpPr>
            <a:spLocks noGrp="1"/>
          </p:cNvSpPr>
          <p:nvPr>
            <p:ph idx="1"/>
          </p:nvPr>
        </p:nvSpPr>
        <p:spPr/>
        <p:txBody>
          <a:bodyPr/>
          <a:lstStyle/>
          <a:p>
            <a:r>
              <a:rPr lang="en-US" sz="2000" b="0" dirty="0"/>
              <a:t>A simple python library for synchronizing a </a:t>
            </a:r>
            <a:r>
              <a:rPr lang="en-US" sz="2000" b="0" dirty="0" err="1"/>
              <a:t>ScienceBase</a:t>
            </a:r>
            <a:r>
              <a:rPr lang="en-US" sz="2000" b="0" dirty="0"/>
              <a:t> archive with a local structure of files and folders</a:t>
            </a:r>
          </a:p>
          <a:p>
            <a:r>
              <a:rPr lang="en-US" sz="2000" b="0" dirty="0"/>
              <a:t>All calls to </a:t>
            </a:r>
            <a:r>
              <a:rPr lang="en-US" sz="2000" b="0" dirty="0" err="1"/>
              <a:t>ScienceBasePy</a:t>
            </a:r>
            <a:r>
              <a:rPr lang="en-US" sz="2000" b="0" dirty="0"/>
              <a:t> are made through the </a:t>
            </a:r>
            <a:r>
              <a:rPr lang="en-US" sz="2000" b="0" dirty="0" err="1"/>
              <a:t>SBAccess</a:t>
            </a:r>
            <a:r>
              <a:rPr lang="en-US" sz="2000" b="0" dirty="0"/>
              <a:t> class</a:t>
            </a:r>
          </a:p>
          <a:p>
            <a:pPr lvl="1"/>
            <a:r>
              <a:rPr lang="en-US" sz="1600" b="0" dirty="0"/>
              <a:t>Encapsulates certain </a:t>
            </a:r>
            <a:r>
              <a:rPr lang="en-US" sz="1600" b="0" dirty="0" err="1"/>
              <a:t>ScienceBasePy</a:t>
            </a:r>
            <a:r>
              <a:rPr lang="en-US" sz="1600" b="0" dirty="0"/>
              <a:t> operations adding error/retry code to the operations</a:t>
            </a:r>
          </a:p>
          <a:p>
            <a:pPr lvl="2"/>
            <a:r>
              <a:rPr lang="en-US" sz="1400" b="0" dirty="0"/>
              <a:t>Default is to retry each operation up to 100 times before failing</a:t>
            </a:r>
          </a:p>
          <a:p>
            <a:r>
              <a:rPr lang="en-US" sz="2000" b="0" dirty="0"/>
              <a:t>Create a folder tree using the </a:t>
            </a:r>
            <a:r>
              <a:rPr lang="en-US" sz="2000" b="0" dirty="0" err="1"/>
              <a:t>SBTreeRoot</a:t>
            </a:r>
            <a:r>
              <a:rPr lang="en-US" sz="2000" b="0" dirty="0"/>
              <a:t> class</a:t>
            </a:r>
          </a:p>
          <a:p>
            <a:r>
              <a:rPr lang="en-US" sz="2000" b="0" dirty="0"/>
              <a:t>Once connected the </a:t>
            </a:r>
            <a:r>
              <a:rPr lang="en-US" sz="2000" b="0" dirty="0" err="1"/>
              <a:t>SBTreeRoot</a:t>
            </a:r>
            <a:r>
              <a:rPr lang="en-US" sz="2000" b="0" dirty="0"/>
              <a:t> object contains </a:t>
            </a:r>
            <a:r>
              <a:rPr lang="en-US" sz="2000" b="0" dirty="0" err="1"/>
              <a:t>SBTreeNode</a:t>
            </a:r>
            <a:r>
              <a:rPr lang="en-US" sz="2000" b="0" dirty="0"/>
              <a:t> and </a:t>
            </a:r>
            <a:r>
              <a:rPr lang="en-US" sz="2000" b="0" dirty="0" err="1"/>
              <a:t>SBFile</a:t>
            </a:r>
            <a:r>
              <a:rPr lang="en-US" sz="2000" b="0" dirty="0"/>
              <a:t> objects in a tree structure</a:t>
            </a:r>
          </a:p>
          <a:p>
            <a:pPr lvl="1"/>
            <a:r>
              <a:rPr lang="en-US" sz="1600" b="0" dirty="0"/>
              <a:t>Each </a:t>
            </a:r>
            <a:r>
              <a:rPr lang="en-US" sz="1600" b="0" dirty="0" err="1"/>
              <a:t>SBTreeNode</a:t>
            </a:r>
            <a:r>
              <a:rPr lang="en-US" sz="1600" b="0" dirty="0"/>
              <a:t> object represents a folder</a:t>
            </a:r>
          </a:p>
          <a:p>
            <a:pPr lvl="1"/>
            <a:r>
              <a:rPr lang="en-US" sz="1600" b="0" dirty="0"/>
              <a:t>Each </a:t>
            </a:r>
            <a:r>
              <a:rPr lang="en-US" sz="1600" b="0" dirty="0" err="1"/>
              <a:t>SbFile</a:t>
            </a:r>
            <a:r>
              <a:rPr lang="en-US" sz="1600" b="0" dirty="0"/>
              <a:t> object represents a file</a:t>
            </a:r>
            <a:endParaRPr lang="en-US" sz="1600" dirty="0"/>
          </a:p>
        </p:txBody>
      </p:sp>
    </p:spTree>
    <p:extLst>
      <p:ext uri="{BB962C8B-B14F-4D97-AF65-F5344CB8AC3E}">
        <p14:creationId xmlns:p14="http://schemas.microsoft.com/office/powerpoint/2010/main" val="184847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8C-486E-4FFA-BFFC-2286E6FB19D4}"/>
              </a:ext>
            </a:extLst>
          </p:cNvPr>
          <p:cNvSpPr>
            <a:spLocks noGrp="1"/>
          </p:cNvSpPr>
          <p:nvPr>
            <p:ph type="title"/>
          </p:nvPr>
        </p:nvSpPr>
        <p:spPr/>
        <p:txBody>
          <a:bodyPr/>
          <a:lstStyle/>
          <a:p>
            <a:r>
              <a:rPr lang="en-US" dirty="0"/>
              <a:t>Example Using the sbsync.py Library</a:t>
            </a:r>
          </a:p>
        </p:txBody>
      </p:sp>
      <p:sp>
        <p:nvSpPr>
          <p:cNvPr id="3" name="Content Placeholder 2">
            <a:extLst>
              <a:ext uri="{FF2B5EF4-FFF2-40B4-BE49-F238E27FC236}">
                <a16:creationId xmlns:a16="http://schemas.microsoft.com/office/drawing/2014/main" id="{C76FBCA5-ED1E-4587-87DE-2C685C545574}"/>
              </a:ext>
            </a:extLst>
          </p:cNvPr>
          <p:cNvSpPr>
            <a:spLocks noGrp="1"/>
          </p:cNvSpPr>
          <p:nvPr>
            <p:ph idx="1"/>
          </p:nvPr>
        </p:nvSpPr>
        <p:spPr>
          <a:xfrm>
            <a:off x="381000" y="1181100"/>
            <a:ext cx="8305800" cy="4495800"/>
          </a:xfrm>
        </p:spPr>
        <p:txBody>
          <a:bodyPr/>
          <a:lstStyle/>
          <a:p>
            <a:pPr>
              <a:buFont typeface="Arial" panose="020B0604020202020204" pitchFamily="34" charset="0"/>
              <a:buChar char="•"/>
            </a:pPr>
            <a:r>
              <a:rPr lang="en-US" dirty="0"/>
              <a:t>Use </a:t>
            </a:r>
            <a:r>
              <a:rPr lang="en-US" dirty="0" err="1"/>
              <a:t>SBTreeRoot</a:t>
            </a:r>
            <a:r>
              <a:rPr lang="en-US" dirty="0"/>
              <a:t> to connect to a specific </a:t>
            </a:r>
            <a:r>
              <a:rPr lang="en-US" dirty="0" err="1"/>
              <a:t>ScienceBase</a:t>
            </a:r>
            <a:r>
              <a:rPr lang="en-US" dirty="0"/>
              <a:t> folder structure</a:t>
            </a:r>
          </a:p>
          <a:p>
            <a:pPr marL="342900" lvl="1" indent="0">
              <a:buNone/>
            </a:pPr>
            <a:endParaRPr lang="en-US" dirty="0"/>
          </a:p>
          <a:p>
            <a:pPr marL="342900" lvl="1" indent="0">
              <a:buNone/>
            </a:pPr>
            <a:r>
              <a:rPr lang="en-US" dirty="0" err="1"/>
              <a:t>tree_root</a:t>
            </a:r>
            <a:r>
              <a:rPr lang="en-US" dirty="0"/>
              <a:t> = </a:t>
            </a:r>
            <a:r>
              <a:rPr lang="en-US" dirty="0" err="1"/>
              <a:t>SBTreeRoot</a:t>
            </a:r>
            <a:r>
              <a:rPr lang="en-US" dirty="0"/>
              <a:t>(‘</a:t>
            </a:r>
            <a:r>
              <a:rPr lang="en-US" dirty="0" err="1"/>
              <a:t>my_sb_folder</a:t>
            </a:r>
            <a:r>
              <a:rPr lang="en-US" dirty="0"/>
              <a:t>', 'spaulinski@usgs.gov',</a:t>
            </a:r>
          </a:p>
          <a:p>
            <a:pPr marL="342900" lvl="1" indent="0">
              <a:buNone/>
            </a:pPr>
            <a:r>
              <a:rPr lang="en-US" dirty="0"/>
              <a:t>                     	           </a:t>
            </a:r>
            <a:r>
              <a:rPr lang="en-US" dirty="0" err="1"/>
              <a:t>sb_root_folder_id</a:t>
            </a:r>
            <a:r>
              <a:rPr lang="en-US" dirty="0"/>
              <a:t>='5fbe75fad34e4b9faad7e8a1’)</a:t>
            </a:r>
          </a:p>
          <a:p>
            <a:pPr marL="342900" lvl="1" indent="0">
              <a:buNone/>
            </a:pPr>
            <a:endParaRPr lang="en-US" dirty="0"/>
          </a:p>
          <a:p>
            <a:pPr>
              <a:buFont typeface="Arial" panose="020B0604020202020204" pitchFamily="34" charset="0"/>
              <a:buChar char="•"/>
            </a:pPr>
            <a:r>
              <a:rPr lang="en-US" dirty="0"/>
              <a:t>Get the “data” folder immediately under the root folder</a:t>
            </a:r>
          </a:p>
          <a:p>
            <a:pPr>
              <a:buFont typeface="Arial" panose="020B0604020202020204" pitchFamily="34" charset="0"/>
              <a:buChar char="•"/>
            </a:pPr>
            <a:endParaRPr lang="en-US" dirty="0"/>
          </a:p>
          <a:p>
            <a:pPr marL="0" indent="0">
              <a:buNone/>
            </a:pPr>
            <a:r>
              <a:rPr lang="nl-NL" dirty="0"/>
              <a:t>       data_folder = tree_root['data’]</a:t>
            </a:r>
          </a:p>
          <a:p>
            <a:pPr marL="0" indent="0">
              <a:buNone/>
            </a:pPr>
            <a:endParaRPr lang="nl-NL" dirty="0"/>
          </a:p>
          <a:p>
            <a:pPr>
              <a:buFont typeface="Arial" panose="020B0604020202020204" pitchFamily="34" charset="0"/>
              <a:buChar char="•"/>
            </a:pPr>
            <a:r>
              <a:rPr lang="nl-NL" dirty="0"/>
              <a:t>Print the title of all subfolders under the ‘data’ folder</a:t>
            </a:r>
          </a:p>
          <a:p>
            <a:pPr marL="0" indent="0">
              <a:buNone/>
            </a:pPr>
            <a:endParaRPr lang="nl-NL" dirty="0"/>
          </a:p>
          <a:p>
            <a:pPr marL="0" indent="0">
              <a:buNone/>
            </a:pPr>
            <a:r>
              <a:rPr lang="nl-NL" dirty="0"/>
              <a:t>       </a:t>
            </a:r>
            <a:r>
              <a:rPr lang="en-US" dirty="0"/>
              <a:t>for name, </a:t>
            </a:r>
            <a:r>
              <a:rPr lang="en-US" dirty="0" err="1"/>
              <a:t>folder_obj</a:t>
            </a:r>
            <a:r>
              <a:rPr lang="en-US" dirty="0"/>
              <a:t> in </a:t>
            </a:r>
            <a:r>
              <a:rPr lang="nl-NL" dirty="0"/>
              <a:t>data_folder</a:t>
            </a:r>
            <a:r>
              <a:rPr lang="en-US" dirty="0"/>
              <a:t>.</a:t>
            </a:r>
            <a:r>
              <a:rPr lang="en-US" dirty="0" err="1"/>
              <a:t>folder_child_items.items</a:t>
            </a:r>
            <a:r>
              <a:rPr lang="en-US" dirty="0"/>
              <a:t>():</a:t>
            </a:r>
          </a:p>
          <a:p>
            <a:pPr marL="0" indent="0">
              <a:buNone/>
            </a:pPr>
            <a:r>
              <a:rPr lang="en-US" dirty="0"/>
              <a:t>              print(</a:t>
            </a:r>
            <a:r>
              <a:rPr lang="en-US" dirty="0" err="1"/>
              <a:t>folder_obj.sb_title</a:t>
            </a:r>
            <a:r>
              <a:rPr lang="en-US" dirty="0"/>
              <a:t>)</a:t>
            </a:r>
          </a:p>
          <a:p>
            <a:pPr marL="0" indent="0">
              <a:buNone/>
            </a:pPr>
            <a:endParaRPr lang="en-US" dirty="0"/>
          </a:p>
          <a:p>
            <a:pPr>
              <a:buFont typeface="Arial" panose="020B0604020202020204" pitchFamily="34" charset="0"/>
              <a:buChar char="•"/>
            </a:pPr>
            <a:r>
              <a:rPr lang="en-US" dirty="0"/>
              <a:t>Get the file “data_file.csv” stored in the ‘data’ folder</a:t>
            </a:r>
          </a:p>
          <a:p>
            <a:pPr>
              <a:buFont typeface="Arial" panose="020B0604020202020204" pitchFamily="34" charset="0"/>
              <a:buChar char="•"/>
            </a:pPr>
            <a:endParaRPr lang="en-US" dirty="0"/>
          </a:p>
          <a:p>
            <a:pPr marL="0" indent="0">
              <a:buNone/>
            </a:pPr>
            <a:r>
              <a:rPr lang="en-US" dirty="0"/>
              <a:t>       </a:t>
            </a:r>
            <a:r>
              <a:rPr lang="en-US" dirty="0" err="1"/>
              <a:t>data_file</a:t>
            </a:r>
            <a:r>
              <a:rPr lang="en-US" dirty="0"/>
              <a:t> = </a:t>
            </a:r>
            <a:r>
              <a:rPr lang="en-US" dirty="0" err="1"/>
              <a:t>tree_root</a:t>
            </a:r>
            <a:r>
              <a:rPr lang="en-US" dirty="0"/>
              <a:t>[‘data’]['data_file.csv’]</a:t>
            </a:r>
          </a:p>
          <a:p>
            <a:pPr marL="0" indent="0">
              <a:buNone/>
            </a:pPr>
            <a:r>
              <a:rPr lang="en-US" dirty="0"/>
              <a:t>       </a:t>
            </a:r>
            <a:r>
              <a:rPr lang="en-US" dirty="0" err="1"/>
              <a:t>data_file</a:t>
            </a:r>
            <a:r>
              <a:rPr lang="en-US" dirty="0"/>
              <a:t> = </a:t>
            </a:r>
            <a:r>
              <a:rPr lang="en-US" dirty="0" err="1"/>
              <a:t>data_folder</a:t>
            </a:r>
            <a:r>
              <a:rPr lang="en-US" dirty="0"/>
              <a:t>[‘data_file.csv’]</a:t>
            </a:r>
          </a:p>
        </p:txBody>
      </p:sp>
      <p:pic>
        <p:nvPicPr>
          <p:cNvPr id="7" name="Picture 6">
            <a:extLst>
              <a:ext uri="{FF2B5EF4-FFF2-40B4-BE49-F238E27FC236}">
                <a16:creationId xmlns:a16="http://schemas.microsoft.com/office/drawing/2014/main" id="{38B14DE1-C9E2-4841-A2C0-AF92E4F0139B}"/>
              </a:ext>
            </a:extLst>
          </p:cNvPr>
          <p:cNvPicPr>
            <a:picLocks noChangeAspect="1"/>
          </p:cNvPicPr>
          <p:nvPr/>
        </p:nvPicPr>
        <p:blipFill>
          <a:blip r:embed="rId2"/>
          <a:stretch>
            <a:fillRect/>
          </a:stretch>
        </p:blipFill>
        <p:spPr>
          <a:xfrm>
            <a:off x="7315200" y="2324100"/>
            <a:ext cx="1699763" cy="1533367"/>
          </a:xfrm>
          <a:prstGeom prst="rect">
            <a:avLst/>
          </a:prstGeom>
        </p:spPr>
      </p:pic>
      <p:sp>
        <p:nvSpPr>
          <p:cNvPr id="8" name="Content Placeholder 2">
            <a:extLst>
              <a:ext uri="{FF2B5EF4-FFF2-40B4-BE49-F238E27FC236}">
                <a16:creationId xmlns:a16="http://schemas.microsoft.com/office/drawing/2014/main" id="{5321F0B7-C32D-458C-89B8-63E4AB6C5433}"/>
              </a:ext>
            </a:extLst>
          </p:cNvPr>
          <p:cNvSpPr txBox="1">
            <a:spLocks/>
          </p:cNvSpPr>
          <p:nvPr/>
        </p:nvSpPr>
        <p:spPr bwMode="auto">
          <a:xfrm>
            <a:off x="7315954" y="1709816"/>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83723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6BE-43A1-475E-AE17-031F47B7AB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3094EE1C-31E3-4C88-8AEA-3CC3496E2CFA}"/>
              </a:ext>
            </a:extLst>
          </p:cNvPr>
          <p:cNvSpPr>
            <a:spLocks noGrp="1"/>
          </p:cNvSpPr>
          <p:nvPr>
            <p:ph idx="1"/>
          </p:nvPr>
        </p:nvSpPr>
        <p:spPr/>
        <p:txBody>
          <a:bodyPr/>
          <a:lstStyle/>
          <a:p>
            <a:pPr>
              <a:buFont typeface="Arial" panose="020B0604020202020204" pitchFamily="34" charset="0"/>
              <a:buChar char="•"/>
            </a:pPr>
            <a:r>
              <a:rPr lang="en-US" dirty="0"/>
              <a:t>Print all files in the “data” folder</a:t>
            </a:r>
          </a:p>
          <a:p>
            <a:pPr marL="0" indent="0">
              <a:buNone/>
            </a:pPr>
            <a:endParaRPr lang="en-US" dirty="0"/>
          </a:p>
          <a:p>
            <a:pPr marL="0" indent="0">
              <a:buNone/>
            </a:pPr>
            <a:r>
              <a:rPr lang="en-US" dirty="0"/>
              <a:t>       for name, </a:t>
            </a:r>
            <a:r>
              <a:rPr lang="en-US" dirty="0" err="1"/>
              <a:t>file_obj</a:t>
            </a:r>
            <a:r>
              <a:rPr lang="en-US" dirty="0"/>
              <a:t> in </a:t>
            </a:r>
            <a:r>
              <a:rPr lang="en-US" dirty="0" err="1"/>
              <a:t>data_folder.files.items</a:t>
            </a:r>
            <a:r>
              <a:rPr lang="en-US" dirty="0"/>
              <a:t>():</a:t>
            </a:r>
          </a:p>
          <a:p>
            <a:pPr marL="0" indent="0">
              <a:buNone/>
            </a:pPr>
            <a:r>
              <a:rPr lang="en-US" dirty="0"/>
              <a:t>            print(</a:t>
            </a:r>
            <a:r>
              <a:rPr lang="en-US" dirty="0" err="1"/>
              <a:t>file_obj.sb_name</a:t>
            </a:r>
            <a:r>
              <a:rPr lang="en-US" dirty="0"/>
              <a:t>)</a:t>
            </a:r>
          </a:p>
          <a:p>
            <a:pPr marL="0" indent="0">
              <a:buNone/>
            </a:pPr>
            <a:endParaRPr lang="en-US" dirty="0"/>
          </a:p>
          <a:p>
            <a:pPr>
              <a:buFont typeface="Arial" panose="020B0604020202020204" pitchFamily="34" charset="0"/>
              <a:buChar char="•"/>
            </a:pPr>
            <a:r>
              <a:rPr lang="en-US" dirty="0"/>
              <a:t>Copy files and folders under the root folder from </a:t>
            </a:r>
            <a:r>
              <a:rPr lang="en-US" dirty="0" err="1"/>
              <a:t>ScienceBase</a:t>
            </a:r>
            <a:r>
              <a:rPr lang="en-US" dirty="0"/>
              <a:t> to the local machine</a:t>
            </a:r>
          </a:p>
          <a:p>
            <a:pPr>
              <a:buFont typeface="Arial" panose="020B0604020202020204" pitchFamily="34" charset="0"/>
              <a:buChar char="•"/>
            </a:pPr>
            <a:endParaRPr lang="en-US" dirty="0"/>
          </a:p>
          <a:p>
            <a:pPr marL="0" indent="0">
              <a:buNone/>
            </a:pPr>
            <a:r>
              <a:rPr lang="en-US" dirty="0"/>
              <a:t>       </a:t>
            </a:r>
            <a:r>
              <a:rPr lang="en-US" dirty="0" err="1"/>
              <a:t>tree_root.mirror_sciencebase_locally</a:t>
            </a:r>
            <a:r>
              <a:rPr lang="en-US" dirty="0"/>
              <a:t>(</a:t>
            </a:r>
            <a:r>
              <a:rPr lang="en-US" dirty="0" err="1"/>
              <a:t>copy_files</a:t>
            </a:r>
            <a:r>
              <a:rPr lang="en-US" dirty="0"/>
              <a:t>=True)</a:t>
            </a:r>
          </a:p>
          <a:p>
            <a:pPr marL="0" indent="0">
              <a:buNone/>
            </a:pPr>
            <a:endParaRPr lang="en-US" dirty="0"/>
          </a:p>
          <a:p>
            <a:pPr>
              <a:buFont typeface="Arial" panose="020B0604020202020204" pitchFamily="34" charset="0"/>
              <a:buChar char="•"/>
            </a:pPr>
            <a:r>
              <a:rPr lang="en-US" dirty="0"/>
              <a:t>Check the synchronization status of a file </a:t>
            </a:r>
          </a:p>
          <a:p>
            <a:pPr lvl="1">
              <a:buFont typeface="Arial" panose="020B0604020202020204" pitchFamily="34" charset="0"/>
              <a:buChar char="•"/>
            </a:pPr>
            <a:r>
              <a:rPr lang="en-US" dirty="0"/>
              <a:t>Files match, local file out of date, </a:t>
            </a:r>
            <a:r>
              <a:rPr lang="en-US" dirty="0" err="1"/>
              <a:t>ScienceBase</a:t>
            </a:r>
            <a:r>
              <a:rPr lang="en-US" dirty="0"/>
              <a:t> file out of date, merge needed</a:t>
            </a:r>
          </a:p>
          <a:p>
            <a:pPr marL="0" indent="0">
              <a:buNone/>
            </a:pPr>
            <a:endParaRPr lang="en-US" dirty="0"/>
          </a:p>
          <a:p>
            <a:pPr marL="0" indent="0">
              <a:buNone/>
            </a:pPr>
            <a:r>
              <a:rPr lang="nn-NO" dirty="0"/>
              <a:t>       fs = data_file.file_status</a:t>
            </a: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057079C-712B-4533-931B-F48CD08625B8}"/>
              </a:ext>
            </a:extLst>
          </p:cNvPr>
          <p:cNvPicPr>
            <a:picLocks noChangeAspect="1"/>
          </p:cNvPicPr>
          <p:nvPr/>
        </p:nvPicPr>
        <p:blipFill>
          <a:blip r:embed="rId2"/>
          <a:stretch>
            <a:fillRect/>
          </a:stretch>
        </p:blipFill>
        <p:spPr>
          <a:xfrm>
            <a:off x="7238246" y="1109584"/>
            <a:ext cx="1699763" cy="1533367"/>
          </a:xfrm>
          <a:prstGeom prst="rect">
            <a:avLst/>
          </a:prstGeom>
        </p:spPr>
      </p:pic>
      <p:sp>
        <p:nvSpPr>
          <p:cNvPr id="8" name="Content Placeholder 2">
            <a:extLst>
              <a:ext uri="{FF2B5EF4-FFF2-40B4-BE49-F238E27FC236}">
                <a16:creationId xmlns:a16="http://schemas.microsoft.com/office/drawing/2014/main" id="{0503F343-4732-4B6C-AF5A-AD532C2C678F}"/>
              </a:ext>
            </a:extLst>
          </p:cNvPr>
          <p:cNvSpPr txBox="1">
            <a:spLocks/>
          </p:cNvSpPr>
          <p:nvPr/>
        </p:nvSpPr>
        <p:spPr bwMode="auto">
          <a:xfrm>
            <a:off x="7239000" y="495300"/>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20518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2CA-5835-4507-B8C3-8BC18F0F9841}"/>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AD872D82-6923-4A4A-88D9-6C2E2E3DB5CE}"/>
              </a:ext>
            </a:extLst>
          </p:cNvPr>
          <p:cNvSpPr>
            <a:spLocks noGrp="1"/>
          </p:cNvSpPr>
          <p:nvPr>
            <p:ph idx="1"/>
          </p:nvPr>
        </p:nvSpPr>
        <p:spPr/>
        <p:txBody>
          <a:bodyPr/>
          <a:lstStyle/>
          <a:p>
            <a:pPr>
              <a:buFont typeface="Arial" panose="020B0604020202020204" pitchFamily="34" charset="0"/>
              <a:buChar char="•"/>
            </a:pPr>
            <a:r>
              <a:rPr lang="en-US" dirty="0"/>
              <a:t>Upload the latest version of a file or a new file to </a:t>
            </a:r>
            <a:r>
              <a:rPr lang="en-US" dirty="0" err="1"/>
              <a:t>ScienceBase</a:t>
            </a:r>
            <a:endParaRPr lang="en-US" dirty="0"/>
          </a:p>
          <a:p>
            <a:pPr marL="0" indent="0">
              <a:buNone/>
            </a:pPr>
            <a:endParaRPr lang="en-US" dirty="0"/>
          </a:p>
          <a:p>
            <a:pPr marL="0" indent="0">
              <a:buNone/>
            </a:pPr>
            <a:r>
              <a:rPr lang="en-US" dirty="0"/>
              <a:t>       </a:t>
            </a:r>
            <a:r>
              <a:rPr lang="en-US" dirty="0" err="1"/>
              <a:t>data_file.upload_to_sciencebase</a:t>
            </a:r>
            <a:r>
              <a:rPr lang="en-US" dirty="0"/>
              <a:t>()</a:t>
            </a:r>
          </a:p>
          <a:p>
            <a:pPr marL="0" indent="0">
              <a:buNone/>
            </a:pPr>
            <a:endParaRPr lang="en-US" dirty="0"/>
          </a:p>
          <a:p>
            <a:pPr>
              <a:buFont typeface="Arial" panose="020B0604020202020204" pitchFamily="34" charset="0"/>
              <a:buChar char="•"/>
            </a:pPr>
            <a:r>
              <a:rPr lang="en-US" dirty="0"/>
              <a:t>Populate local files and folders into the tree structure under the ‘data’ folder</a:t>
            </a:r>
          </a:p>
          <a:p>
            <a:pPr marL="0" indent="0">
              <a:buNone/>
            </a:pPr>
            <a:endParaRPr lang="en-US" dirty="0"/>
          </a:p>
          <a:p>
            <a:pPr marL="0" indent="0">
              <a:buNone/>
            </a:pPr>
            <a:r>
              <a:rPr lang="en-US" dirty="0"/>
              <a:t>       </a:t>
            </a:r>
            <a:r>
              <a:rPr lang="en-US" dirty="0" err="1"/>
              <a:t>data_folder.populate_local_folder_structure</a:t>
            </a:r>
            <a:r>
              <a:rPr lang="en-US" dirty="0"/>
              <a:t>()</a:t>
            </a:r>
          </a:p>
          <a:p>
            <a:pPr marL="0" indent="0">
              <a:buNone/>
            </a:pPr>
            <a:endParaRPr lang="en-US" dirty="0"/>
          </a:p>
          <a:p>
            <a:pPr>
              <a:buFont typeface="Arial" panose="020B0604020202020204" pitchFamily="34" charset="0"/>
              <a:buChar char="•"/>
            </a:pPr>
            <a:r>
              <a:rPr lang="en-US" dirty="0"/>
              <a:t>Upload new file to </a:t>
            </a:r>
            <a:r>
              <a:rPr lang="en-US" dirty="0" err="1"/>
              <a:t>ScienceBase</a:t>
            </a:r>
            <a:endParaRPr lang="en-US" dirty="0"/>
          </a:p>
          <a:p>
            <a:pPr>
              <a:buFont typeface="Arial" panose="020B0604020202020204" pitchFamily="34" charset="0"/>
              <a:buChar char="•"/>
            </a:pPr>
            <a:endParaRPr lang="en-US" dirty="0"/>
          </a:p>
          <a:p>
            <a:pPr marL="0" indent="0">
              <a:buNone/>
            </a:pPr>
            <a:r>
              <a:rPr lang="en-US" dirty="0"/>
              <a:t>       </a:t>
            </a:r>
            <a:r>
              <a:rPr lang="en-US" dirty="0" err="1"/>
              <a:t>data_folder</a:t>
            </a:r>
            <a:r>
              <a:rPr lang="en-US" dirty="0"/>
              <a:t>[‘new_file.txt’].</a:t>
            </a:r>
            <a:r>
              <a:rPr lang="en-US" dirty="0" err="1"/>
              <a:t>upload_to_sciencebase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FC3FF10-274C-49A7-8D78-0632FB5C0FD8}"/>
              </a:ext>
            </a:extLst>
          </p:cNvPr>
          <p:cNvPicPr>
            <a:picLocks noChangeAspect="1"/>
          </p:cNvPicPr>
          <p:nvPr/>
        </p:nvPicPr>
        <p:blipFill>
          <a:blip r:embed="rId2"/>
          <a:stretch>
            <a:fillRect/>
          </a:stretch>
        </p:blipFill>
        <p:spPr>
          <a:xfrm>
            <a:off x="7314446" y="873959"/>
            <a:ext cx="1699763" cy="1533367"/>
          </a:xfrm>
          <a:prstGeom prst="rect">
            <a:avLst/>
          </a:prstGeom>
        </p:spPr>
      </p:pic>
      <p:sp>
        <p:nvSpPr>
          <p:cNvPr id="6" name="Content Placeholder 2">
            <a:extLst>
              <a:ext uri="{FF2B5EF4-FFF2-40B4-BE49-F238E27FC236}">
                <a16:creationId xmlns:a16="http://schemas.microsoft.com/office/drawing/2014/main" id="{D873CE3A-D6FD-499E-8084-2995AC9D5919}"/>
              </a:ext>
            </a:extLst>
          </p:cNvPr>
          <p:cNvSpPr txBox="1">
            <a:spLocks/>
          </p:cNvSpPr>
          <p:nvPr/>
        </p:nvSpPr>
        <p:spPr bwMode="auto">
          <a:xfrm>
            <a:off x="7315200" y="259675"/>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158673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B0D-EFB8-4CB2-A6D0-0722F00C8CC7}"/>
              </a:ext>
            </a:extLst>
          </p:cNvPr>
          <p:cNvSpPr>
            <a:spLocks noGrp="1"/>
          </p:cNvSpPr>
          <p:nvPr>
            <p:ph type="title"/>
          </p:nvPr>
        </p:nvSpPr>
        <p:spPr/>
        <p:txBody>
          <a:bodyPr/>
          <a:lstStyle/>
          <a:p>
            <a:r>
              <a:rPr lang="en-US" dirty="0"/>
              <a:t>Reporting a Bug</a:t>
            </a:r>
          </a:p>
        </p:txBody>
      </p:sp>
      <p:sp>
        <p:nvSpPr>
          <p:cNvPr id="3" name="Content Placeholder 2">
            <a:extLst>
              <a:ext uri="{FF2B5EF4-FFF2-40B4-BE49-F238E27FC236}">
                <a16:creationId xmlns:a16="http://schemas.microsoft.com/office/drawing/2014/main" id="{F0A648D9-24ED-4E2F-B848-0CB4D5E0DFAF}"/>
              </a:ext>
            </a:extLst>
          </p:cNvPr>
          <p:cNvSpPr>
            <a:spLocks noGrp="1"/>
          </p:cNvSpPr>
          <p:nvPr>
            <p:ph idx="1"/>
          </p:nvPr>
        </p:nvSpPr>
        <p:spPr/>
        <p:txBody>
          <a:bodyPr/>
          <a:lstStyle/>
          <a:p>
            <a:r>
              <a:rPr lang="en-US" sz="2000" dirty="0"/>
              <a:t>sbsync.py and sbtreeview.py are currently early-release (Beta)</a:t>
            </a:r>
            <a:endParaRPr lang="en-US" sz="1850" dirty="0"/>
          </a:p>
          <a:p>
            <a:r>
              <a:rPr lang="en-US" sz="2000" dirty="0"/>
              <a:t>Should a problem occur in sbsync.py</a:t>
            </a:r>
          </a:p>
          <a:p>
            <a:pPr lvl="1"/>
            <a:r>
              <a:rPr lang="en-US" sz="1600" dirty="0"/>
              <a:t>Sbsync.py should automatically create a “debug_log_sbsync.txt” debug file in the folder where the script was run</a:t>
            </a:r>
          </a:p>
          <a:p>
            <a:r>
              <a:rPr lang="en-US" sz="2000" dirty="0"/>
              <a:t>Should a problem occur in sbtreeview.py</a:t>
            </a:r>
          </a:p>
          <a:p>
            <a:pPr lvl="1"/>
            <a:r>
              <a:rPr lang="en-US" sz="1600" dirty="0"/>
              <a:t>Red bold text should appear at the bottom of the window describing the error</a:t>
            </a:r>
          </a:p>
          <a:p>
            <a:pPr lvl="1"/>
            <a:r>
              <a:rPr lang="en-US" sz="1600" dirty="0"/>
              <a:t>Sbtreeview.py should automatically create a “debug_log_sbtreeview.txt” debug file in the folder where the script was run</a:t>
            </a:r>
          </a:p>
          <a:p>
            <a:r>
              <a:rPr lang="en-US" sz="2000" dirty="0"/>
              <a:t>When Reporting a bug</a:t>
            </a:r>
          </a:p>
          <a:p>
            <a:pPr lvl="1"/>
            <a:r>
              <a:rPr lang="en-US" sz="1600" dirty="0"/>
              <a:t>Describe what you were doing at the time the bug occurred</a:t>
            </a:r>
          </a:p>
          <a:p>
            <a:pPr lvl="2"/>
            <a:r>
              <a:rPr lang="en-US" sz="1400" dirty="0"/>
              <a:t>Specifics on what file or folder you were accessing at the time would be helpful</a:t>
            </a:r>
          </a:p>
          <a:p>
            <a:pPr lvl="1"/>
            <a:r>
              <a:rPr lang="en-US" sz="1600" dirty="0"/>
              <a:t>Include the red text that appears at the bottom of sbtreeview.py, if any</a:t>
            </a:r>
          </a:p>
          <a:p>
            <a:pPr lvl="1"/>
            <a:r>
              <a:rPr lang="en-US" sz="1600" dirty="0"/>
              <a:t>Attach any debug log that was created.  Please look at the debug log modification date before sending to confirm that the log was created at the time of the bug.</a:t>
            </a:r>
          </a:p>
          <a:p>
            <a:pPr lvl="1"/>
            <a:endParaRPr lang="en-US" dirty="0"/>
          </a:p>
        </p:txBody>
      </p:sp>
    </p:spTree>
    <p:extLst>
      <p:ext uri="{BB962C8B-B14F-4D97-AF65-F5344CB8AC3E}">
        <p14:creationId xmlns:p14="http://schemas.microsoft.com/office/powerpoint/2010/main" val="1700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3F67-7986-4195-80FC-F303DCF05A94}"/>
              </a:ext>
            </a:extLst>
          </p:cNvPr>
          <p:cNvSpPr>
            <a:spLocks noGrp="1"/>
          </p:cNvSpPr>
          <p:nvPr>
            <p:ph type="title"/>
          </p:nvPr>
        </p:nvSpPr>
        <p:spPr/>
        <p:txBody>
          <a:bodyPr/>
          <a:lstStyle/>
          <a:p>
            <a:r>
              <a:rPr lang="en-US" sz="4000" dirty="0"/>
              <a:t>Introduction</a:t>
            </a:r>
          </a:p>
        </p:txBody>
      </p:sp>
      <p:sp>
        <p:nvSpPr>
          <p:cNvPr id="3" name="Content Placeholder 2">
            <a:extLst>
              <a:ext uri="{FF2B5EF4-FFF2-40B4-BE49-F238E27FC236}">
                <a16:creationId xmlns:a16="http://schemas.microsoft.com/office/drawing/2014/main" id="{31CBB762-DE8F-4A2F-B099-1E94C00AFE4A}"/>
              </a:ext>
            </a:extLst>
          </p:cNvPr>
          <p:cNvSpPr>
            <a:spLocks noGrp="1"/>
          </p:cNvSpPr>
          <p:nvPr>
            <p:ph idx="1"/>
          </p:nvPr>
        </p:nvSpPr>
        <p:spPr>
          <a:xfrm>
            <a:off x="381000" y="1295400"/>
            <a:ext cx="8305800" cy="4495800"/>
          </a:xfrm>
        </p:spPr>
        <p:txBody>
          <a:bodyPr/>
          <a:lstStyle/>
          <a:p>
            <a:r>
              <a:rPr lang="en-US" sz="2400" dirty="0"/>
              <a:t>sbsync.py</a:t>
            </a:r>
          </a:p>
          <a:p>
            <a:pPr lvl="1"/>
            <a:r>
              <a:rPr lang="en-US" sz="2250" dirty="0"/>
              <a:t>Encapsulates and extends </a:t>
            </a:r>
            <a:r>
              <a:rPr lang="en-US" sz="2250" dirty="0" err="1"/>
              <a:t>ScienceBasePy</a:t>
            </a:r>
            <a:r>
              <a:rPr lang="en-US" sz="2250" dirty="0"/>
              <a:t> library</a:t>
            </a:r>
          </a:p>
          <a:p>
            <a:r>
              <a:rPr lang="en-US" sz="2550" dirty="0"/>
              <a:t>sbtreeview.py</a:t>
            </a:r>
          </a:p>
          <a:p>
            <a:pPr lvl="1"/>
            <a:r>
              <a:rPr lang="en-US" sz="2250" dirty="0"/>
              <a:t>Graphical user interface built on top of sbsync.py</a:t>
            </a:r>
          </a:p>
          <a:p>
            <a:pPr lvl="1"/>
            <a:r>
              <a:rPr lang="en-US" sz="2250" dirty="0"/>
              <a:t>Allows you to synchronize </a:t>
            </a:r>
            <a:r>
              <a:rPr lang="en-US" sz="2250" dirty="0" err="1"/>
              <a:t>ScienceBase</a:t>
            </a:r>
            <a:r>
              <a:rPr lang="en-US" sz="2250" dirty="0"/>
              <a:t> files and folders with your local file system</a:t>
            </a:r>
          </a:p>
          <a:p>
            <a:r>
              <a:rPr lang="en-US" sz="2400" dirty="0"/>
              <a:t>Both python scripts recently written </a:t>
            </a:r>
          </a:p>
          <a:p>
            <a:pPr lvl="1"/>
            <a:r>
              <a:rPr lang="en-US" sz="2250" dirty="0"/>
              <a:t>Currently Alpha version 0.12</a:t>
            </a:r>
          </a:p>
          <a:p>
            <a:pPr lvl="1"/>
            <a:r>
              <a:rPr lang="en-US" sz="2250" dirty="0"/>
              <a:t>If you use these scripts now, consider yourself a Beta tester!</a:t>
            </a:r>
          </a:p>
          <a:p>
            <a:endParaRPr lang="en-US" dirty="0"/>
          </a:p>
        </p:txBody>
      </p:sp>
    </p:spTree>
    <p:extLst>
      <p:ext uri="{BB962C8B-B14F-4D97-AF65-F5344CB8AC3E}">
        <p14:creationId xmlns:p14="http://schemas.microsoft.com/office/powerpoint/2010/main" val="15148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664-6400-45F6-A610-5C83432EF3E3}"/>
              </a:ext>
            </a:extLst>
          </p:cNvPr>
          <p:cNvSpPr>
            <a:spLocks noGrp="1"/>
          </p:cNvSpPr>
          <p:nvPr>
            <p:ph type="title"/>
          </p:nvPr>
        </p:nvSpPr>
        <p:spPr/>
        <p:txBody>
          <a:bodyPr/>
          <a:lstStyle/>
          <a:p>
            <a:r>
              <a:rPr lang="en-US" sz="4000" dirty="0"/>
              <a:t>Dependencies</a:t>
            </a:r>
          </a:p>
        </p:txBody>
      </p:sp>
      <p:sp>
        <p:nvSpPr>
          <p:cNvPr id="3" name="Content Placeholder 2">
            <a:extLst>
              <a:ext uri="{FF2B5EF4-FFF2-40B4-BE49-F238E27FC236}">
                <a16:creationId xmlns:a16="http://schemas.microsoft.com/office/drawing/2014/main" id="{D1A7780C-560B-44B8-BB43-9ABAEC535039}"/>
              </a:ext>
            </a:extLst>
          </p:cNvPr>
          <p:cNvSpPr>
            <a:spLocks noGrp="1"/>
          </p:cNvSpPr>
          <p:nvPr>
            <p:ph idx="1"/>
          </p:nvPr>
        </p:nvSpPr>
        <p:spPr/>
        <p:txBody>
          <a:bodyPr/>
          <a:lstStyle/>
          <a:p>
            <a:r>
              <a:rPr lang="en-US" sz="2400" dirty="0"/>
              <a:t>Both sbsync.py and sbtreeview.py were developed and tested using python 3.7 </a:t>
            </a:r>
          </a:p>
          <a:p>
            <a:r>
              <a:rPr lang="en-US" sz="2400" dirty="0"/>
              <a:t>sbsync.py dependencies</a:t>
            </a:r>
          </a:p>
          <a:p>
            <a:pPr lvl="1"/>
            <a:r>
              <a:rPr lang="en-US" sz="2250" dirty="0" err="1"/>
              <a:t>ScienceBasePy</a:t>
            </a:r>
            <a:endParaRPr lang="en-US" sz="2250" dirty="0"/>
          </a:p>
          <a:p>
            <a:r>
              <a:rPr lang="en-US" sz="2400" dirty="0"/>
              <a:t>Sbtreeview.py dependencies</a:t>
            </a:r>
          </a:p>
          <a:p>
            <a:pPr lvl="1"/>
            <a:r>
              <a:rPr lang="en-US" sz="2250" dirty="0"/>
              <a:t>sbsync.py (and therefore </a:t>
            </a:r>
            <a:r>
              <a:rPr lang="en-US" sz="2250" dirty="0" err="1"/>
              <a:t>ScienceBasePy</a:t>
            </a:r>
            <a:r>
              <a:rPr lang="en-US" sz="2250" dirty="0"/>
              <a:t>) </a:t>
            </a:r>
          </a:p>
          <a:p>
            <a:pPr lvl="1"/>
            <a:r>
              <a:rPr lang="en-US" sz="2250" dirty="0"/>
              <a:t>PyQT5</a:t>
            </a:r>
          </a:p>
          <a:p>
            <a:endParaRPr lang="en-US" dirty="0"/>
          </a:p>
        </p:txBody>
      </p:sp>
    </p:spTree>
    <p:extLst>
      <p:ext uri="{BB962C8B-B14F-4D97-AF65-F5344CB8AC3E}">
        <p14:creationId xmlns:p14="http://schemas.microsoft.com/office/powerpoint/2010/main" val="30535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85D-85A6-431F-B006-AE82F5348599}"/>
              </a:ext>
            </a:extLst>
          </p:cNvPr>
          <p:cNvSpPr>
            <a:spLocks noGrp="1"/>
          </p:cNvSpPr>
          <p:nvPr>
            <p:ph type="title"/>
          </p:nvPr>
        </p:nvSpPr>
        <p:spPr/>
        <p:txBody>
          <a:bodyPr/>
          <a:lstStyle/>
          <a:p>
            <a:r>
              <a:rPr lang="en-US" sz="3200" dirty="0"/>
              <a:t>Downloading and Running </a:t>
            </a:r>
            <a:r>
              <a:rPr lang="en-US" sz="3200" dirty="0" err="1"/>
              <a:t>ScienceBase</a:t>
            </a:r>
            <a:r>
              <a:rPr lang="en-US" sz="3200" dirty="0"/>
              <a:t> Viewer (sbtreeview.py)</a:t>
            </a:r>
          </a:p>
        </p:txBody>
      </p:sp>
      <p:sp>
        <p:nvSpPr>
          <p:cNvPr id="3" name="Content Placeholder 2">
            <a:extLst>
              <a:ext uri="{FF2B5EF4-FFF2-40B4-BE49-F238E27FC236}">
                <a16:creationId xmlns:a16="http://schemas.microsoft.com/office/drawing/2014/main" id="{1C2CCA2F-96F6-492B-AFA3-CF43FFEF76F5}"/>
              </a:ext>
            </a:extLst>
          </p:cNvPr>
          <p:cNvSpPr>
            <a:spLocks noGrp="1"/>
          </p:cNvSpPr>
          <p:nvPr>
            <p:ph idx="1"/>
          </p:nvPr>
        </p:nvSpPr>
        <p:spPr>
          <a:xfrm>
            <a:off x="381000" y="1600200"/>
            <a:ext cx="8305800" cy="4495800"/>
          </a:xfrm>
        </p:spPr>
        <p:txBody>
          <a:bodyPr/>
          <a:lstStyle/>
          <a:p>
            <a:r>
              <a:rPr lang="en-US" sz="2400" dirty="0"/>
              <a:t>Files are currently on </a:t>
            </a:r>
            <a:r>
              <a:rPr lang="en-US" sz="2400" dirty="0" err="1"/>
              <a:t>Github</a:t>
            </a:r>
            <a:endParaRPr lang="en-US" sz="2400" dirty="0"/>
          </a:p>
          <a:p>
            <a:pPr lvl="1"/>
            <a:r>
              <a:rPr lang="en-US" sz="2000" dirty="0"/>
              <a:t>https://github.com/rniswon/CAWSC_WaterUse/tree/master/etc/sciencebase</a:t>
            </a:r>
          </a:p>
          <a:p>
            <a:r>
              <a:rPr lang="en-US" sz="2400" dirty="0"/>
              <a:t>Download all the files in the </a:t>
            </a:r>
            <a:r>
              <a:rPr lang="en-US" sz="2400" dirty="0" err="1"/>
              <a:t>sciencebase</a:t>
            </a:r>
            <a:r>
              <a:rPr lang="en-US" sz="2400" dirty="0"/>
              <a:t> folder</a:t>
            </a:r>
          </a:p>
          <a:p>
            <a:r>
              <a:rPr lang="en-US" sz="2400" dirty="0"/>
              <a:t>If not already installed, install</a:t>
            </a:r>
          </a:p>
          <a:p>
            <a:pPr lvl="1"/>
            <a:r>
              <a:rPr lang="en-US" sz="2250" dirty="0"/>
              <a:t>Anaconda for Python 3.x</a:t>
            </a:r>
          </a:p>
          <a:p>
            <a:pPr lvl="1"/>
            <a:r>
              <a:rPr lang="en-US" sz="2250" dirty="0" err="1"/>
              <a:t>ScienceBasePy</a:t>
            </a:r>
            <a:r>
              <a:rPr lang="en-US" sz="2250" dirty="0"/>
              <a:t> and PyQt5 libraries</a:t>
            </a:r>
          </a:p>
          <a:p>
            <a:r>
              <a:rPr lang="en-US" sz="2400" dirty="0"/>
              <a:t>Run “sbtreeview.py”</a:t>
            </a:r>
          </a:p>
          <a:p>
            <a:pPr lvl="1"/>
            <a:endParaRPr lang="en-US" dirty="0"/>
          </a:p>
        </p:txBody>
      </p:sp>
    </p:spTree>
    <p:extLst>
      <p:ext uri="{BB962C8B-B14F-4D97-AF65-F5344CB8AC3E}">
        <p14:creationId xmlns:p14="http://schemas.microsoft.com/office/powerpoint/2010/main" val="172842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24B-1AB0-4FB8-B700-C9BFAC0750CB}"/>
              </a:ext>
            </a:extLst>
          </p:cNvPr>
          <p:cNvSpPr>
            <a:spLocks noGrp="1"/>
          </p:cNvSpPr>
          <p:nvPr>
            <p:ph type="title"/>
          </p:nvPr>
        </p:nvSpPr>
        <p:spPr/>
        <p:txBody>
          <a:bodyPr/>
          <a:lstStyle/>
          <a:p>
            <a:r>
              <a:rPr lang="en-US" sz="3600" dirty="0"/>
              <a:t>Connecting to a </a:t>
            </a:r>
            <a:r>
              <a:rPr lang="en-US" sz="3600" dirty="0" err="1"/>
              <a:t>ScienceBase</a:t>
            </a:r>
            <a:r>
              <a:rPr lang="en-US" sz="3600" dirty="0"/>
              <a:t> Folder</a:t>
            </a:r>
          </a:p>
        </p:txBody>
      </p:sp>
      <p:sp>
        <p:nvSpPr>
          <p:cNvPr id="3" name="Content Placeholder 2">
            <a:extLst>
              <a:ext uri="{FF2B5EF4-FFF2-40B4-BE49-F238E27FC236}">
                <a16:creationId xmlns:a16="http://schemas.microsoft.com/office/drawing/2014/main" id="{9D85DB9B-1BDD-48C2-BC1F-AA0CD5C5A5AB}"/>
              </a:ext>
            </a:extLst>
          </p:cNvPr>
          <p:cNvSpPr>
            <a:spLocks noGrp="1"/>
          </p:cNvSpPr>
          <p:nvPr>
            <p:ph idx="1"/>
          </p:nvPr>
        </p:nvSpPr>
        <p:spPr/>
        <p:txBody>
          <a:bodyPr/>
          <a:lstStyle/>
          <a:p>
            <a:r>
              <a:rPr lang="en-US" sz="2000" dirty="0"/>
              <a:t>Enter </a:t>
            </a:r>
            <a:r>
              <a:rPr lang="en-US" sz="2000" dirty="0" err="1"/>
              <a:t>ScienceBase</a:t>
            </a:r>
            <a:r>
              <a:rPr lang="en-US" sz="2000" dirty="0"/>
              <a:t> folder ID of the root folder you want to connect to</a:t>
            </a:r>
          </a:p>
          <a:p>
            <a:pPr lvl="1"/>
            <a:r>
              <a:rPr lang="en-US" sz="1600" dirty="0"/>
              <a:t>Once connected you will have access to all files and folder in the directory tree under that folder</a:t>
            </a:r>
          </a:p>
          <a:p>
            <a:r>
              <a:rPr lang="en-US" sz="2000" dirty="0"/>
              <a:t>Enter your username that you use to connect to </a:t>
            </a:r>
            <a:r>
              <a:rPr lang="en-US" sz="2000" dirty="0" err="1"/>
              <a:t>ScienceBase</a:t>
            </a:r>
            <a:endParaRPr lang="en-US" sz="2000" dirty="0"/>
          </a:p>
          <a:p>
            <a:r>
              <a:rPr lang="en-US" sz="2000" dirty="0"/>
              <a:t>Enter the local folder path where you want to store the </a:t>
            </a:r>
            <a:r>
              <a:rPr lang="en-US" sz="2000" dirty="0" err="1"/>
              <a:t>ScienceBase</a:t>
            </a:r>
            <a:r>
              <a:rPr lang="en-US" sz="2000" dirty="0"/>
              <a:t> directory tree</a:t>
            </a:r>
          </a:p>
          <a:p>
            <a:pPr lvl="1"/>
            <a:r>
              <a:rPr lang="en-US" sz="1600" dirty="0"/>
              <a:t>This can be an absolute path or a path relative to sbtreeview.py</a:t>
            </a:r>
          </a:p>
          <a:p>
            <a:r>
              <a:rPr lang="en-US" sz="2000" dirty="0"/>
              <a:t>Click “Connect”</a:t>
            </a:r>
          </a:p>
          <a:p>
            <a:r>
              <a:rPr lang="en-US" sz="2000" dirty="0"/>
              <a:t>Enter your </a:t>
            </a:r>
            <a:r>
              <a:rPr lang="en-US" sz="2000" dirty="0" err="1"/>
              <a:t>ScienceBase</a:t>
            </a:r>
            <a:r>
              <a:rPr lang="en-US" sz="2000" dirty="0"/>
              <a:t> password when prompted</a:t>
            </a:r>
          </a:p>
          <a:p>
            <a:r>
              <a:rPr lang="en-US" sz="2000" dirty="0"/>
              <a:t>Folder ID, username, and local folder path stored in _sbtv_settings.txt and automatically entered for you whenever you run sbtreeview.py from the current location</a:t>
            </a:r>
          </a:p>
        </p:txBody>
      </p:sp>
    </p:spTree>
    <p:extLst>
      <p:ext uri="{BB962C8B-B14F-4D97-AF65-F5344CB8AC3E}">
        <p14:creationId xmlns:p14="http://schemas.microsoft.com/office/powerpoint/2010/main" val="295412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0B3-9206-45A0-8EEA-D0B2EF0F4BEC}"/>
              </a:ext>
            </a:extLst>
          </p:cNvPr>
          <p:cNvSpPr>
            <a:spLocks noGrp="1"/>
          </p:cNvSpPr>
          <p:nvPr>
            <p:ph type="title"/>
          </p:nvPr>
        </p:nvSpPr>
        <p:spPr/>
        <p:txBody>
          <a:bodyPr/>
          <a:lstStyle/>
          <a:p>
            <a:r>
              <a:rPr lang="en-US" sz="3600" dirty="0"/>
              <a:t>Synchronizing with </a:t>
            </a:r>
            <a:r>
              <a:rPr lang="en-US" sz="3600" dirty="0" err="1"/>
              <a:t>ScienceBase</a:t>
            </a:r>
            <a:r>
              <a:rPr lang="en-US" sz="3600" dirty="0"/>
              <a:t> - File Modification Dates</a:t>
            </a:r>
          </a:p>
        </p:txBody>
      </p:sp>
      <p:sp>
        <p:nvSpPr>
          <p:cNvPr id="3" name="Content Placeholder 2">
            <a:extLst>
              <a:ext uri="{FF2B5EF4-FFF2-40B4-BE49-F238E27FC236}">
                <a16:creationId xmlns:a16="http://schemas.microsoft.com/office/drawing/2014/main" id="{5E5E8B54-C673-4481-882E-840C5D642D53}"/>
              </a:ext>
            </a:extLst>
          </p:cNvPr>
          <p:cNvSpPr>
            <a:spLocks noGrp="1"/>
          </p:cNvSpPr>
          <p:nvPr>
            <p:ph idx="1"/>
          </p:nvPr>
        </p:nvSpPr>
        <p:spPr/>
        <p:txBody>
          <a:bodyPr/>
          <a:lstStyle/>
          <a:p>
            <a:r>
              <a:rPr lang="en-US" sz="2000" dirty="0"/>
              <a:t>File modification dates are used to determine if local and </a:t>
            </a:r>
            <a:r>
              <a:rPr lang="en-US" sz="2000" dirty="0" err="1"/>
              <a:t>ScienceBase</a:t>
            </a:r>
            <a:r>
              <a:rPr lang="en-US" sz="2000" dirty="0"/>
              <a:t> files are out of sync</a:t>
            </a:r>
          </a:p>
          <a:p>
            <a:r>
              <a:rPr lang="en-US" sz="2000" dirty="0"/>
              <a:t>Modification dates stored when you either download or upload a file from/to </a:t>
            </a:r>
            <a:r>
              <a:rPr lang="en-US" sz="2000" dirty="0" err="1"/>
              <a:t>ScienceBase</a:t>
            </a:r>
            <a:endParaRPr lang="en-US" sz="2000" dirty="0"/>
          </a:p>
          <a:p>
            <a:pPr lvl="1"/>
            <a:r>
              <a:rPr lang="en-US" sz="1600" dirty="0"/>
              <a:t>Local modification date</a:t>
            </a:r>
          </a:p>
          <a:p>
            <a:pPr lvl="1"/>
            <a:r>
              <a:rPr lang="en-US" sz="1600" dirty="0" err="1"/>
              <a:t>ScienceBase</a:t>
            </a:r>
            <a:r>
              <a:rPr lang="en-US" sz="1600" dirty="0"/>
              <a:t> modification date</a:t>
            </a:r>
          </a:p>
          <a:p>
            <a:r>
              <a:rPr lang="en-US" sz="2000" dirty="0"/>
              <a:t>Current modification dates checked against modification dates at time of download/upload</a:t>
            </a:r>
          </a:p>
          <a:p>
            <a:pPr lvl="1"/>
            <a:r>
              <a:rPr lang="en-US" sz="1600" dirty="0"/>
              <a:t>Local modification date changed </a:t>
            </a:r>
            <a:r>
              <a:rPr lang="en-US" sz="1600" dirty="0">
                <a:sym typeface="Wingdings" panose="05000000000000000000" pitchFamily="2" charset="2"/>
              </a:rPr>
              <a:t> </a:t>
            </a:r>
            <a:r>
              <a:rPr lang="en-US" sz="1600" dirty="0" err="1">
                <a:sym typeface="Wingdings" panose="05000000000000000000" pitchFamily="2" charset="2"/>
              </a:rPr>
              <a:t>ScienceBase</a:t>
            </a:r>
            <a:r>
              <a:rPr lang="en-US" sz="1600" dirty="0">
                <a:sym typeface="Wingdings" panose="05000000000000000000" pitchFamily="2" charset="2"/>
              </a:rPr>
              <a:t> file out of date</a:t>
            </a:r>
          </a:p>
          <a:p>
            <a:pPr lvl="1"/>
            <a:r>
              <a:rPr lang="en-US" sz="1600" dirty="0" err="1">
                <a:sym typeface="Wingdings" panose="05000000000000000000" pitchFamily="2" charset="2"/>
              </a:rPr>
              <a:t>ScienceBase</a:t>
            </a:r>
            <a:r>
              <a:rPr lang="en-US" sz="1600" dirty="0">
                <a:sym typeface="Wingdings" panose="05000000000000000000" pitchFamily="2" charset="2"/>
              </a:rPr>
              <a:t> modification date </a:t>
            </a:r>
            <a:r>
              <a:rPr lang="en-US" sz="1600" dirty="0" err="1">
                <a:sym typeface="Wingdings" panose="05000000000000000000" pitchFamily="2" charset="2"/>
              </a:rPr>
              <a:t>chaged</a:t>
            </a:r>
            <a:r>
              <a:rPr lang="en-US" sz="1600" dirty="0">
                <a:sym typeface="Wingdings" panose="05000000000000000000" pitchFamily="2" charset="2"/>
              </a:rPr>
              <a:t>  Local file out of date</a:t>
            </a:r>
          </a:p>
          <a:p>
            <a:pPr lvl="1"/>
            <a:r>
              <a:rPr lang="en-US" sz="1600" dirty="0">
                <a:sym typeface="Wingdings" panose="05000000000000000000" pitchFamily="2" charset="2"/>
              </a:rPr>
              <a:t>Both modification dates changed  Merge required</a:t>
            </a:r>
          </a:p>
          <a:p>
            <a:pPr lvl="1"/>
            <a:endParaRPr lang="en-US" sz="2250" dirty="0"/>
          </a:p>
        </p:txBody>
      </p:sp>
    </p:spTree>
    <p:extLst>
      <p:ext uri="{BB962C8B-B14F-4D97-AF65-F5344CB8AC3E}">
        <p14:creationId xmlns:p14="http://schemas.microsoft.com/office/powerpoint/2010/main" val="10914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65-EB05-487B-9417-C8D6534DF760}"/>
              </a:ext>
            </a:extLst>
          </p:cNvPr>
          <p:cNvSpPr>
            <a:spLocks noGrp="1"/>
          </p:cNvSpPr>
          <p:nvPr>
            <p:ph type="title"/>
          </p:nvPr>
        </p:nvSpPr>
        <p:spPr/>
        <p:txBody>
          <a:bodyPr/>
          <a:lstStyle/>
          <a:p>
            <a:r>
              <a:rPr lang="en-US" sz="2800" dirty="0"/>
              <a:t>Synchronizing with </a:t>
            </a:r>
            <a:r>
              <a:rPr lang="en-US" sz="2800" dirty="0" err="1"/>
              <a:t>ScienceBase</a:t>
            </a:r>
            <a:r>
              <a:rPr lang="en-US" sz="2800" dirty="0"/>
              <a:t> – Sync Log</a:t>
            </a:r>
          </a:p>
        </p:txBody>
      </p:sp>
      <p:sp>
        <p:nvSpPr>
          <p:cNvPr id="3" name="Content Placeholder 2">
            <a:extLst>
              <a:ext uri="{FF2B5EF4-FFF2-40B4-BE49-F238E27FC236}">
                <a16:creationId xmlns:a16="http://schemas.microsoft.com/office/drawing/2014/main" id="{9F07C946-C650-4283-A0C3-2D1446DA4766}"/>
              </a:ext>
            </a:extLst>
          </p:cNvPr>
          <p:cNvSpPr>
            <a:spLocks noGrp="1"/>
          </p:cNvSpPr>
          <p:nvPr>
            <p:ph idx="1"/>
          </p:nvPr>
        </p:nvSpPr>
        <p:spPr/>
        <p:txBody>
          <a:bodyPr/>
          <a:lstStyle/>
          <a:p>
            <a:r>
              <a:rPr lang="en-US" sz="2400" dirty="0"/>
              <a:t>_sync_log.csv</a:t>
            </a:r>
          </a:p>
          <a:p>
            <a:pPr lvl="1"/>
            <a:r>
              <a:rPr lang="en-US" sz="2250" dirty="0"/>
              <a:t>Do not delete this file</a:t>
            </a:r>
            <a:endParaRPr lang="en-US" sz="2400" dirty="0"/>
          </a:p>
          <a:p>
            <a:pPr lvl="1"/>
            <a:r>
              <a:rPr lang="en-US" sz="2250" dirty="0"/>
              <a:t>File automatically created which stores modification date of </a:t>
            </a:r>
            <a:r>
              <a:rPr lang="en-US" sz="2250" dirty="0" err="1"/>
              <a:t>ScienceBase</a:t>
            </a:r>
            <a:r>
              <a:rPr lang="en-US" sz="2250" dirty="0"/>
              <a:t> files at time of download</a:t>
            </a:r>
          </a:p>
          <a:p>
            <a:pPr lvl="1"/>
            <a:r>
              <a:rPr lang="en-US" sz="2250" dirty="0"/>
              <a:t>Created in root folder</a:t>
            </a:r>
          </a:p>
          <a:p>
            <a:pPr lvl="1"/>
            <a:r>
              <a:rPr lang="en-US" sz="2250" dirty="0"/>
              <a:t>File contains these columns</a:t>
            </a:r>
          </a:p>
          <a:p>
            <a:pPr lvl="2"/>
            <a:r>
              <a:rPr lang="en-US" sz="2100" dirty="0"/>
              <a:t>Relative file path</a:t>
            </a:r>
          </a:p>
          <a:p>
            <a:pPr lvl="2"/>
            <a:r>
              <a:rPr lang="en-US" sz="2100" dirty="0"/>
              <a:t>Local modification date</a:t>
            </a:r>
          </a:p>
          <a:p>
            <a:pPr lvl="2"/>
            <a:r>
              <a:rPr lang="en-US" sz="2100" dirty="0" err="1"/>
              <a:t>ScienceBase</a:t>
            </a:r>
            <a:r>
              <a:rPr lang="en-US" sz="2100" dirty="0"/>
              <a:t> modification date</a:t>
            </a:r>
          </a:p>
          <a:p>
            <a:pPr lvl="2"/>
            <a:r>
              <a:rPr lang="en-US" sz="2100" dirty="0"/>
              <a:t>File checksum</a:t>
            </a:r>
          </a:p>
        </p:txBody>
      </p:sp>
    </p:spTree>
    <p:extLst>
      <p:ext uri="{BB962C8B-B14F-4D97-AF65-F5344CB8AC3E}">
        <p14:creationId xmlns:p14="http://schemas.microsoft.com/office/powerpoint/2010/main" val="347393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BF53-3590-41B8-8588-1C4A733AA77C}"/>
              </a:ext>
            </a:extLst>
          </p:cNvPr>
          <p:cNvSpPr>
            <a:spLocks noGrp="1"/>
          </p:cNvSpPr>
          <p:nvPr>
            <p:ph type="title"/>
          </p:nvPr>
        </p:nvSpPr>
        <p:spPr/>
        <p:txBody>
          <a:bodyPr/>
          <a:lstStyle/>
          <a:p>
            <a:r>
              <a:rPr lang="en-US" sz="4000" dirty="0"/>
              <a:t>Downloading a </a:t>
            </a:r>
            <a:r>
              <a:rPr lang="en-US" sz="4000" dirty="0" err="1"/>
              <a:t>ScienceBase</a:t>
            </a:r>
            <a:r>
              <a:rPr lang="en-US" sz="4000" dirty="0"/>
              <a:t> File</a:t>
            </a:r>
          </a:p>
        </p:txBody>
      </p:sp>
      <p:sp>
        <p:nvSpPr>
          <p:cNvPr id="3" name="Content Placeholder 2">
            <a:extLst>
              <a:ext uri="{FF2B5EF4-FFF2-40B4-BE49-F238E27FC236}">
                <a16:creationId xmlns:a16="http://schemas.microsoft.com/office/drawing/2014/main" id="{060559E0-1425-432E-A8F2-D79084C7DB25}"/>
              </a:ext>
            </a:extLst>
          </p:cNvPr>
          <p:cNvSpPr>
            <a:spLocks noGrp="1"/>
          </p:cNvSpPr>
          <p:nvPr>
            <p:ph idx="1"/>
          </p:nvPr>
        </p:nvSpPr>
        <p:spPr/>
        <p:txBody>
          <a:bodyPr/>
          <a:lstStyle/>
          <a:p>
            <a:r>
              <a:rPr lang="en-US" sz="2400" dirty="0"/>
              <a:t>In the </a:t>
            </a:r>
            <a:r>
              <a:rPr lang="en-US" sz="2400" dirty="0" err="1"/>
              <a:t>ScienceBase</a:t>
            </a:r>
            <a:r>
              <a:rPr lang="en-US" sz="2400" dirty="0"/>
              <a:t> Viewer tree view click on the folder containing the file you want to download</a:t>
            </a:r>
          </a:p>
          <a:p>
            <a:r>
              <a:rPr lang="en-US" sz="2400" dirty="0"/>
              <a:t>In the list view to the click on the file you want to download</a:t>
            </a:r>
          </a:p>
          <a:p>
            <a:r>
              <a:rPr lang="en-US" sz="2400" dirty="0"/>
              <a:t>Click “Download File From </a:t>
            </a:r>
            <a:r>
              <a:rPr lang="en-US" sz="2400" dirty="0" err="1"/>
              <a:t>ScienceBase</a:t>
            </a:r>
            <a:r>
              <a:rPr lang="en-US" sz="2400" dirty="0"/>
              <a:t>” button at the bottom of the </a:t>
            </a:r>
            <a:r>
              <a:rPr lang="en-US" sz="2400" dirty="0" err="1"/>
              <a:t>ScienceBase</a:t>
            </a:r>
            <a:r>
              <a:rPr lang="en-US" sz="2400" dirty="0"/>
              <a:t> Viewer window</a:t>
            </a:r>
          </a:p>
        </p:txBody>
      </p:sp>
    </p:spTree>
    <p:extLst>
      <p:ext uri="{BB962C8B-B14F-4D97-AF65-F5344CB8AC3E}">
        <p14:creationId xmlns:p14="http://schemas.microsoft.com/office/powerpoint/2010/main" val="28949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85F-A7F9-44BB-B3CD-F5C1B3B57E37}"/>
              </a:ext>
            </a:extLst>
          </p:cNvPr>
          <p:cNvSpPr>
            <a:spLocks noGrp="1"/>
          </p:cNvSpPr>
          <p:nvPr>
            <p:ph type="title"/>
          </p:nvPr>
        </p:nvSpPr>
        <p:spPr/>
        <p:txBody>
          <a:bodyPr/>
          <a:lstStyle/>
          <a:p>
            <a:r>
              <a:rPr lang="en-US" sz="4000" dirty="0"/>
              <a:t>Uploading a File to </a:t>
            </a:r>
            <a:r>
              <a:rPr lang="en-US" sz="4000" dirty="0" err="1"/>
              <a:t>ScienceBase</a:t>
            </a:r>
            <a:endParaRPr lang="en-US" sz="4000" dirty="0"/>
          </a:p>
        </p:txBody>
      </p:sp>
      <p:sp>
        <p:nvSpPr>
          <p:cNvPr id="3" name="Content Placeholder 2">
            <a:extLst>
              <a:ext uri="{FF2B5EF4-FFF2-40B4-BE49-F238E27FC236}">
                <a16:creationId xmlns:a16="http://schemas.microsoft.com/office/drawing/2014/main" id="{13A8C26B-D1D3-4CBE-BE17-8A20494D7804}"/>
              </a:ext>
            </a:extLst>
          </p:cNvPr>
          <p:cNvSpPr>
            <a:spLocks noGrp="1"/>
          </p:cNvSpPr>
          <p:nvPr>
            <p:ph idx="1"/>
          </p:nvPr>
        </p:nvSpPr>
        <p:spPr/>
        <p:txBody>
          <a:bodyPr/>
          <a:lstStyle/>
          <a:p>
            <a:r>
              <a:rPr lang="en-US" sz="2400" dirty="0"/>
              <a:t>Create a file within the mirrored </a:t>
            </a:r>
            <a:r>
              <a:rPr lang="en-US" sz="2400" dirty="0" err="1"/>
              <a:t>ScienceBase</a:t>
            </a:r>
            <a:r>
              <a:rPr lang="en-US" sz="2400" dirty="0"/>
              <a:t> folder structure on your local machine</a:t>
            </a:r>
          </a:p>
          <a:p>
            <a:r>
              <a:rPr lang="en-US" sz="2400" dirty="0"/>
              <a:t>In the </a:t>
            </a:r>
            <a:r>
              <a:rPr lang="en-US" sz="2400" dirty="0" err="1"/>
              <a:t>ScienceBase</a:t>
            </a:r>
            <a:r>
              <a:rPr lang="en-US" sz="2400" dirty="0"/>
              <a:t> Viewer window upper-right corner click “Refresh”</a:t>
            </a:r>
          </a:p>
          <a:p>
            <a:r>
              <a:rPr lang="en-US" sz="2400" dirty="0"/>
              <a:t>In the </a:t>
            </a:r>
            <a:r>
              <a:rPr lang="en-US" sz="2400" dirty="0" err="1"/>
              <a:t>ScienceBase</a:t>
            </a:r>
            <a:r>
              <a:rPr lang="en-US" sz="2400" dirty="0"/>
              <a:t> Viewer tree view to the click on the folder containing the file you want to upload</a:t>
            </a:r>
          </a:p>
          <a:p>
            <a:r>
              <a:rPr lang="en-US" sz="2400" dirty="0"/>
              <a:t>In the list view to the click on the file you want to upload</a:t>
            </a:r>
          </a:p>
          <a:p>
            <a:r>
              <a:rPr lang="en-US" sz="2400" dirty="0"/>
              <a:t>Click “Upload File To </a:t>
            </a:r>
            <a:r>
              <a:rPr lang="en-US" sz="2400" dirty="0" err="1"/>
              <a:t>ScienceBase</a:t>
            </a:r>
            <a:r>
              <a:rPr lang="en-US" sz="2400" dirty="0"/>
              <a:t>” button at the bottom of the </a:t>
            </a:r>
            <a:r>
              <a:rPr lang="en-US" sz="2400" dirty="0" err="1"/>
              <a:t>ScienceBase</a:t>
            </a:r>
            <a:r>
              <a:rPr lang="en-US" sz="2400" dirty="0"/>
              <a:t> Viewer window</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177532791"/>
      </p:ext>
    </p:extLst>
  </p:cSld>
  <p:clrMapOvr>
    <a:masterClrMapping/>
  </p:clrMapOvr>
</p:sld>
</file>

<file path=ppt/theme/theme1.xml><?xml version="1.0" encoding="utf-8"?>
<a:theme xmlns:a="http://schemas.openxmlformats.org/drawingml/2006/main" name="2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762</TotalTime>
  <Pages>4</Pages>
  <Words>1361</Words>
  <Application>Microsoft Office PowerPoint</Application>
  <PresentationFormat>On-screen Show (4:3)</PresentationFormat>
  <Paragraphs>156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2_blue-template</vt:lpstr>
      <vt:lpstr>SBTreeView and SBSync</vt:lpstr>
      <vt:lpstr>Introduction</vt:lpstr>
      <vt:lpstr>Dependencies</vt:lpstr>
      <vt:lpstr>Downloading and Running ScienceBase Viewer (sbtreeview.py)</vt:lpstr>
      <vt:lpstr>Connecting to a ScienceBase Folder</vt:lpstr>
      <vt:lpstr>Synchronizing with ScienceBase - File Modification Dates</vt:lpstr>
      <vt:lpstr>Synchronizing with ScienceBase – Sync Log</vt:lpstr>
      <vt:lpstr>Downloading a ScienceBase File</vt:lpstr>
      <vt:lpstr>Uploading a File to ScienceBase</vt:lpstr>
      <vt:lpstr>Downloading or Uploading all Files in Folder</vt:lpstr>
      <vt:lpstr>ScienceBasePy and sbsync.py</vt:lpstr>
      <vt:lpstr>sbsync.py </vt:lpstr>
      <vt:lpstr>Example Using the sbsync.py Library</vt:lpstr>
      <vt:lpstr>Example (Continued)</vt:lpstr>
      <vt:lpstr>Example (Continued)</vt:lpstr>
      <vt:lpstr>Reporting a Bug</vt:lpstr>
    </vt:vector>
  </TitlesOfParts>
  <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UCLA/CSM/USGS LA Project</dc:title>
  <dc:subject>Presentation format with USGS Visual Identity</dc:subject>
  <dc:creator>Tracy Nishikawa</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Paulinski, Scott</cp:lastModifiedBy>
  <cp:revision>180</cp:revision>
  <cp:lastPrinted>1998-03-23T17:09:44Z</cp:lastPrinted>
  <dcterms:created xsi:type="dcterms:W3CDTF">2020-01-15T19:17:56Z</dcterms:created>
  <dcterms:modified xsi:type="dcterms:W3CDTF">2021-01-25T20:13:00Z</dcterms:modified>
</cp:coreProperties>
</file>