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9" r:id="rId1"/>
  </p:sldMasterIdLst>
  <p:notesMasterIdLst>
    <p:notesMasterId r:id="rId19"/>
  </p:notesMasterIdLst>
  <p:handoutMasterIdLst>
    <p:handoutMasterId r:id="rId20"/>
  </p:handoutMasterIdLst>
  <p:sldIdLst>
    <p:sldId id="256" r:id="rId2"/>
    <p:sldId id="257" r:id="rId3"/>
    <p:sldId id="258" r:id="rId4"/>
    <p:sldId id="259" r:id="rId5"/>
    <p:sldId id="274" r:id="rId6"/>
    <p:sldId id="261" r:id="rId7"/>
    <p:sldId id="275" r:id="rId8"/>
    <p:sldId id="265" r:id="rId9"/>
    <p:sldId id="276" r:id="rId10"/>
    <p:sldId id="277" r:id="rId11"/>
    <p:sldId id="278" r:id="rId12"/>
    <p:sldId id="260" r:id="rId13"/>
    <p:sldId id="267" r:id="rId14"/>
    <p:sldId id="266" r:id="rId15"/>
    <p:sldId id="268" r:id="rId16"/>
    <p:sldId id="269" r:id="rId17"/>
    <p:sldId id="271" r:id="rId18"/>
  </p:sldIdLst>
  <p:sldSz cx="9144000" cy="6858000" type="screen4x3"/>
  <p:notesSz cx="6950075" cy="9236075"/>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4000"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sz="4000"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sz="4000"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sz="4000"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sz="4000" kern="1200">
        <a:solidFill>
          <a:schemeClr val="tx1"/>
        </a:solidFill>
        <a:latin typeface="Arial" charset="0"/>
        <a:ea typeface="ＭＳ Ｐゴシック" charset="0"/>
        <a:cs typeface="+mn-cs"/>
      </a:defRPr>
    </a:lvl5pPr>
    <a:lvl6pPr marL="2286000" algn="l" defTabSz="457200" rtl="0" eaLnBrk="1" latinLnBrk="0" hangingPunct="1">
      <a:defRPr sz="4000" kern="1200">
        <a:solidFill>
          <a:schemeClr val="tx1"/>
        </a:solidFill>
        <a:latin typeface="Arial" charset="0"/>
        <a:ea typeface="ＭＳ Ｐゴシック" charset="0"/>
        <a:cs typeface="+mn-cs"/>
      </a:defRPr>
    </a:lvl6pPr>
    <a:lvl7pPr marL="2743200" algn="l" defTabSz="457200" rtl="0" eaLnBrk="1" latinLnBrk="0" hangingPunct="1">
      <a:defRPr sz="4000" kern="1200">
        <a:solidFill>
          <a:schemeClr val="tx1"/>
        </a:solidFill>
        <a:latin typeface="Arial" charset="0"/>
        <a:ea typeface="ＭＳ Ｐゴシック" charset="0"/>
        <a:cs typeface="+mn-cs"/>
      </a:defRPr>
    </a:lvl7pPr>
    <a:lvl8pPr marL="3200400" algn="l" defTabSz="457200" rtl="0" eaLnBrk="1" latinLnBrk="0" hangingPunct="1">
      <a:defRPr sz="4000" kern="1200">
        <a:solidFill>
          <a:schemeClr val="tx1"/>
        </a:solidFill>
        <a:latin typeface="Arial" charset="0"/>
        <a:ea typeface="ＭＳ Ｐゴシック" charset="0"/>
        <a:cs typeface="+mn-cs"/>
      </a:defRPr>
    </a:lvl8pPr>
    <a:lvl9pPr marL="3657600" algn="l" defTabSz="457200" rtl="0" eaLnBrk="1" latinLnBrk="0" hangingPunct="1">
      <a:defRPr sz="4000" kern="1200">
        <a:solidFill>
          <a:schemeClr val="tx1"/>
        </a:solidFill>
        <a:latin typeface="Arial"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99"/>
    <a:srgbClr val="180F9B"/>
    <a:srgbClr val="007B71"/>
    <a:srgbClr val="006F41"/>
    <a:srgbClr val="66A48B"/>
    <a:srgbClr val="EAEAEA"/>
    <a:srgbClr val="DDDDDD"/>
    <a:srgbClr val="0061A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6807" autoAdjust="0"/>
  </p:normalViewPr>
  <p:slideViewPr>
    <p:cSldViewPr>
      <p:cViewPr varScale="1">
        <p:scale>
          <a:sx n="110" d="100"/>
          <a:sy n="110" d="100"/>
        </p:scale>
        <p:origin x="1644" y="9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98" d="100"/>
          <a:sy n="98" d="100"/>
        </p:scale>
        <p:origin x="357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44272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5513" y="4387850"/>
            <a:ext cx="5099050" cy="4156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746" tIns="45068" rIns="91746" bIns="4506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1" name="Rectangle 3"/>
          <p:cNvSpPr>
            <a:spLocks noGrp="1" noRot="1" noChangeAspect="1" noChangeArrowheads="1" noTextEdit="1"/>
          </p:cNvSpPr>
          <p:nvPr>
            <p:ph type="sldImg" idx="2"/>
          </p:nvPr>
        </p:nvSpPr>
        <p:spPr bwMode="auto">
          <a:xfrm>
            <a:off x="1166813" y="692150"/>
            <a:ext cx="4618037" cy="3463925"/>
          </a:xfrm>
          <a:prstGeom prst="rect">
            <a:avLst/>
          </a:prstGeom>
          <a:noFill/>
          <a:ln w="127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Tree>
    <p:extLst>
      <p:ext uri="{BB962C8B-B14F-4D97-AF65-F5344CB8AC3E}">
        <p14:creationId xmlns:p14="http://schemas.microsoft.com/office/powerpoint/2010/main" val="14788143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1195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479805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4450" name="Rectangle 2"/>
          <p:cNvSpPr>
            <a:spLocks noGrp="1" noChangeArrowheads="1"/>
          </p:cNvSpPr>
          <p:nvPr>
            <p:ph type="ctrTitle"/>
          </p:nvPr>
        </p:nvSpPr>
        <p:spPr>
          <a:xfrm>
            <a:off x="381000" y="2286000"/>
            <a:ext cx="8305800" cy="1143000"/>
          </a:xfrm>
        </p:spPr>
        <p:txBody>
          <a:bodyPr/>
          <a:lstStyle>
            <a:lvl1pPr>
              <a:defRPr sz="3300"/>
            </a:lvl1pPr>
          </a:lstStyle>
          <a:p>
            <a:pPr lvl="0"/>
            <a:r>
              <a:rPr lang="en-US" altLang="en-US" noProof="0"/>
              <a:t>Click to edit Master title style</a:t>
            </a:r>
          </a:p>
        </p:txBody>
      </p:sp>
      <p:sp>
        <p:nvSpPr>
          <p:cNvPr id="104451" name="Rectangle 3"/>
          <p:cNvSpPr>
            <a:spLocks noGrp="1" noChangeArrowheads="1"/>
          </p:cNvSpPr>
          <p:nvPr>
            <p:ph type="subTitle" idx="1"/>
          </p:nvPr>
        </p:nvSpPr>
        <p:spPr>
          <a:xfrm>
            <a:off x="381000" y="3886200"/>
            <a:ext cx="8305800" cy="1752600"/>
          </a:xfrm>
        </p:spPr>
        <p:txBody>
          <a:bodyPr/>
          <a:lstStyle>
            <a:lvl1pPr marL="0" indent="0">
              <a:buFontTx/>
              <a:buNone/>
              <a:defRPr/>
            </a:lvl1pPr>
          </a:lstStyle>
          <a:p>
            <a:pPr lvl="0"/>
            <a:r>
              <a:rPr lang="en-US" altLang="en-US" noProof="0"/>
              <a:t>Click to edit Master subtitle style</a:t>
            </a:r>
          </a:p>
        </p:txBody>
      </p:sp>
      <p:pic>
        <p:nvPicPr>
          <p:cNvPr id="6" name="Picture 9" descr="D:\Vugraph Info\Vugraph Templates\Templates-NEW-NMP and Bureau\ident_4_onscreen_png.png">
            <a:extLst>
              <a:ext uri="{FF2B5EF4-FFF2-40B4-BE49-F238E27FC236}">
                <a16:creationId xmlns:a16="http://schemas.microsoft.com/office/drawing/2014/main" id="{CAB77054-79C9-466E-8476-C37D0CC4B9F3}"/>
              </a:ext>
            </a:extLst>
          </p:cNvPr>
          <p:cNvPicPr>
            <a:picLocks noChangeAspect="1" noChangeArrowheads="1"/>
          </p:cNvPicPr>
          <p:nvPr userDrawn="1"/>
        </p:nvPicPr>
        <p:blipFill>
          <a:blip r:embed="rId2">
            <a:lum bright="100000"/>
            <a:extLst>
              <a:ext uri="{28A0092B-C50C-407E-A947-70E740481C1C}">
                <a14:useLocalDpi xmlns:a14="http://schemas.microsoft.com/office/drawing/2010/main" val="0"/>
              </a:ext>
            </a:extLst>
          </a:blip>
          <a:srcRect/>
          <a:stretch>
            <a:fillRect/>
          </a:stretch>
        </p:blipFill>
        <p:spPr bwMode="black">
          <a:xfrm>
            <a:off x="342900" y="461968"/>
            <a:ext cx="1543050" cy="757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ectangle 7">
            <a:extLst>
              <a:ext uri="{FF2B5EF4-FFF2-40B4-BE49-F238E27FC236}">
                <a16:creationId xmlns:a16="http://schemas.microsoft.com/office/drawing/2014/main" id="{4DC4C1A5-4955-4E38-8E10-6CB2A316ABEC}"/>
              </a:ext>
            </a:extLst>
          </p:cNvPr>
          <p:cNvSpPr>
            <a:spLocks noChangeArrowheads="1"/>
          </p:cNvSpPr>
          <p:nvPr userDrawn="1"/>
        </p:nvSpPr>
        <p:spPr bwMode="auto">
          <a:xfrm>
            <a:off x="303610" y="6083303"/>
            <a:ext cx="1162177" cy="2237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50006" tIns="25004" rIns="50006" bIns="25004">
            <a:spAutoFit/>
          </a:bodyPr>
          <a:lstStyle/>
          <a:p>
            <a:pPr defTabSz="498277"/>
            <a:r>
              <a:rPr lang="en-US" altLang="en-US" sz="563" b="1">
                <a:solidFill>
                  <a:schemeClr val="bg1"/>
                </a:solidFill>
              </a:rPr>
              <a:t>U.S. Department of the Interior</a:t>
            </a:r>
          </a:p>
          <a:p>
            <a:pPr defTabSz="498277"/>
            <a:r>
              <a:rPr lang="en-US" altLang="en-US" sz="563" b="1">
                <a:solidFill>
                  <a:schemeClr val="bg1"/>
                </a:solidFill>
              </a:rPr>
              <a:t>U.S. Geological Survey</a:t>
            </a:r>
          </a:p>
        </p:txBody>
      </p:sp>
    </p:spTree>
    <p:extLst>
      <p:ext uri="{BB962C8B-B14F-4D97-AF65-F5344CB8AC3E}">
        <p14:creationId xmlns:p14="http://schemas.microsoft.com/office/powerpoint/2010/main" val="2636935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8397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152400"/>
            <a:ext cx="207645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076950" cy="5715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35357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1000" y="1371600"/>
            <a:ext cx="8305800" cy="4495800"/>
          </a:xfrm>
        </p:spPr>
        <p:txBody>
          <a:bodyPr/>
          <a:lstStyle>
            <a:lvl1pPr>
              <a:defRPr sz="1500"/>
            </a:lvl1pPr>
            <a:lvl2pPr>
              <a:defRPr sz="1350">
                <a:solidFill>
                  <a:schemeClr val="bg1"/>
                </a:solidFill>
              </a:defRPr>
            </a:lvl2pPr>
            <a:lvl3pPr>
              <a:defRPr sz="1200" i="1"/>
            </a:lvl3pPr>
            <a:lvl4pPr>
              <a:defRPr sz="1050">
                <a:solidFill>
                  <a:srgbClr val="FFFF99"/>
                </a:solidFill>
              </a:defRPr>
            </a:lvl4pPr>
            <a:lvl5pPr>
              <a:defRPr sz="900" i="1"/>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534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Edit Master text styles</a:t>
            </a:r>
          </a:p>
        </p:txBody>
      </p:sp>
    </p:spTree>
    <p:extLst>
      <p:ext uri="{BB962C8B-B14F-4D97-AF65-F5344CB8AC3E}">
        <p14:creationId xmlns:p14="http://schemas.microsoft.com/office/powerpoint/2010/main" val="224112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371600"/>
            <a:ext cx="4076700" cy="4495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076700" cy="4495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62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5294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90402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7054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Tree>
    <p:extLst>
      <p:ext uri="{BB962C8B-B14F-4D97-AF65-F5344CB8AC3E}">
        <p14:creationId xmlns:p14="http://schemas.microsoft.com/office/powerpoint/2010/main" val="29766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Tree>
    <p:extLst>
      <p:ext uri="{BB962C8B-B14F-4D97-AF65-F5344CB8AC3E}">
        <p14:creationId xmlns:p14="http://schemas.microsoft.com/office/powerpoint/2010/main" val="1595937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61A3"/>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152400"/>
            <a:ext cx="83058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ctr" anchorCtr="0" compatLnSpc="1">
            <a:prstTxWarp prst="textNoShape">
              <a:avLst/>
            </a:prstTxWarp>
          </a:bodyPr>
          <a:lstStyle/>
          <a:p>
            <a:pPr lvl="0"/>
            <a:r>
              <a:rPr lang="en-US" altLang="en-US"/>
              <a:t>Click to edit Master </a:t>
            </a:r>
          </a:p>
        </p:txBody>
      </p:sp>
      <p:sp>
        <p:nvSpPr>
          <p:cNvPr id="1027" name="Rectangle 3"/>
          <p:cNvSpPr>
            <a:spLocks noGrp="1" noChangeArrowheads="1"/>
          </p:cNvSpPr>
          <p:nvPr>
            <p:ph type="body" idx="1"/>
          </p:nvPr>
        </p:nvSpPr>
        <p:spPr bwMode="auto">
          <a:xfrm>
            <a:off x="381000" y="1371600"/>
            <a:ext cx="8305800" cy="449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t" anchorCtr="0" compatLnSpc="1">
            <a:prstTxWarp prst="textNoShape">
              <a:avLst/>
            </a:prstTxWarp>
          </a:bodyPr>
          <a:lstStyle/>
          <a:p>
            <a:pPr lvl="0"/>
            <a:r>
              <a:rPr lang="en-US" altLang="en-US" dirty="0"/>
              <a:t>First level</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pic>
        <p:nvPicPr>
          <p:cNvPr id="5" name="Picture 11" descr="D:\Vugraph Info\Vugraph Templates\Templates-NEW-NMP and Bureau\ident-small_4_onscreen_png.png">
            <a:extLst>
              <a:ext uri="{FF2B5EF4-FFF2-40B4-BE49-F238E27FC236}">
                <a16:creationId xmlns:a16="http://schemas.microsoft.com/office/drawing/2014/main" id="{31BD8EC9-9D71-44E6-94D6-754C32C23407}"/>
              </a:ext>
            </a:extLst>
          </p:cNvPr>
          <p:cNvPicPr>
            <a:picLocks noChangeAspect="1" noChangeArrowheads="1"/>
          </p:cNvPicPr>
          <p:nvPr userDrawn="1"/>
        </p:nvPicPr>
        <p:blipFill>
          <a:blip r:embed="rId13">
            <a:lum bright="100000"/>
            <a:extLst>
              <a:ext uri="{28A0092B-C50C-407E-A947-70E740481C1C}">
                <a14:useLocalDpi xmlns:a14="http://schemas.microsoft.com/office/drawing/2010/main" val="0"/>
              </a:ext>
            </a:extLst>
          </a:blip>
          <a:srcRect/>
          <a:stretch>
            <a:fillRect/>
          </a:stretch>
        </p:blipFill>
        <p:spPr bwMode="black">
          <a:xfrm>
            <a:off x="342900" y="6094418"/>
            <a:ext cx="857250" cy="420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2248180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rtl="0" eaLnBrk="1" fontAlgn="base" hangingPunct="1">
        <a:spcBef>
          <a:spcPct val="0"/>
        </a:spcBef>
        <a:spcAft>
          <a:spcPct val="0"/>
        </a:spcAft>
        <a:defRPr sz="2700" b="1">
          <a:solidFill>
            <a:srgbClr val="FFFF99"/>
          </a:solidFill>
          <a:latin typeface="+mj-lt"/>
          <a:ea typeface="+mj-ea"/>
          <a:cs typeface="+mj-cs"/>
        </a:defRPr>
      </a:lvl1pPr>
      <a:lvl2pPr algn="l" rtl="0" eaLnBrk="1" fontAlgn="base" hangingPunct="1">
        <a:spcBef>
          <a:spcPct val="0"/>
        </a:spcBef>
        <a:spcAft>
          <a:spcPct val="0"/>
        </a:spcAft>
        <a:defRPr sz="2700" b="1">
          <a:solidFill>
            <a:srgbClr val="FFFF99"/>
          </a:solidFill>
          <a:latin typeface="Arial" charset="0"/>
          <a:ea typeface="ＭＳ Ｐゴシック" charset="0"/>
        </a:defRPr>
      </a:lvl2pPr>
      <a:lvl3pPr algn="l" rtl="0" eaLnBrk="1" fontAlgn="base" hangingPunct="1">
        <a:spcBef>
          <a:spcPct val="0"/>
        </a:spcBef>
        <a:spcAft>
          <a:spcPct val="0"/>
        </a:spcAft>
        <a:defRPr sz="2700" b="1">
          <a:solidFill>
            <a:srgbClr val="FFFF99"/>
          </a:solidFill>
          <a:latin typeface="Arial" charset="0"/>
          <a:ea typeface="ＭＳ Ｐゴシック" charset="0"/>
        </a:defRPr>
      </a:lvl3pPr>
      <a:lvl4pPr algn="l" rtl="0" eaLnBrk="1" fontAlgn="base" hangingPunct="1">
        <a:spcBef>
          <a:spcPct val="0"/>
        </a:spcBef>
        <a:spcAft>
          <a:spcPct val="0"/>
        </a:spcAft>
        <a:defRPr sz="2700" b="1">
          <a:solidFill>
            <a:srgbClr val="FFFF99"/>
          </a:solidFill>
          <a:latin typeface="Arial" charset="0"/>
          <a:ea typeface="ＭＳ Ｐゴシック" charset="0"/>
        </a:defRPr>
      </a:lvl4pPr>
      <a:lvl5pPr algn="l" rtl="0" eaLnBrk="1" fontAlgn="base" hangingPunct="1">
        <a:spcBef>
          <a:spcPct val="0"/>
        </a:spcBef>
        <a:spcAft>
          <a:spcPct val="0"/>
        </a:spcAft>
        <a:defRPr sz="2700" b="1">
          <a:solidFill>
            <a:srgbClr val="FFFF99"/>
          </a:solidFill>
          <a:latin typeface="Arial" charset="0"/>
          <a:ea typeface="ＭＳ Ｐゴシック" charset="0"/>
        </a:defRPr>
      </a:lvl5pPr>
      <a:lvl6pPr marL="342900" algn="l" rtl="0" eaLnBrk="1" fontAlgn="base" hangingPunct="1">
        <a:spcBef>
          <a:spcPct val="0"/>
        </a:spcBef>
        <a:spcAft>
          <a:spcPct val="0"/>
        </a:spcAft>
        <a:defRPr sz="2700" b="1">
          <a:solidFill>
            <a:srgbClr val="FFFF99"/>
          </a:solidFill>
          <a:latin typeface="Arial" charset="0"/>
          <a:ea typeface="ＭＳ Ｐゴシック" charset="0"/>
        </a:defRPr>
      </a:lvl6pPr>
      <a:lvl7pPr marL="685800" algn="l" rtl="0" eaLnBrk="1" fontAlgn="base" hangingPunct="1">
        <a:spcBef>
          <a:spcPct val="0"/>
        </a:spcBef>
        <a:spcAft>
          <a:spcPct val="0"/>
        </a:spcAft>
        <a:defRPr sz="2700" b="1">
          <a:solidFill>
            <a:srgbClr val="FFFF99"/>
          </a:solidFill>
          <a:latin typeface="Arial" charset="0"/>
          <a:ea typeface="ＭＳ Ｐゴシック" charset="0"/>
        </a:defRPr>
      </a:lvl7pPr>
      <a:lvl8pPr marL="1028700" algn="l" rtl="0" eaLnBrk="1" fontAlgn="base" hangingPunct="1">
        <a:spcBef>
          <a:spcPct val="0"/>
        </a:spcBef>
        <a:spcAft>
          <a:spcPct val="0"/>
        </a:spcAft>
        <a:defRPr sz="2700" b="1">
          <a:solidFill>
            <a:srgbClr val="FFFF99"/>
          </a:solidFill>
          <a:latin typeface="Arial" charset="0"/>
          <a:ea typeface="ＭＳ Ｐゴシック" charset="0"/>
        </a:defRPr>
      </a:lvl8pPr>
      <a:lvl9pPr marL="1371600" algn="l" rtl="0" eaLnBrk="1" fontAlgn="base" hangingPunct="1">
        <a:spcBef>
          <a:spcPct val="0"/>
        </a:spcBef>
        <a:spcAft>
          <a:spcPct val="0"/>
        </a:spcAft>
        <a:defRPr sz="2700" b="1">
          <a:solidFill>
            <a:srgbClr val="FFFF99"/>
          </a:solidFill>
          <a:latin typeface="Arial" charset="0"/>
          <a:ea typeface="ＭＳ Ｐゴシック" charset="0"/>
        </a:defRPr>
      </a:lvl9pPr>
    </p:titleStyle>
    <p:bodyStyle>
      <a:lvl1pPr marL="257175" indent="-257175" algn="l" rtl="0" eaLnBrk="1" fontAlgn="base" hangingPunct="1">
        <a:spcBef>
          <a:spcPct val="20000"/>
        </a:spcBef>
        <a:spcAft>
          <a:spcPct val="0"/>
        </a:spcAft>
        <a:buClr>
          <a:srgbClr val="FFFF99"/>
        </a:buClr>
        <a:buSzPct val="150000"/>
        <a:buChar char="·"/>
        <a:defRPr sz="1500" b="1">
          <a:solidFill>
            <a:schemeClr val="bg1"/>
          </a:solidFill>
          <a:latin typeface="+mn-lt"/>
          <a:ea typeface="+mn-ea"/>
          <a:cs typeface="+mn-cs"/>
        </a:defRPr>
      </a:lvl1pPr>
      <a:lvl2pPr marL="557213" indent="-214313" algn="l" rtl="0" eaLnBrk="1" fontAlgn="base" hangingPunct="1">
        <a:spcBef>
          <a:spcPct val="20000"/>
        </a:spcBef>
        <a:spcAft>
          <a:spcPct val="0"/>
        </a:spcAft>
        <a:buClr>
          <a:srgbClr val="FFFF99"/>
        </a:buClr>
        <a:buSzPct val="150000"/>
        <a:buChar char="·"/>
        <a:defRPr sz="1350" b="1">
          <a:solidFill>
            <a:srgbClr val="FFFF99"/>
          </a:solidFill>
          <a:latin typeface="+mn-lt"/>
          <a:ea typeface="+mn-ea"/>
        </a:defRPr>
      </a:lvl2pPr>
      <a:lvl3pPr marL="857250" indent="-171450" algn="l" rtl="0" eaLnBrk="1" fontAlgn="base" hangingPunct="1">
        <a:spcBef>
          <a:spcPct val="20000"/>
        </a:spcBef>
        <a:spcAft>
          <a:spcPct val="0"/>
        </a:spcAft>
        <a:buClr>
          <a:srgbClr val="FFFF99"/>
        </a:buClr>
        <a:buSzPct val="150000"/>
        <a:buChar char="·"/>
        <a:defRPr sz="1200" b="1">
          <a:solidFill>
            <a:schemeClr val="bg1"/>
          </a:solidFill>
          <a:latin typeface="+mn-lt"/>
          <a:ea typeface="+mn-ea"/>
        </a:defRPr>
      </a:lvl3pPr>
      <a:lvl4pPr marL="1200150" indent="-171450" algn="l" rtl="0" eaLnBrk="1" fontAlgn="base" hangingPunct="1">
        <a:spcBef>
          <a:spcPct val="20000"/>
        </a:spcBef>
        <a:spcAft>
          <a:spcPct val="0"/>
        </a:spcAft>
        <a:buClr>
          <a:srgbClr val="FFFF99"/>
        </a:buClr>
        <a:buSzPct val="150000"/>
        <a:buChar char="·"/>
        <a:defRPr sz="1050" b="1">
          <a:solidFill>
            <a:srgbClr val="FFFF99"/>
          </a:solidFill>
          <a:latin typeface="+mn-lt"/>
          <a:ea typeface="+mn-ea"/>
        </a:defRPr>
      </a:lvl4pPr>
      <a:lvl5pPr marL="1543050" indent="-171450" algn="l" rtl="0" eaLnBrk="1" fontAlgn="base" hangingPunct="1">
        <a:spcBef>
          <a:spcPct val="20000"/>
        </a:spcBef>
        <a:spcAft>
          <a:spcPct val="0"/>
        </a:spcAft>
        <a:buClr>
          <a:srgbClr val="FFFF99"/>
        </a:buClr>
        <a:buSzPct val="150000"/>
        <a:buChar char="·"/>
        <a:defRPr sz="900" b="1">
          <a:solidFill>
            <a:schemeClr val="bg1"/>
          </a:solidFill>
          <a:latin typeface="+mn-lt"/>
          <a:ea typeface="+mn-ea"/>
        </a:defRPr>
      </a:lvl5pPr>
      <a:lvl6pPr marL="18859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6pPr>
      <a:lvl7pPr marL="22288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7pPr>
      <a:lvl8pPr marL="25717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8pPr>
      <a:lvl9pPr marL="29146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sciencebase.gov/catalog/item/5fbe75fad34e4b9faad7e8a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C4C1F-330F-4875-8986-D5891117160E}"/>
              </a:ext>
            </a:extLst>
          </p:cNvPr>
          <p:cNvSpPr>
            <a:spLocks noGrp="1"/>
          </p:cNvSpPr>
          <p:nvPr>
            <p:ph type="ctrTitle"/>
          </p:nvPr>
        </p:nvSpPr>
        <p:spPr/>
        <p:txBody>
          <a:bodyPr/>
          <a:lstStyle/>
          <a:p>
            <a:r>
              <a:rPr lang="en-US" sz="3600" dirty="0"/>
              <a:t>File Syncing Tool for </a:t>
            </a:r>
            <a:r>
              <a:rPr lang="en-US" sz="3600" dirty="0" err="1"/>
              <a:t>ScienceBase</a:t>
            </a:r>
            <a:endParaRPr lang="en-US" sz="3600" dirty="0"/>
          </a:p>
        </p:txBody>
      </p:sp>
      <p:sp>
        <p:nvSpPr>
          <p:cNvPr id="3" name="Subtitle 2">
            <a:extLst>
              <a:ext uri="{FF2B5EF4-FFF2-40B4-BE49-F238E27FC236}">
                <a16:creationId xmlns:a16="http://schemas.microsoft.com/office/drawing/2014/main" id="{2A21D13A-9E20-4BD1-B5E0-2923C3F55729}"/>
              </a:ext>
            </a:extLst>
          </p:cNvPr>
          <p:cNvSpPr>
            <a:spLocks noGrp="1"/>
          </p:cNvSpPr>
          <p:nvPr>
            <p:ph type="subTitle" idx="1"/>
          </p:nvPr>
        </p:nvSpPr>
        <p:spPr/>
        <p:txBody>
          <a:bodyPr/>
          <a:lstStyle/>
          <a:p>
            <a:r>
              <a:rPr lang="en-US" sz="2000" dirty="0"/>
              <a:t>Scott Paulinski</a:t>
            </a:r>
          </a:p>
        </p:txBody>
      </p:sp>
    </p:spTree>
    <p:extLst>
      <p:ext uri="{BB962C8B-B14F-4D97-AF65-F5344CB8AC3E}">
        <p14:creationId xmlns:p14="http://schemas.microsoft.com/office/powerpoint/2010/main" val="1631397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D385F-A7F9-44BB-B3CD-F5C1B3B57E37}"/>
              </a:ext>
            </a:extLst>
          </p:cNvPr>
          <p:cNvSpPr>
            <a:spLocks noGrp="1"/>
          </p:cNvSpPr>
          <p:nvPr>
            <p:ph type="title"/>
          </p:nvPr>
        </p:nvSpPr>
        <p:spPr>
          <a:xfrm>
            <a:off x="381000" y="25037"/>
            <a:ext cx="8305800" cy="597077"/>
          </a:xfrm>
        </p:spPr>
        <p:txBody>
          <a:bodyPr/>
          <a:lstStyle/>
          <a:p>
            <a:r>
              <a:rPr lang="en-US" sz="4000" dirty="0"/>
              <a:t>Uploading a File to </a:t>
            </a:r>
            <a:r>
              <a:rPr lang="en-US" sz="4000" dirty="0" err="1"/>
              <a:t>ScienceBase</a:t>
            </a:r>
            <a:endParaRPr lang="en-US" sz="4000" dirty="0"/>
          </a:p>
        </p:txBody>
      </p:sp>
      <p:sp>
        <p:nvSpPr>
          <p:cNvPr id="3" name="Content Placeholder 2">
            <a:extLst>
              <a:ext uri="{FF2B5EF4-FFF2-40B4-BE49-F238E27FC236}">
                <a16:creationId xmlns:a16="http://schemas.microsoft.com/office/drawing/2014/main" id="{13A8C26B-D1D3-4CBE-BE17-8A20494D7804}"/>
              </a:ext>
            </a:extLst>
          </p:cNvPr>
          <p:cNvSpPr>
            <a:spLocks noGrp="1"/>
          </p:cNvSpPr>
          <p:nvPr>
            <p:ph idx="1"/>
          </p:nvPr>
        </p:nvSpPr>
        <p:spPr>
          <a:xfrm>
            <a:off x="228600" y="685800"/>
            <a:ext cx="3279358" cy="5105400"/>
          </a:xfrm>
        </p:spPr>
        <p:txBody>
          <a:bodyPr/>
          <a:lstStyle/>
          <a:p>
            <a:r>
              <a:rPr lang="en-US" sz="1600" dirty="0"/>
              <a:t>Create or modify a file within the mirrored </a:t>
            </a:r>
            <a:r>
              <a:rPr lang="en-US" sz="1600" dirty="0" err="1"/>
              <a:t>ScienceBase</a:t>
            </a:r>
            <a:r>
              <a:rPr lang="en-US" sz="1600" dirty="0"/>
              <a:t> folder structure on your local machine</a:t>
            </a:r>
          </a:p>
          <a:p>
            <a:r>
              <a:rPr lang="en-US" sz="1600" dirty="0"/>
              <a:t>In the </a:t>
            </a:r>
            <a:r>
              <a:rPr lang="en-US" sz="1600" dirty="0" err="1"/>
              <a:t>ScienceBase</a:t>
            </a:r>
            <a:r>
              <a:rPr lang="en-US" sz="1600" dirty="0"/>
              <a:t> Viewer window upper-right corner click “Refresh”</a:t>
            </a:r>
          </a:p>
          <a:p>
            <a:r>
              <a:rPr lang="en-US" sz="1600" dirty="0"/>
              <a:t>In the </a:t>
            </a:r>
            <a:r>
              <a:rPr lang="en-US" sz="1600" dirty="0" err="1"/>
              <a:t>ScienceBase</a:t>
            </a:r>
            <a:r>
              <a:rPr lang="en-US" sz="1600" dirty="0"/>
              <a:t> Viewer tree view to the click on the folder containing the file you want to upload</a:t>
            </a:r>
          </a:p>
          <a:p>
            <a:r>
              <a:rPr lang="en-US" sz="1600" dirty="0"/>
              <a:t>In the list view to the click on the file you want to upload</a:t>
            </a:r>
          </a:p>
          <a:p>
            <a:r>
              <a:rPr lang="en-US" sz="1600" dirty="0"/>
              <a:t>Click “Upload File To </a:t>
            </a:r>
            <a:r>
              <a:rPr lang="en-US" sz="1600" dirty="0" err="1"/>
              <a:t>ScienceBase</a:t>
            </a:r>
            <a:r>
              <a:rPr lang="en-US" sz="1600" dirty="0"/>
              <a:t>” button at the bottom of the </a:t>
            </a:r>
            <a:r>
              <a:rPr lang="en-US" sz="1600" dirty="0" err="1"/>
              <a:t>ScienceBase</a:t>
            </a:r>
            <a:r>
              <a:rPr lang="en-US" sz="1600" dirty="0"/>
              <a:t> Viewer window</a:t>
            </a:r>
          </a:p>
          <a:p>
            <a:r>
              <a:rPr lang="en-US" sz="1600" dirty="0"/>
              <a:t>For new files a checkbox will appear below the button</a:t>
            </a:r>
          </a:p>
          <a:p>
            <a:pPr lvl="1"/>
            <a:r>
              <a:rPr lang="en-US" sz="1400" dirty="0"/>
              <a:t>Click checkbox to zip and upload file</a:t>
            </a:r>
          </a:p>
          <a:p>
            <a:endParaRPr lang="en-US" sz="1600" dirty="0"/>
          </a:p>
          <a:p>
            <a:endParaRPr lang="en-US" sz="1600" dirty="0"/>
          </a:p>
          <a:p>
            <a:endParaRPr lang="en-US" sz="1600" dirty="0"/>
          </a:p>
          <a:p>
            <a:endParaRPr lang="en-US" sz="1600" dirty="0"/>
          </a:p>
        </p:txBody>
      </p:sp>
      <p:pic>
        <p:nvPicPr>
          <p:cNvPr id="5" name="Picture 4">
            <a:extLst>
              <a:ext uri="{FF2B5EF4-FFF2-40B4-BE49-F238E27FC236}">
                <a16:creationId xmlns:a16="http://schemas.microsoft.com/office/drawing/2014/main" id="{3F7E871B-0851-4EB8-8231-D72057C48247}"/>
              </a:ext>
            </a:extLst>
          </p:cNvPr>
          <p:cNvPicPr>
            <a:picLocks noChangeAspect="1"/>
          </p:cNvPicPr>
          <p:nvPr/>
        </p:nvPicPr>
        <p:blipFill>
          <a:blip r:embed="rId3"/>
          <a:stretch>
            <a:fillRect/>
          </a:stretch>
        </p:blipFill>
        <p:spPr>
          <a:xfrm>
            <a:off x="3657600" y="1295400"/>
            <a:ext cx="5367547" cy="4355924"/>
          </a:xfrm>
          <a:prstGeom prst="rect">
            <a:avLst/>
          </a:prstGeom>
        </p:spPr>
      </p:pic>
      <p:cxnSp>
        <p:nvCxnSpPr>
          <p:cNvPr id="7" name="Straight Arrow Connector 6">
            <a:extLst>
              <a:ext uri="{FF2B5EF4-FFF2-40B4-BE49-F238E27FC236}">
                <a16:creationId xmlns:a16="http://schemas.microsoft.com/office/drawing/2014/main" id="{E0D7E5D9-A770-40AB-88E8-5FD11E21EB7D}"/>
              </a:ext>
            </a:extLst>
          </p:cNvPr>
          <p:cNvCxnSpPr>
            <a:cxnSpLocks/>
          </p:cNvCxnSpPr>
          <p:nvPr/>
        </p:nvCxnSpPr>
        <p:spPr bwMode="auto">
          <a:xfrm flipV="1">
            <a:off x="3200400" y="1752600"/>
            <a:ext cx="5410200" cy="152400"/>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 name="Straight Arrow Connector 8">
            <a:extLst>
              <a:ext uri="{FF2B5EF4-FFF2-40B4-BE49-F238E27FC236}">
                <a16:creationId xmlns:a16="http://schemas.microsoft.com/office/drawing/2014/main" id="{04F433D8-72F6-4A3D-9196-513E38573F33}"/>
              </a:ext>
            </a:extLst>
          </p:cNvPr>
          <p:cNvCxnSpPr>
            <a:cxnSpLocks/>
          </p:cNvCxnSpPr>
          <p:nvPr/>
        </p:nvCxnSpPr>
        <p:spPr bwMode="auto">
          <a:xfrm>
            <a:off x="3429000" y="3200400"/>
            <a:ext cx="914400" cy="838200"/>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 name="Straight Arrow Connector 10">
            <a:extLst>
              <a:ext uri="{FF2B5EF4-FFF2-40B4-BE49-F238E27FC236}">
                <a16:creationId xmlns:a16="http://schemas.microsoft.com/office/drawing/2014/main" id="{C2943D25-810E-443E-9B5E-6E083EFC15C4}"/>
              </a:ext>
            </a:extLst>
          </p:cNvPr>
          <p:cNvCxnSpPr>
            <a:cxnSpLocks/>
          </p:cNvCxnSpPr>
          <p:nvPr/>
        </p:nvCxnSpPr>
        <p:spPr bwMode="auto">
          <a:xfrm flipV="1">
            <a:off x="3429000" y="2286000"/>
            <a:ext cx="1828800" cy="1371600"/>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 name="Straight Arrow Connector 13">
            <a:extLst>
              <a:ext uri="{FF2B5EF4-FFF2-40B4-BE49-F238E27FC236}">
                <a16:creationId xmlns:a16="http://schemas.microsoft.com/office/drawing/2014/main" id="{2157D1AC-1F9B-4277-AB45-70EE63370983}"/>
              </a:ext>
            </a:extLst>
          </p:cNvPr>
          <p:cNvCxnSpPr>
            <a:cxnSpLocks/>
          </p:cNvCxnSpPr>
          <p:nvPr/>
        </p:nvCxnSpPr>
        <p:spPr bwMode="auto">
          <a:xfrm>
            <a:off x="3276600" y="4495800"/>
            <a:ext cx="1295400" cy="1066800"/>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277153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EB40E-84BB-4F78-82FC-E24CD2B55DBA}"/>
              </a:ext>
            </a:extLst>
          </p:cNvPr>
          <p:cNvSpPr>
            <a:spLocks noGrp="1"/>
          </p:cNvSpPr>
          <p:nvPr>
            <p:ph type="title"/>
          </p:nvPr>
        </p:nvSpPr>
        <p:spPr>
          <a:xfrm>
            <a:off x="381000" y="152400"/>
            <a:ext cx="8305800" cy="457200"/>
          </a:xfrm>
        </p:spPr>
        <p:txBody>
          <a:bodyPr/>
          <a:lstStyle/>
          <a:p>
            <a:r>
              <a:rPr lang="en-US" dirty="0"/>
              <a:t>Downloading or Uploading all Files in Folder</a:t>
            </a:r>
          </a:p>
        </p:txBody>
      </p:sp>
      <p:sp>
        <p:nvSpPr>
          <p:cNvPr id="3" name="Content Placeholder 2">
            <a:extLst>
              <a:ext uri="{FF2B5EF4-FFF2-40B4-BE49-F238E27FC236}">
                <a16:creationId xmlns:a16="http://schemas.microsoft.com/office/drawing/2014/main" id="{C7C28C26-9E48-4B27-AFF9-B90699D663E3}"/>
              </a:ext>
            </a:extLst>
          </p:cNvPr>
          <p:cNvSpPr>
            <a:spLocks noGrp="1"/>
          </p:cNvSpPr>
          <p:nvPr>
            <p:ph idx="1"/>
          </p:nvPr>
        </p:nvSpPr>
        <p:spPr>
          <a:xfrm>
            <a:off x="228600" y="685800"/>
            <a:ext cx="3200400" cy="5562600"/>
          </a:xfrm>
        </p:spPr>
        <p:txBody>
          <a:bodyPr/>
          <a:lstStyle/>
          <a:p>
            <a:r>
              <a:rPr lang="en-US" sz="1600" dirty="0"/>
              <a:t>Click on the folder to upload/download files from</a:t>
            </a:r>
          </a:p>
          <a:p>
            <a:r>
              <a:rPr lang="en-US" sz="1600" dirty="0"/>
              <a:t>Button “Download </a:t>
            </a:r>
            <a:r>
              <a:rPr lang="en-US" sz="1600" dirty="0" err="1"/>
              <a:t>ScienceBase</a:t>
            </a:r>
            <a:r>
              <a:rPr lang="en-US" sz="1600" dirty="0"/>
              <a:t> Folder Contents to Local Machine” appears if:</a:t>
            </a:r>
          </a:p>
          <a:p>
            <a:pPr lvl="1"/>
            <a:r>
              <a:rPr lang="en-US" sz="1200" dirty="0"/>
              <a:t>No files in the folder require a merge</a:t>
            </a:r>
          </a:p>
          <a:p>
            <a:pPr lvl="1"/>
            <a:r>
              <a:rPr lang="en-US" sz="1200" dirty="0"/>
              <a:t>No files in the folder have been modified locally</a:t>
            </a:r>
          </a:p>
          <a:p>
            <a:pPr lvl="1"/>
            <a:r>
              <a:rPr lang="en-US" sz="1200" dirty="0"/>
              <a:t>One or more files on </a:t>
            </a:r>
            <a:r>
              <a:rPr lang="en-US" sz="1200" dirty="0" err="1"/>
              <a:t>ScienceBase</a:t>
            </a:r>
            <a:r>
              <a:rPr lang="en-US" sz="1200" dirty="0"/>
              <a:t> either does not exist or are out of date locally</a:t>
            </a:r>
          </a:p>
          <a:p>
            <a:r>
              <a:rPr lang="en-US" sz="1600" dirty="0"/>
              <a:t>Button “Upload Local Folder Contents to </a:t>
            </a:r>
            <a:r>
              <a:rPr lang="en-US" sz="1600" dirty="0" err="1"/>
              <a:t>ScienceBase</a:t>
            </a:r>
            <a:r>
              <a:rPr lang="en-US" sz="1600" dirty="0"/>
              <a:t>” appears if:</a:t>
            </a:r>
          </a:p>
          <a:p>
            <a:pPr lvl="1"/>
            <a:r>
              <a:rPr lang="en-US" sz="1200" dirty="0"/>
              <a:t>No file in the folder require a merge</a:t>
            </a:r>
          </a:p>
          <a:p>
            <a:pPr lvl="1"/>
            <a:r>
              <a:rPr lang="en-US" sz="1200" dirty="0"/>
              <a:t>No files in the folder have been modified on </a:t>
            </a:r>
            <a:r>
              <a:rPr lang="en-US" sz="1200" dirty="0" err="1"/>
              <a:t>ScienceBase</a:t>
            </a:r>
            <a:r>
              <a:rPr lang="en-US" sz="1200" dirty="0"/>
              <a:t> since you last synchronized the file</a:t>
            </a:r>
          </a:p>
          <a:p>
            <a:pPr lvl="1"/>
            <a:r>
              <a:rPr lang="en-US" sz="1200" dirty="0"/>
              <a:t>One or more files locally either do not exist or are out of date on </a:t>
            </a:r>
            <a:r>
              <a:rPr lang="en-US" sz="1200" dirty="0" err="1"/>
              <a:t>ScienceBase</a:t>
            </a:r>
            <a:endParaRPr lang="en-US" sz="1200" dirty="0"/>
          </a:p>
          <a:p>
            <a:endParaRPr lang="en-US" sz="1600" dirty="0"/>
          </a:p>
        </p:txBody>
      </p:sp>
      <p:pic>
        <p:nvPicPr>
          <p:cNvPr id="4" name="Picture 3">
            <a:extLst>
              <a:ext uri="{FF2B5EF4-FFF2-40B4-BE49-F238E27FC236}">
                <a16:creationId xmlns:a16="http://schemas.microsoft.com/office/drawing/2014/main" id="{6F2D2D6D-BF5F-44DF-B10F-7CF7B359B8B0}"/>
              </a:ext>
            </a:extLst>
          </p:cNvPr>
          <p:cNvPicPr>
            <a:picLocks noChangeAspect="1"/>
          </p:cNvPicPr>
          <p:nvPr/>
        </p:nvPicPr>
        <p:blipFill>
          <a:blip r:embed="rId2"/>
          <a:stretch>
            <a:fillRect/>
          </a:stretch>
        </p:blipFill>
        <p:spPr>
          <a:xfrm>
            <a:off x="3505200" y="1217792"/>
            <a:ext cx="5538651" cy="4498615"/>
          </a:xfrm>
          <a:prstGeom prst="rect">
            <a:avLst/>
          </a:prstGeom>
        </p:spPr>
      </p:pic>
      <p:cxnSp>
        <p:nvCxnSpPr>
          <p:cNvPr id="6" name="Straight Arrow Connector 5">
            <a:extLst>
              <a:ext uri="{FF2B5EF4-FFF2-40B4-BE49-F238E27FC236}">
                <a16:creationId xmlns:a16="http://schemas.microsoft.com/office/drawing/2014/main" id="{B6182F99-4962-4FAA-A106-126D8779C193}"/>
              </a:ext>
            </a:extLst>
          </p:cNvPr>
          <p:cNvCxnSpPr>
            <a:cxnSpLocks/>
          </p:cNvCxnSpPr>
          <p:nvPr/>
        </p:nvCxnSpPr>
        <p:spPr bwMode="auto">
          <a:xfrm>
            <a:off x="3276600" y="1141593"/>
            <a:ext cx="1066800" cy="3201807"/>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 name="Straight Arrow Connector 7">
            <a:extLst>
              <a:ext uri="{FF2B5EF4-FFF2-40B4-BE49-F238E27FC236}">
                <a16:creationId xmlns:a16="http://schemas.microsoft.com/office/drawing/2014/main" id="{F4CD9442-19D1-492E-B545-AA0CBECB1E62}"/>
              </a:ext>
            </a:extLst>
          </p:cNvPr>
          <p:cNvCxnSpPr>
            <a:cxnSpLocks/>
          </p:cNvCxnSpPr>
          <p:nvPr/>
        </p:nvCxnSpPr>
        <p:spPr bwMode="auto">
          <a:xfrm>
            <a:off x="3200400" y="1981200"/>
            <a:ext cx="1066800" cy="3581400"/>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554104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501B0-FE9C-4D20-86FD-9D3B160FE668}"/>
              </a:ext>
            </a:extLst>
          </p:cNvPr>
          <p:cNvSpPr>
            <a:spLocks noGrp="1"/>
          </p:cNvSpPr>
          <p:nvPr>
            <p:ph type="title"/>
          </p:nvPr>
        </p:nvSpPr>
        <p:spPr/>
        <p:txBody>
          <a:bodyPr/>
          <a:lstStyle/>
          <a:p>
            <a:r>
              <a:rPr lang="en-US" dirty="0" err="1"/>
              <a:t>ScienceBasePy</a:t>
            </a:r>
            <a:r>
              <a:rPr lang="en-US" dirty="0"/>
              <a:t> and sbsync.py</a:t>
            </a:r>
          </a:p>
        </p:txBody>
      </p:sp>
      <p:sp>
        <p:nvSpPr>
          <p:cNvPr id="3" name="Content Placeholder 2">
            <a:extLst>
              <a:ext uri="{FF2B5EF4-FFF2-40B4-BE49-F238E27FC236}">
                <a16:creationId xmlns:a16="http://schemas.microsoft.com/office/drawing/2014/main" id="{F07E0882-3030-425A-AC11-D875E5E29BBB}"/>
              </a:ext>
            </a:extLst>
          </p:cNvPr>
          <p:cNvSpPr>
            <a:spLocks noGrp="1"/>
          </p:cNvSpPr>
          <p:nvPr>
            <p:ph idx="1"/>
          </p:nvPr>
        </p:nvSpPr>
        <p:spPr/>
        <p:txBody>
          <a:bodyPr/>
          <a:lstStyle/>
          <a:p>
            <a:r>
              <a:rPr lang="en-US" sz="2400" dirty="0" err="1"/>
              <a:t>ScienceBasePy</a:t>
            </a:r>
            <a:endParaRPr lang="en-US" sz="2400" dirty="0"/>
          </a:p>
          <a:p>
            <a:pPr lvl="1"/>
            <a:r>
              <a:rPr lang="en-US" sz="1800" dirty="0"/>
              <a:t>Python library designed to access, update, and synchronize </a:t>
            </a:r>
            <a:r>
              <a:rPr lang="en-US" sz="1800" dirty="0" err="1"/>
              <a:t>ScienceBase</a:t>
            </a:r>
            <a:r>
              <a:rPr lang="en-US" sz="1800" dirty="0"/>
              <a:t> files and folders with file and folder are your local computer</a:t>
            </a:r>
          </a:p>
          <a:p>
            <a:r>
              <a:rPr lang="en-US" sz="2400" dirty="0"/>
              <a:t>sbsync.py</a:t>
            </a:r>
          </a:p>
          <a:p>
            <a:pPr lvl="1"/>
            <a:r>
              <a:rPr lang="en-US" sz="1800" dirty="0"/>
              <a:t>Python library that encapsulates and extends </a:t>
            </a:r>
            <a:r>
              <a:rPr lang="en-US" sz="1800" dirty="0" err="1"/>
              <a:t>ScienceBasePy</a:t>
            </a:r>
            <a:endParaRPr lang="en-US" sz="1800" dirty="0"/>
          </a:p>
          <a:p>
            <a:pPr lvl="1"/>
            <a:r>
              <a:rPr lang="en-US" sz="1800" dirty="0"/>
              <a:t>Allows access to files and folders in </a:t>
            </a:r>
            <a:r>
              <a:rPr lang="en-US" sz="1800" dirty="0" err="1"/>
              <a:t>ScienceBase</a:t>
            </a:r>
            <a:r>
              <a:rPr lang="en-US" sz="1800" dirty="0"/>
              <a:t> using an object structure that </a:t>
            </a:r>
            <a:r>
              <a:rPr lang="en-US" sz="1800" dirty="0" err="1"/>
              <a:t>mimicks</a:t>
            </a:r>
            <a:r>
              <a:rPr lang="en-US" sz="1800" dirty="0"/>
              <a:t> a file tree</a:t>
            </a:r>
          </a:p>
          <a:p>
            <a:pPr lvl="2"/>
            <a:r>
              <a:rPr lang="en-US" sz="1650" dirty="0"/>
              <a:t>Folder object has methods to access that folder’s subfolders, parent folder, or files</a:t>
            </a:r>
          </a:p>
          <a:p>
            <a:pPr lvl="1"/>
            <a:r>
              <a:rPr lang="en-US" sz="1800" dirty="0"/>
              <a:t>Retries network operations for redundancy</a:t>
            </a:r>
          </a:p>
          <a:p>
            <a:pPr lvl="1"/>
            <a:r>
              <a:rPr lang="en-US" sz="1800" dirty="0"/>
              <a:t>Library keeps track of whether files are out of date</a:t>
            </a:r>
          </a:p>
          <a:p>
            <a:pPr lvl="1"/>
            <a:endParaRPr lang="en-US" sz="1800" dirty="0"/>
          </a:p>
          <a:p>
            <a:pPr lvl="1"/>
            <a:endParaRPr lang="en-US" sz="2250" dirty="0"/>
          </a:p>
          <a:p>
            <a:pPr lvl="1"/>
            <a:endParaRPr lang="en-US" sz="2250" dirty="0"/>
          </a:p>
        </p:txBody>
      </p:sp>
    </p:spTree>
    <p:extLst>
      <p:ext uri="{BB962C8B-B14F-4D97-AF65-F5344CB8AC3E}">
        <p14:creationId xmlns:p14="http://schemas.microsoft.com/office/powerpoint/2010/main" val="4013706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5678C-7E84-4B71-A658-C2471CFC900F}"/>
              </a:ext>
            </a:extLst>
          </p:cNvPr>
          <p:cNvSpPr>
            <a:spLocks noGrp="1"/>
          </p:cNvSpPr>
          <p:nvPr>
            <p:ph type="title"/>
          </p:nvPr>
        </p:nvSpPr>
        <p:spPr/>
        <p:txBody>
          <a:bodyPr/>
          <a:lstStyle/>
          <a:p>
            <a:r>
              <a:rPr lang="en-US" sz="4000" dirty="0"/>
              <a:t>sbsync.py</a:t>
            </a:r>
            <a:r>
              <a:rPr lang="en-US" dirty="0"/>
              <a:t>	</a:t>
            </a:r>
          </a:p>
        </p:txBody>
      </p:sp>
      <p:sp>
        <p:nvSpPr>
          <p:cNvPr id="3" name="Content Placeholder 2">
            <a:extLst>
              <a:ext uri="{FF2B5EF4-FFF2-40B4-BE49-F238E27FC236}">
                <a16:creationId xmlns:a16="http://schemas.microsoft.com/office/drawing/2014/main" id="{8E1C15B5-032F-4743-B81A-748B63D2CCAD}"/>
              </a:ext>
            </a:extLst>
          </p:cNvPr>
          <p:cNvSpPr>
            <a:spLocks noGrp="1"/>
          </p:cNvSpPr>
          <p:nvPr>
            <p:ph idx="1"/>
          </p:nvPr>
        </p:nvSpPr>
        <p:spPr/>
        <p:txBody>
          <a:bodyPr/>
          <a:lstStyle/>
          <a:p>
            <a:r>
              <a:rPr lang="en-US" sz="2000" b="0" dirty="0"/>
              <a:t>A simple python library for synchronizing a </a:t>
            </a:r>
            <a:r>
              <a:rPr lang="en-US" sz="2000" b="0" dirty="0" err="1"/>
              <a:t>ScienceBase</a:t>
            </a:r>
            <a:r>
              <a:rPr lang="en-US" sz="2000" b="0" dirty="0"/>
              <a:t> archive with a local structure of files and folders</a:t>
            </a:r>
          </a:p>
          <a:p>
            <a:r>
              <a:rPr lang="en-US" sz="2000" b="0" dirty="0"/>
              <a:t>All calls to </a:t>
            </a:r>
            <a:r>
              <a:rPr lang="en-US" sz="2000" b="0" dirty="0" err="1"/>
              <a:t>ScienceBasePy</a:t>
            </a:r>
            <a:r>
              <a:rPr lang="en-US" sz="2000" b="0" dirty="0"/>
              <a:t> are made through the </a:t>
            </a:r>
            <a:r>
              <a:rPr lang="en-US" sz="2000" b="0" dirty="0" err="1"/>
              <a:t>SBAccess</a:t>
            </a:r>
            <a:r>
              <a:rPr lang="en-US" sz="2000" b="0" dirty="0"/>
              <a:t> class</a:t>
            </a:r>
          </a:p>
          <a:p>
            <a:pPr lvl="1"/>
            <a:r>
              <a:rPr lang="en-US" sz="1600" b="0" dirty="0"/>
              <a:t>Encapsulates certain </a:t>
            </a:r>
            <a:r>
              <a:rPr lang="en-US" sz="1600" b="0" dirty="0" err="1"/>
              <a:t>ScienceBasePy</a:t>
            </a:r>
            <a:r>
              <a:rPr lang="en-US" sz="1600" b="0" dirty="0"/>
              <a:t> operations adding error/retry code to the operations</a:t>
            </a:r>
          </a:p>
          <a:p>
            <a:pPr lvl="2"/>
            <a:r>
              <a:rPr lang="en-US" sz="1400" b="0" dirty="0"/>
              <a:t>Default is to retry each operation up to 100 times before failing</a:t>
            </a:r>
          </a:p>
          <a:p>
            <a:r>
              <a:rPr lang="en-US" sz="2000" b="0" dirty="0"/>
              <a:t>Create a folder tree using the </a:t>
            </a:r>
            <a:r>
              <a:rPr lang="en-US" sz="2000" b="0" dirty="0" err="1"/>
              <a:t>SBTreeRoot</a:t>
            </a:r>
            <a:r>
              <a:rPr lang="en-US" sz="2000" b="0" dirty="0"/>
              <a:t> class</a:t>
            </a:r>
          </a:p>
          <a:p>
            <a:r>
              <a:rPr lang="en-US" sz="2000" b="0" dirty="0"/>
              <a:t>Once connected the </a:t>
            </a:r>
            <a:r>
              <a:rPr lang="en-US" sz="2000" b="0" dirty="0" err="1"/>
              <a:t>SBTreeRoot</a:t>
            </a:r>
            <a:r>
              <a:rPr lang="en-US" sz="2000" b="0" dirty="0"/>
              <a:t> object contains </a:t>
            </a:r>
            <a:r>
              <a:rPr lang="en-US" sz="2000" b="0" dirty="0" err="1"/>
              <a:t>SBTreeNode</a:t>
            </a:r>
            <a:r>
              <a:rPr lang="en-US" sz="2000" b="0" dirty="0"/>
              <a:t> and </a:t>
            </a:r>
            <a:r>
              <a:rPr lang="en-US" sz="2000" b="0" dirty="0" err="1"/>
              <a:t>SBFile</a:t>
            </a:r>
            <a:r>
              <a:rPr lang="en-US" sz="2000" b="0" dirty="0"/>
              <a:t> objects in a tree structure</a:t>
            </a:r>
          </a:p>
          <a:p>
            <a:pPr lvl="1"/>
            <a:r>
              <a:rPr lang="en-US" sz="1600" b="0" dirty="0"/>
              <a:t>Each </a:t>
            </a:r>
            <a:r>
              <a:rPr lang="en-US" sz="1600" b="0" dirty="0" err="1"/>
              <a:t>SBTreeNode</a:t>
            </a:r>
            <a:r>
              <a:rPr lang="en-US" sz="1600" b="0" dirty="0"/>
              <a:t> object represents a folder</a:t>
            </a:r>
          </a:p>
          <a:p>
            <a:pPr lvl="1"/>
            <a:r>
              <a:rPr lang="en-US" sz="1600" b="0" dirty="0"/>
              <a:t>Each </a:t>
            </a:r>
            <a:r>
              <a:rPr lang="en-US" sz="1600" b="0" dirty="0" err="1"/>
              <a:t>SbFile</a:t>
            </a:r>
            <a:r>
              <a:rPr lang="en-US" sz="1600" b="0" dirty="0"/>
              <a:t> object represents a file</a:t>
            </a:r>
            <a:endParaRPr lang="en-US" sz="1600" dirty="0"/>
          </a:p>
        </p:txBody>
      </p:sp>
    </p:spTree>
    <p:extLst>
      <p:ext uri="{BB962C8B-B14F-4D97-AF65-F5344CB8AC3E}">
        <p14:creationId xmlns:p14="http://schemas.microsoft.com/office/powerpoint/2010/main" val="1848479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F428C-486E-4FFA-BFFC-2286E6FB19D4}"/>
              </a:ext>
            </a:extLst>
          </p:cNvPr>
          <p:cNvSpPr>
            <a:spLocks noGrp="1"/>
          </p:cNvSpPr>
          <p:nvPr>
            <p:ph type="title"/>
          </p:nvPr>
        </p:nvSpPr>
        <p:spPr/>
        <p:txBody>
          <a:bodyPr/>
          <a:lstStyle/>
          <a:p>
            <a:r>
              <a:rPr lang="en-US" dirty="0"/>
              <a:t>Example Using the sbsync.py Library</a:t>
            </a:r>
          </a:p>
        </p:txBody>
      </p:sp>
      <p:sp>
        <p:nvSpPr>
          <p:cNvPr id="3" name="Content Placeholder 2">
            <a:extLst>
              <a:ext uri="{FF2B5EF4-FFF2-40B4-BE49-F238E27FC236}">
                <a16:creationId xmlns:a16="http://schemas.microsoft.com/office/drawing/2014/main" id="{C76FBCA5-ED1E-4587-87DE-2C685C545574}"/>
              </a:ext>
            </a:extLst>
          </p:cNvPr>
          <p:cNvSpPr>
            <a:spLocks noGrp="1"/>
          </p:cNvSpPr>
          <p:nvPr>
            <p:ph idx="1"/>
          </p:nvPr>
        </p:nvSpPr>
        <p:spPr>
          <a:xfrm>
            <a:off x="381000" y="1181100"/>
            <a:ext cx="8305800" cy="4495800"/>
          </a:xfrm>
        </p:spPr>
        <p:txBody>
          <a:bodyPr/>
          <a:lstStyle/>
          <a:p>
            <a:pPr>
              <a:buFont typeface="Arial" panose="020B0604020202020204" pitchFamily="34" charset="0"/>
              <a:buChar char="•"/>
            </a:pPr>
            <a:r>
              <a:rPr lang="en-US" dirty="0"/>
              <a:t>Use </a:t>
            </a:r>
            <a:r>
              <a:rPr lang="en-US" dirty="0" err="1"/>
              <a:t>SBTreeRoot</a:t>
            </a:r>
            <a:r>
              <a:rPr lang="en-US" dirty="0"/>
              <a:t> to connect to a specific </a:t>
            </a:r>
            <a:r>
              <a:rPr lang="en-US" dirty="0" err="1"/>
              <a:t>ScienceBase</a:t>
            </a:r>
            <a:r>
              <a:rPr lang="en-US" dirty="0"/>
              <a:t> folder structure</a:t>
            </a:r>
          </a:p>
          <a:p>
            <a:pPr marL="342900" lvl="1" indent="0">
              <a:buNone/>
            </a:pPr>
            <a:endParaRPr lang="en-US" dirty="0"/>
          </a:p>
          <a:p>
            <a:pPr marL="342900" lvl="1" indent="0">
              <a:buNone/>
            </a:pPr>
            <a:r>
              <a:rPr lang="en-US" dirty="0" err="1"/>
              <a:t>tree_root</a:t>
            </a:r>
            <a:r>
              <a:rPr lang="en-US" dirty="0"/>
              <a:t> = </a:t>
            </a:r>
            <a:r>
              <a:rPr lang="en-US" dirty="0" err="1"/>
              <a:t>SBTreeRoot</a:t>
            </a:r>
            <a:r>
              <a:rPr lang="en-US" dirty="0"/>
              <a:t>(‘</a:t>
            </a:r>
            <a:r>
              <a:rPr lang="en-US" dirty="0" err="1"/>
              <a:t>my_sb_folder</a:t>
            </a:r>
            <a:r>
              <a:rPr lang="en-US" dirty="0"/>
              <a:t>', 'spaulinski@usgs.gov',</a:t>
            </a:r>
          </a:p>
          <a:p>
            <a:pPr marL="342900" lvl="1" indent="0">
              <a:buNone/>
            </a:pPr>
            <a:r>
              <a:rPr lang="en-US" dirty="0"/>
              <a:t>                     	           </a:t>
            </a:r>
            <a:r>
              <a:rPr lang="en-US" dirty="0" err="1"/>
              <a:t>sb_root_folder_id</a:t>
            </a:r>
            <a:r>
              <a:rPr lang="en-US" dirty="0"/>
              <a:t>='5fbe75fad34e4b9faad7e8a1’)</a:t>
            </a:r>
          </a:p>
          <a:p>
            <a:pPr marL="342900" lvl="1" indent="0">
              <a:buNone/>
            </a:pPr>
            <a:endParaRPr lang="en-US" dirty="0"/>
          </a:p>
          <a:p>
            <a:pPr>
              <a:buFont typeface="Arial" panose="020B0604020202020204" pitchFamily="34" charset="0"/>
              <a:buChar char="•"/>
            </a:pPr>
            <a:r>
              <a:rPr lang="en-US" dirty="0"/>
              <a:t>Get the “data” folder immediately under the root folder</a:t>
            </a:r>
          </a:p>
          <a:p>
            <a:pPr>
              <a:buFont typeface="Arial" panose="020B0604020202020204" pitchFamily="34" charset="0"/>
              <a:buChar char="•"/>
            </a:pPr>
            <a:endParaRPr lang="en-US" dirty="0"/>
          </a:p>
          <a:p>
            <a:pPr marL="0" indent="0">
              <a:buNone/>
            </a:pPr>
            <a:r>
              <a:rPr lang="nl-NL" dirty="0"/>
              <a:t>       data_folder = tree_root['data’]</a:t>
            </a:r>
          </a:p>
          <a:p>
            <a:pPr marL="0" indent="0">
              <a:buNone/>
            </a:pPr>
            <a:endParaRPr lang="nl-NL" dirty="0"/>
          </a:p>
          <a:p>
            <a:pPr>
              <a:buFont typeface="Arial" panose="020B0604020202020204" pitchFamily="34" charset="0"/>
              <a:buChar char="•"/>
            </a:pPr>
            <a:r>
              <a:rPr lang="nl-NL" dirty="0"/>
              <a:t>Print the title of all subfolders under the ‘data’ folder</a:t>
            </a:r>
          </a:p>
          <a:p>
            <a:pPr marL="0" indent="0">
              <a:buNone/>
            </a:pPr>
            <a:endParaRPr lang="nl-NL" dirty="0"/>
          </a:p>
          <a:p>
            <a:pPr marL="0" indent="0">
              <a:buNone/>
            </a:pPr>
            <a:r>
              <a:rPr lang="nl-NL" dirty="0"/>
              <a:t>       </a:t>
            </a:r>
            <a:r>
              <a:rPr lang="en-US" dirty="0"/>
              <a:t>for name, </a:t>
            </a:r>
            <a:r>
              <a:rPr lang="en-US" dirty="0" err="1"/>
              <a:t>folder_obj</a:t>
            </a:r>
            <a:r>
              <a:rPr lang="en-US" dirty="0"/>
              <a:t> in </a:t>
            </a:r>
            <a:r>
              <a:rPr lang="nl-NL" dirty="0"/>
              <a:t>data_folder</a:t>
            </a:r>
            <a:r>
              <a:rPr lang="en-US" dirty="0"/>
              <a:t>.</a:t>
            </a:r>
            <a:r>
              <a:rPr lang="en-US" dirty="0" err="1"/>
              <a:t>folder_child_items.items</a:t>
            </a:r>
            <a:r>
              <a:rPr lang="en-US" dirty="0"/>
              <a:t>():</a:t>
            </a:r>
          </a:p>
          <a:p>
            <a:pPr marL="0" indent="0">
              <a:buNone/>
            </a:pPr>
            <a:r>
              <a:rPr lang="en-US" dirty="0"/>
              <a:t>              print(</a:t>
            </a:r>
            <a:r>
              <a:rPr lang="en-US" dirty="0" err="1"/>
              <a:t>folder_obj.sb_title</a:t>
            </a:r>
            <a:r>
              <a:rPr lang="en-US" dirty="0"/>
              <a:t>)</a:t>
            </a:r>
          </a:p>
          <a:p>
            <a:pPr marL="0" indent="0">
              <a:buNone/>
            </a:pPr>
            <a:endParaRPr lang="en-US" dirty="0"/>
          </a:p>
          <a:p>
            <a:pPr>
              <a:buFont typeface="Arial" panose="020B0604020202020204" pitchFamily="34" charset="0"/>
              <a:buChar char="•"/>
            </a:pPr>
            <a:r>
              <a:rPr lang="en-US" dirty="0"/>
              <a:t>Get the file “data_file.csv” stored in the ‘data’ folder</a:t>
            </a:r>
          </a:p>
          <a:p>
            <a:pPr>
              <a:buFont typeface="Arial" panose="020B0604020202020204" pitchFamily="34" charset="0"/>
              <a:buChar char="•"/>
            </a:pPr>
            <a:endParaRPr lang="en-US" dirty="0"/>
          </a:p>
          <a:p>
            <a:pPr marL="0" indent="0">
              <a:buNone/>
            </a:pPr>
            <a:r>
              <a:rPr lang="en-US" dirty="0"/>
              <a:t>       </a:t>
            </a:r>
            <a:r>
              <a:rPr lang="en-US" dirty="0" err="1"/>
              <a:t>data_file</a:t>
            </a:r>
            <a:r>
              <a:rPr lang="en-US" dirty="0"/>
              <a:t> = </a:t>
            </a:r>
            <a:r>
              <a:rPr lang="en-US" dirty="0" err="1"/>
              <a:t>tree_root</a:t>
            </a:r>
            <a:r>
              <a:rPr lang="en-US" dirty="0"/>
              <a:t>[‘data’]['data_file.csv’]</a:t>
            </a:r>
          </a:p>
          <a:p>
            <a:pPr marL="0" indent="0">
              <a:buNone/>
            </a:pPr>
            <a:r>
              <a:rPr lang="en-US" dirty="0"/>
              <a:t>       </a:t>
            </a:r>
            <a:r>
              <a:rPr lang="en-US" dirty="0" err="1"/>
              <a:t>data_file</a:t>
            </a:r>
            <a:r>
              <a:rPr lang="en-US" dirty="0"/>
              <a:t> = </a:t>
            </a:r>
            <a:r>
              <a:rPr lang="en-US" dirty="0" err="1"/>
              <a:t>data_folder</a:t>
            </a:r>
            <a:r>
              <a:rPr lang="en-US" dirty="0"/>
              <a:t>[‘data_file.csv’]</a:t>
            </a:r>
          </a:p>
        </p:txBody>
      </p:sp>
      <p:pic>
        <p:nvPicPr>
          <p:cNvPr id="7" name="Picture 6">
            <a:extLst>
              <a:ext uri="{FF2B5EF4-FFF2-40B4-BE49-F238E27FC236}">
                <a16:creationId xmlns:a16="http://schemas.microsoft.com/office/drawing/2014/main" id="{38B14DE1-C9E2-4841-A2C0-AF92E4F0139B}"/>
              </a:ext>
            </a:extLst>
          </p:cNvPr>
          <p:cNvPicPr>
            <a:picLocks noChangeAspect="1"/>
          </p:cNvPicPr>
          <p:nvPr/>
        </p:nvPicPr>
        <p:blipFill>
          <a:blip r:embed="rId2"/>
          <a:stretch>
            <a:fillRect/>
          </a:stretch>
        </p:blipFill>
        <p:spPr>
          <a:xfrm>
            <a:off x="7315200" y="2324100"/>
            <a:ext cx="1699763" cy="1533367"/>
          </a:xfrm>
          <a:prstGeom prst="rect">
            <a:avLst/>
          </a:prstGeom>
        </p:spPr>
      </p:pic>
      <p:sp>
        <p:nvSpPr>
          <p:cNvPr id="8" name="Content Placeholder 2">
            <a:extLst>
              <a:ext uri="{FF2B5EF4-FFF2-40B4-BE49-F238E27FC236}">
                <a16:creationId xmlns:a16="http://schemas.microsoft.com/office/drawing/2014/main" id="{5321F0B7-C32D-458C-89B8-63E4AB6C5433}"/>
              </a:ext>
            </a:extLst>
          </p:cNvPr>
          <p:cNvSpPr txBox="1">
            <a:spLocks/>
          </p:cNvSpPr>
          <p:nvPr/>
        </p:nvSpPr>
        <p:spPr bwMode="auto">
          <a:xfrm>
            <a:off x="7315954" y="1709816"/>
            <a:ext cx="1699763" cy="495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t" anchorCtr="0" compatLnSpc="1">
            <a:prstTxWarp prst="textNoShape">
              <a:avLst/>
            </a:prstTxWarp>
          </a:bodyPr>
          <a:lstStyle>
            <a:lvl1pPr marL="257175" indent="-257175" algn="l" rtl="0" eaLnBrk="1" fontAlgn="base" hangingPunct="1">
              <a:spcBef>
                <a:spcPct val="20000"/>
              </a:spcBef>
              <a:spcAft>
                <a:spcPct val="0"/>
              </a:spcAft>
              <a:buClr>
                <a:srgbClr val="FFFF99"/>
              </a:buClr>
              <a:buSzPct val="150000"/>
              <a:buChar char="·"/>
              <a:defRPr sz="1500" b="1">
                <a:solidFill>
                  <a:schemeClr val="bg1"/>
                </a:solidFill>
                <a:latin typeface="+mn-lt"/>
                <a:ea typeface="+mn-ea"/>
                <a:cs typeface="+mn-cs"/>
              </a:defRPr>
            </a:lvl1pPr>
            <a:lvl2pPr marL="557213" indent="-214313" algn="l" rtl="0" eaLnBrk="1" fontAlgn="base" hangingPunct="1">
              <a:spcBef>
                <a:spcPct val="20000"/>
              </a:spcBef>
              <a:spcAft>
                <a:spcPct val="0"/>
              </a:spcAft>
              <a:buClr>
                <a:srgbClr val="FFFF99"/>
              </a:buClr>
              <a:buSzPct val="150000"/>
              <a:buChar char="·"/>
              <a:defRPr sz="1350" b="1">
                <a:solidFill>
                  <a:schemeClr val="bg1"/>
                </a:solidFill>
                <a:latin typeface="+mn-lt"/>
                <a:ea typeface="+mn-ea"/>
              </a:defRPr>
            </a:lvl2pPr>
            <a:lvl3pPr marL="857250" indent="-171450" algn="l" rtl="0" eaLnBrk="1" fontAlgn="base" hangingPunct="1">
              <a:spcBef>
                <a:spcPct val="20000"/>
              </a:spcBef>
              <a:spcAft>
                <a:spcPct val="0"/>
              </a:spcAft>
              <a:buClr>
                <a:srgbClr val="FFFF99"/>
              </a:buClr>
              <a:buSzPct val="150000"/>
              <a:buChar char="·"/>
              <a:defRPr sz="1200" b="1" i="1">
                <a:solidFill>
                  <a:schemeClr val="bg1"/>
                </a:solidFill>
                <a:latin typeface="+mn-lt"/>
                <a:ea typeface="+mn-ea"/>
              </a:defRPr>
            </a:lvl3pPr>
            <a:lvl4pPr marL="1200150" indent="-171450" algn="l" rtl="0" eaLnBrk="1" fontAlgn="base" hangingPunct="1">
              <a:spcBef>
                <a:spcPct val="20000"/>
              </a:spcBef>
              <a:spcAft>
                <a:spcPct val="0"/>
              </a:spcAft>
              <a:buClr>
                <a:srgbClr val="FFFF99"/>
              </a:buClr>
              <a:buSzPct val="150000"/>
              <a:buChar char="·"/>
              <a:defRPr sz="1050" b="1">
                <a:solidFill>
                  <a:srgbClr val="FFFF99"/>
                </a:solidFill>
                <a:latin typeface="+mn-lt"/>
                <a:ea typeface="+mn-ea"/>
              </a:defRPr>
            </a:lvl4pPr>
            <a:lvl5pPr marL="1543050" indent="-171450" algn="l" rtl="0" eaLnBrk="1" fontAlgn="base" hangingPunct="1">
              <a:spcBef>
                <a:spcPct val="20000"/>
              </a:spcBef>
              <a:spcAft>
                <a:spcPct val="0"/>
              </a:spcAft>
              <a:buClr>
                <a:srgbClr val="FFFF99"/>
              </a:buClr>
              <a:buSzPct val="150000"/>
              <a:buChar char="·"/>
              <a:defRPr sz="900" b="1" i="1">
                <a:solidFill>
                  <a:schemeClr val="bg1"/>
                </a:solidFill>
                <a:latin typeface="+mn-lt"/>
                <a:ea typeface="+mn-ea"/>
              </a:defRPr>
            </a:lvl5pPr>
            <a:lvl6pPr marL="18859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6pPr>
            <a:lvl7pPr marL="22288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7pPr>
            <a:lvl8pPr marL="25717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8pPr>
            <a:lvl9pPr marL="29146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9pPr>
          </a:lstStyle>
          <a:p>
            <a:pPr marL="0" indent="0">
              <a:buNone/>
            </a:pPr>
            <a:r>
              <a:rPr lang="en-US" kern="0" dirty="0" err="1"/>
              <a:t>ScienceBase</a:t>
            </a:r>
            <a:r>
              <a:rPr lang="en-US" kern="0" dirty="0"/>
              <a:t> Folder Structure</a:t>
            </a:r>
          </a:p>
        </p:txBody>
      </p:sp>
    </p:spTree>
    <p:extLst>
      <p:ext uri="{BB962C8B-B14F-4D97-AF65-F5344CB8AC3E}">
        <p14:creationId xmlns:p14="http://schemas.microsoft.com/office/powerpoint/2010/main" val="837236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426BE-43A1-475E-AE17-031F47B7AB54}"/>
              </a:ext>
            </a:extLst>
          </p:cNvPr>
          <p:cNvSpPr>
            <a:spLocks noGrp="1"/>
          </p:cNvSpPr>
          <p:nvPr>
            <p:ph type="title"/>
          </p:nvPr>
        </p:nvSpPr>
        <p:spPr/>
        <p:txBody>
          <a:bodyPr/>
          <a:lstStyle/>
          <a:p>
            <a:r>
              <a:rPr lang="en-US" dirty="0"/>
              <a:t>Example (Continued)</a:t>
            </a:r>
          </a:p>
        </p:txBody>
      </p:sp>
      <p:sp>
        <p:nvSpPr>
          <p:cNvPr id="3" name="Content Placeholder 2">
            <a:extLst>
              <a:ext uri="{FF2B5EF4-FFF2-40B4-BE49-F238E27FC236}">
                <a16:creationId xmlns:a16="http://schemas.microsoft.com/office/drawing/2014/main" id="{3094EE1C-31E3-4C88-8AEA-3CC3496E2CFA}"/>
              </a:ext>
            </a:extLst>
          </p:cNvPr>
          <p:cNvSpPr>
            <a:spLocks noGrp="1"/>
          </p:cNvSpPr>
          <p:nvPr>
            <p:ph idx="1"/>
          </p:nvPr>
        </p:nvSpPr>
        <p:spPr/>
        <p:txBody>
          <a:bodyPr/>
          <a:lstStyle/>
          <a:p>
            <a:pPr>
              <a:buFont typeface="Arial" panose="020B0604020202020204" pitchFamily="34" charset="0"/>
              <a:buChar char="•"/>
            </a:pPr>
            <a:r>
              <a:rPr lang="en-US" dirty="0"/>
              <a:t>Print all files in the “data” folder</a:t>
            </a:r>
          </a:p>
          <a:p>
            <a:pPr marL="0" indent="0">
              <a:buNone/>
            </a:pPr>
            <a:endParaRPr lang="en-US" dirty="0"/>
          </a:p>
          <a:p>
            <a:pPr marL="0" indent="0">
              <a:buNone/>
            </a:pPr>
            <a:r>
              <a:rPr lang="en-US" dirty="0"/>
              <a:t>       for name, </a:t>
            </a:r>
            <a:r>
              <a:rPr lang="en-US" dirty="0" err="1"/>
              <a:t>file_obj</a:t>
            </a:r>
            <a:r>
              <a:rPr lang="en-US" dirty="0"/>
              <a:t> in </a:t>
            </a:r>
            <a:r>
              <a:rPr lang="en-US" dirty="0" err="1"/>
              <a:t>data_folder.files.items</a:t>
            </a:r>
            <a:r>
              <a:rPr lang="en-US" dirty="0"/>
              <a:t>():</a:t>
            </a:r>
          </a:p>
          <a:p>
            <a:pPr marL="0" indent="0">
              <a:buNone/>
            </a:pPr>
            <a:r>
              <a:rPr lang="en-US" dirty="0"/>
              <a:t>            print(</a:t>
            </a:r>
            <a:r>
              <a:rPr lang="en-US" dirty="0" err="1"/>
              <a:t>file_obj.sb_name</a:t>
            </a:r>
            <a:r>
              <a:rPr lang="en-US" dirty="0"/>
              <a:t>)</a:t>
            </a:r>
          </a:p>
          <a:p>
            <a:pPr marL="0" indent="0">
              <a:buNone/>
            </a:pPr>
            <a:endParaRPr lang="en-US" dirty="0"/>
          </a:p>
          <a:p>
            <a:pPr>
              <a:buFont typeface="Arial" panose="020B0604020202020204" pitchFamily="34" charset="0"/>
              <a:buChar char="•"/>
            </a:pPr>
            <a:r>
              <a:rPr lang="en-US" dirty="0"/>
              <a:t>Copy files and folders under the root folder from </a:t>
            </a:r>
            <a:r>
              <a:rPr lang="en-US" dirty="0" err="1"/>
              <a:t>ScienceBase</a:t>
            </a:r>
            <a:r>
              <a:rPr lang="en-US" dirty="0"/>
              <a:t> to the local machine</a:t>
            </a:r>
          </a:p>
          <a:p>
            <a:pPr>
              <a:buFont typeface="Arial" panose="020B0604020202020204" pitchFamily="34" charset="0"/>
              <a:buChar char="•"/>
            </a:pPr>
            <a:endParaRPr lang="en-US" dirty="0"/>
          </a:p>
          <a:p>
            <a:pPr marL="0" indent="0">
              <a:buNone/>
            </a:pPr>
            <a:r>
              <a:rPr lang="en-US" dirty="0"/>
              <a:t>       </a:t>
            </a:r>
            <a:r>
              <a:rPr lang="en-US" dirty="0" err="1"/>
              <a:t>tree_root.mirror_sciencebase_locally</a:t>
            </a:r>
            <a:r>
              <a:rPr lang="en-US" dirty="0"/>
              <a:t>(</a:t>
            </a:r>
            <a:r>
              <a:rPr lang="en-US" dirty="0" err="1"/>
              <a:t>copy_files</a:t>
            </a:r>
            <a:r>
              <a:rPr lang="en-US" dirty="0"/>
              <a:t>=True)</a:t>
            </a:r>
          </a:p>
          <a:p>
            <a:pPr marL="0" indent="0">
              <a:buNone/>
            </a:pPr>
            <a:endParaRPr lang="en-US" dirty="0"/>
          </a:p>
          <a:p>
            <a:pPr>
              <a:buFont typeface="Arial" panose="020B0604020202020204" pitchFamily="34" charset="0"/>
              <a:buChar char="•"/>
            </a:pPr>
            <a:r>
              <a:rPr lang="en-US" dirty="0"/>
              <a:t>Check the synchronization status of a file </a:t>
            </a:r>
          </a:p>
          <a:p>
            <a:pPr lvl="1">
              <a:buFont typeface="Arial" panose="020B0604020202020204" pitchFamily="34" charset="0"/>
              <a:buChar char="•"/>
            </a:pPr>
            <a:r>
              <a:rPr lang="en-US" dirty="0"/>
              <a:t>Files match, local file out of date, </a:t>
            </a:r>
            <a:r>
              <a:rPr lang="en-US" dirty="0" err="1"/>
              <a:t>ScienceBase</a:t>
            </a:r>
            <a:r>
              <a:rPr lang="en-US" dirty="0"/>
              <a:t> file out of date, merge needed</a:t>
            </a:r>
          </a:p>
          <a:p>
            <a:pPr marL="0" indent="0">
              <a:buNone/>
            </a:pPr>
            <a:endParaRPr lang="en-US" dirty="0"/>
          </a:p>
          <a:p>
            <a:pPr marL="0" indent="0">
              <a:buNone/>
            </a:pPr>
            <a:r>
              <a:rPr lang="nn-NO" dirty="0"/>
              <a:t>       fs = data_file.file_status</a:t>
            </a:r>
            <a:endParaRPr lang="en-US" dirty="0"/>
          </a:p>
          <a:p>
            <a:pPr marL="0" indent="0">
              <a:buNone/>
            </a:pPr>
            <a:endParaRPr lang="en-US" dirty="0"/>
          </a:p>
          <a:p>
            <a:pPr marL="0" indent="0">
              <a:buNone/>
            </a:pPr>
            <a:endParaRPr lang="en-US" dirty="0"/>
          </a:p>
          <a:p>
            <a:pPr>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8057079C-712B-4533-931B-F48CD08625B8}"/>
              </a:ext>
            </a:extLst>
          </p:cNvPr>
          <p:cNvPicPr>
            <a:picLocks noChangeAspect="1"/>
          </p:cNvPicPr>
          <p:nvPr/>
        </p:nvPicPr>
        <p:blipFill>
          <a:blip r:embed="rId2"/>
          <a:stretch>
            <a:fillRect/>
          </a:stretch>
        </p:blipFill>
        <p:spPr>
          <a:xfrm>
            <a:off x="7238246" y="1109584"/>
            <a:ext cx="1699763" cy="1533367"/>
          </a:xfrm>
          <a:prstGeom prst="rect">
            <a:avLst/>
          </a:prstGeom>
        </p:spPr>
      </p:pic>
      <p:sp>
        <p:nvSpPr>
          <p:cNvPr id="8" name="Content Placeholder 2">
            <a:extLst>
              <a:ext uri="{FF2B5EF4-FFF2-40B4-BE49-F238E27FC236}">
                <a16:creationId xmlns:a16="http://schemas.microsoft.com/office/drawing/2014/main" id="{0503F343-4732-4B6C-AF5A-AD532C2C678F}"/>
              </a:ext>
            </a:extLst>
          </p:cNvPr>
          <p:cNvSpPr txBox="1">
            <a:spLocks/>
          </p:cNvSpPr>
          <p:nvPr/>
        </p:nvSpPr>
        <p:spPr bwMode="auto">
          <a:xfrm>
            <a:off x="7239000" y="495300"/>
            <a:ext cx="1699763" cy="495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t" anchorCtr="0" compatLnSpc="1">
            <a:prstTxWarp prst="textNoShape">
              <a:avLst/>
            </a:prstTxWarp>
          </a:bodyPr>
          <a:lstStyle>
            <a:lvl1pPr marL="257175" indent="-257175" algn="l" rtl="0" eaLnBrk="1" fontAlgn="base" hangingPunct="1">
              <a:spcBef>
                <a:spcPct val="20000"/>
              </a:spcBef>
              <a:spcAft>
                <a:spcPct val="0"/>
              </a:spcAft>
              <a:buClr>
                <a:srgbClr val="FFFF99"/>
              </a:buClr>
              <a:buSzPct val="150000"/>
              <a:buChar char="·"/>
              <a:defRPr sz="1500" b="1">
                <a:solidFill>
                  <a:schemeClr val="bg1"/>
                </a:solidFill>
                <a:latin typeface="+mn-lt"/>
                <a:ea typeface="+mn-ea"/>
                <a:cs typeface="+mn-cs"/>
              </a:defRPr>
            </a:lvl1pPr>
            <a:lvl2pPr marL="557213" indent="-214313" algn="l" rtl="0" eaLnBrk="1" fontAlgn="base" hangingPunct="1">
              <a:spcBef>
                <a:spcPct val="20000"/>
              </a:spcBef>
              <a:spcAft>
                <a:spcPct val="0"/>
              </a:spcAft>
              <a:buClr>
                <a:srgbClr val="FFFF99"/>
              </a:buClr>
              <a:buSzPct val="150000"/>
              <a:buChar char="·"/>
              <a:defRPr sz="1350" b="1">
                <a:solidFill>
                  <a:schemeClr val="bg1"/>
                </a:solidFill>
                <a:latin typeface="+mn-lt"/>
                <a:ea typeface="+mn-ea"/>
              </a:defRPr>
            </a:lvl2pPr>
            <a:lvl3pPr marL="857250" indent="-171450" algn="l" rtl="0" eaLnBrk="1" fontAlgn="base" hangingPunct="1">
              <a:spcBef>
                <a:spcPct val="20000"/>
              </a:spcBef>
              <a:spcAft>
                <a:spcPct val="0"/>
              </a:spcAft>
              <a:buClr>
                <a:srgbClr val="FFFF99"/>
              </a:buClr>
              <a:buSzPct val="150000"/>
              <a:buChar char="·"/>
              <a:defRPr sz="1200" b="1" i="1">
                <a:solidFill>
                  <a:schemeClr val="bg1"/>
                </a:solidFill>
                <a:latin typeface="+mn-lt"/>
                <a:ea typeface="+mn-ea"/>
              </a:defRPr>
            </a:lvl3pPr>
            <a:lvl4pPr marL="1200150" indent="-171450" algn="l" rtl="0" eaLnBrk="1" fontAlgn="base" hangingPunct="1">
              <a:spcBef>
                <a:spcPct val="20000"/>
              </a:spcBef>
              <a:spcAft>
                <a:spcPct val="0"/>
              </a:spcAft>
              <a:buClr>
                <a:srgbClr val="FFFF99"/>
              </a:buClr>
              <a:buSzPct val="150000"/>
              <a:buChar char="·"/>
              <a:defRPr sz="1050" b="1">
                <a:solidFill>
                  <a:srgbClr val="FFFF99"/>
                </a:solidFill>
                <a:latin typeface="+mn-lt"/>
                <a:ea typeface="+mn-ea"/>
              </a:defRPr>
            </a:lvl4pPr>
            <a:lvl5pPr marL="1543050" indent="-171450" algn="l" rtl="0" eaLnBrk="1" fontAlgn="base" hangingPunct="1">
              <a:spcBef>
                <a:spcPct val="20000"/>
              </a:spcBef>
              <a:spcAft>
                <a:spcPct val="0"/>
              </a:spcAft>
              <a:buClr>
                <a:srgbClr val="FFFF99"/>
              </a:buClr>
              <a:buSzPct val="150000"/>
              <a:buChar char="·"/>
              <a:defRPr sz="900" b="1" i="1">
                <a:solidFill>
                  <a:schemeClr val="bg1"/>
                </a:solidFill>
                <a:latin typeface="+mn-lt"/>
                <a:ea typeface="+mn-ea"/>
              </a:defRPr>
            </a:lvl5pPr>
            <a:lvl6pPr marL="18859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6pPr>
            <a:lvl7pPr marL="22288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7pPr>
            <a:lvl8pPr marL="25717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8pPr>
            <a:lvl9pPr marL="29146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9pPr>
          </a:lstStyle>
          <a:p>
            <a:pPr marL="0" indent="0">
              <a:buNone/>
            </a:pPr>
            <a:r>
              <a:rPr lang="en-US" kern="0" dirty="0" err="1"/>
              <a:t>ScienceBase</a:t>
            </a:r>
            <a:r>
              <a:rPr lang="en-US" kern="0" dirty="0"/>
              <a:t> Folder Structure</a:t>
            </a:r>
          </a:p>
        </p:txBody>
      </p:sp>
    </p:spTree>
    <p:extLst>
      <p:ext uri="{BB962C8B-B14F-4D97-AF65-F5344CB8AC3E}">
        <p14:creationId xmlns:p14="http://schemas.microsoft.com/office/powerpoint/2010/main" val="2051810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742CA-5835-4507-B8C3-8BC18F0F9841}"/>
              </a:ext>
            </a:extLst>
          </p:cNvPr>
          <p:cNvSpPr>
            <a:spLocks noGrp="1"/>
          </p:cNvSpPr>
          <p:nvPr>
            <p:ph type="title"/>
          </p:nvPr>
        </p:nvSpPr>
        <p:spPr/>
        <p:txBody>
          <a:bodyPr/>
          <a:lstStyle/>
          <a:p>
            <a:r>
              <a:rPr lang="en-US" dirty="0"/>
              <a:t>Example (Continued)</a:t>
            </a:r>
          </a:p>
        </p:txBody>
      </p:sp>
      <p:sp>
        <p:nvSpPr>
          <p:cNvPr id="3" name="Content Placeholder 2">
            <a:extLst>
              <a:ext uri="{FF2B5EF4-FFF2-40B4-BE49-F238E27FC236}">
                <a16:creationId xmlns:a16="http://schemas.microsoft.com/office/drawing/2014/main" id="{AD872D82-6923-4A4A-88D9-6C2E2E3DB5CE}"/>
              </a:ext>
            </a:extLst>
          </p:cNvPr>
          <p:cNvSpPr>
            <a:spLocks noGrp="1"/>
          </p:cNvSpPr>
          <p:nvPr>
            <p:ph idx="1"/>
          </p:nvPr>
        </p:nvSpPr>
        <p:spPr/>
        <p:txBody>
          <a:bodyPr/>
          <a:lstStyle/>
          <a:p>
            <a:pPr>
              <a:buFont typeface="Arial" panose="020B0604020202020204" pitchFamily="34" charset="0"/>
              <a:buChar char="•"/>
            </a:pPr>
            <a:r>
              <a:rPr lang="en-US" dirty="0"/>
              <a:t>Upload the latest version of a file or a new file to </a:t>
            </a:r>
            <a:r>
              <a:rPr lang="en-US" dirty="0" err="1"/>
              <a:t>ScienceBase</a:t>
            </a:r>
            <a:endParaRPr lang="en-US" dirty="0"/>
          </a:p>
          <a:p>
            <a:pPr marL="0" indent="0">
              <a:buNone/>
            </a:pPr>
            <a:endParaRPr lang="en-US" dirty="0"/>
          </a:p>
          <a:p>
            <a:pPr marL="0" indent="0">
              <a:buNone/>
            </a:pPr>
            <a:r>
              <a:rPr lang="en-US" dirty="0"/>
              <a:t>       </a:t>
            </a:r>
            <a:r>
              <a:rPr lang="en-US" dirty="0" err="1"/>
              <a:t>data_file.upload_to_sciencebase</a:t>
            </a:r>
            <a:r>
              <a:rPr lang="en-US" dirty="0"/>
              <a:t>()</a:t>
            </a:r>
          </a:p>
          <a:p>
            <a:pPr marL="0" indent="0">
              <a:buNone/>
            </a:pPr>
            <a:endParaRPr lang="en-US" dirty="0"/>
          </a:p>
          <a:p>
            <a:pPr>
              <a:buFont typeface="Arial" panose="020B0604020202020204" pitchFamily="34" charset="0"/>
              <a:buChar char="•"/>
            </a:pPr>
            <a:r>
              <a:rPr lang="en-US" dirty="0"/>
              <a:t>Populate local files and folders into the tree structure under the ‘data’ folder</a:t>
            </a:r>
          </a:p>
          <a:p>
            <a:pPr marL="0" indent="0">
              <a:buNone/>
            </a:pPr>
            <a:endParaRPr lang="en-US" dirty="0"/>
          </a:p>
          <a:p>
            <a:pPr marL="0" indent="0">
              <a:buNone/>
            </a:pPr>
            <a:r>
              <a:rPr lang="en-US" dirty="0"/>
              <a:t>       </a:t>
            </a:r>
            <a:r>
              <a:rPr lang="en-US" dirty="0" err="1"/>
              <a:t>data_folder.populate_local_folder_structure</a:t>
            </a:r>
            <a:r>
              <a:rPr lang="en-US" dirty="0"/>
              <a:t>()</a:t>
            </a:r>
          </a:p>
          <a:p>
            <a:pPr marL="0" indent="0">
              <a:buNone/>
            </a:pPr>
            <a:endParaRPr lang="en-US" dirty="0"/>
          </a:p>
          <a:p>
            <a:pPr>
              <a:buFont typeface="Arial" panose="020B0604020202020204" pitchFamily="34" charset="0"/>
              <a:buChar char="•"/>
            </a:pPr>
            <a:r>
              <a:rPr lang="en-US" dirty="0"/>
              <a:t>Upload new file to </a:t>
            </a:r>
            <a:r>
              <a:rPr lang="en-US" dirty="0" err="1"/>
              <a:t>ScienceBase</a:t>
            </a:r>
            <a:endParaRPr lang="en-US" dirty="0"/>
          </a:p>
          <a:p>
            <a:pPr>
              <a:buFont typeface="Arial" panose="020B0604020202020204" pitchFamily="34" charset="0"/>
              <a:buChar char="•"/>
            </a:pPr>
            <a:endParaRPr lang="en-US" dirty="0"/>
          </a:p>
          <a:p>
            <a:pPr marL="0" indent="0">
              <a:buNone/>
            </a:pPr>
            <a:r>
              <a:rPr lang="en-US" dirty="0"/>
              <a:t>       </a:t>
            </a:r>
            <a:r>
              <a:rPr lang="en-US" dirty="0" err="1"/>
              <a:t>data_folder</a:t>
            </a:r>
            <a:r>
              <a:rPr lang="en-US" dirty="0"/>
              <a:t>[‘new_file.txt’].</a:t>
            </a:r>
            <a:r>
              <a:rPr lang="en-US" dirty="0" err="1"/>
              <a:t>upload_to_sciencebase</a:t>
            </a:r>
            <a:r>
              <a:rPr lang="en-US" dirty="0"/>
              <a:t>()</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9FC3FF10-274C-49A7-8D78-0632FB5C0FD8}"/>
              </a:ext>
            </a:extLst>
          </p:cNvPr>
          <p:cNvPicPr>
            <a:picLocks noChangeAspect="1"/>
          </p:cNvPicPr>
          <p:nvPr/>
        </p:nvPicPr>
        <p:blipFill>
          <a:blip r:embed="rId2"/>
          <a:stretch>
            <a:fillRect/>
          </a:stretch>
        </p:blipFill>
        <p:spPr>
          <a:xfrm>
            <a:off x="7314446" y="873959"/>
            <a:ext cx="1699763" cy="1533367"/>
          </a:xfrm>
          <a:prstGeom prst="rect">
            <a:avLst/>
          </a:prstGeom>
        </p:spPr>
      </p:pic>
      <p:sp>
        <p:nvSpPr>
          <p:cNvPr id="6" name="Content Placeholder 2">
            <a:extLst>
              <a:ext uri="{FF2B5EF4-FFF2-40B4-BE49-F238E27FC236}">
                <a16:creationId xmlns:a16="http://schemas.microsoft.com/office/drawing/2014/main" id="{D873CE3A-D6FD-499E-8084-2995AC9D5919}"/>
              </a:ext>
            </a:extLst>
          </p:cNvPr>
          <p:cNvSpPr txBox="1">
            <a:spLocks/>
          </p:cNvSpPr>
          <p:nvPr/>
        </p:nvSpPr>
        <p:spPr bwMode="auto">
          <a:xfrm>
            <a:off x="7315200" y="259675"/>
            <a:ext cx="1699763" cy="495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t" anchorCtr="0" compatLnSpc="1">
            <a:prstTxWarp prst="textNoShape">
              <a:avLst/>
            </a:prstTxWarp>
          </a:bodyPr>
          <a:lstStyle>
            <a:lvl1pPr marL="257175" indent="-257175" algn="l" rtl="0" eaLnBrk="1" fontAlgn="base" hangingPunct="1">
              <a:spcBef>
                <a:spcPct val="20000"/>
              </a:spcBef>
              <a:spcAft>
                <a:spcPct val="0"/>
              </a:spcAft>
              <a:buClr>
                <a:srgbClr val="FFFF99"/>
              </a:buClr>
              <a:buSzPct val="150000"/>
              <a:buChar char="·"/>
              <a:defRPr sz="1500" b="1">
                <a:solidFill>
                  <a:schemeClr val="bg1"/>
                </a:solidFill>
                <a:latin typeface="+mn-lt"/>
                <a:ea typeface="+mn-ea"/>
                <a:cs typeface="+mn-cs"/>
              </a:defRPr>
            </a:lvl1pPr>
            <a:lvl2pPr marL="557213" indent="-214313" algn="l" rtl="0" eaLnBrk="1" fontAlgn="base" hangingPunct="1">
              <a:spcBef>
                <a:spcPct val="20000"/>
              </a:spcBef>
              <a:spcAft>
                <a:spcPct val="0"/>
              </a:spcAft>
              <a:buClr>
                <a:srgbClr val="FFFF99"/>
              </a:buClr>
              <a:buSzPct val="150000"/>
              <a:buChar char="·"/>
              <a:defRPr sz="1350" b="1">
                <a:solidFill>
                  <a:schemeClr val="bg1"/>
                </a:solidFill>
                <a:latin typeface="+mn-lt"/>
                <a:ea typeface="+mn-ea"/>
              </a:defRPr>
            </a:lvl2pPr>
            <a:lvl3pPr marL="857250" indent="-171450" algn="l" rtl="0" eaLnBrk="1" fontAlgn="base" hangingPunct="1">
              <a:spcBef>
                <a:spcPct val="20000"/>
              </a:spcBef>
              <a:spcAft>
                <a:spcPct val="0"/>
              </a:spcAft>
              <a:buClr>
                <a:srgbClr val="FFFF99"/>
              </a:buClr>
              <a:buSzPct val="150000"/>
              <a:buChar char="·"/>
              <a:defRPr sz="1200" b="1" i="1">
                <a:solidFill>
                  <a:schemeClr val="bg1"/>
                </a:solidFill>
                <a:latin typeface="+mn-lt"/>
                <a:ea typeface="+mn-ea"/>
              </a:defRPr>
            </a:lvl3pPr>
            <a:lvl4pPr marL="1200150" indent="-171450" algn="l" rtl="0" eaLnBrk="1" fontAlgn="base" hangingPunct="1">
              <a:spcBef>
                <a:spcPct val="20000"/>
              </a:spcBef>
              <a:spcAft>
                <a:spcPct val="0"/>
              </a:spcAft>
              <a:buClr>
                <a:srgbClr val="FFFF99"/>
              </a:buClr>
              <a:buSzPct val="150000"/>
              <a:buChar char="·"/>
              <a:defRPr sz="1050" b="1">
                <a:solidFill>
                  <a:srgbClr val="FFFF99"/>
                </a:solidFill>
                <a:latin typeface="+mn-lt"/>
                <a:ea typeface="+mn-ea"/>
              </a:defRPr>
            </a:lvl4pPr>
            <a:lvl5pPr marL="1543050" indent="-171450" algn="l" rtl="0" eaLnBrk="1" fontAlgn="base" hangingPunct="1">
              <a:spcBef>
                <a:spcPct val="20000"/>
              </a:spcBef>
              <a:spcAft>
                <a:spcPct val="0"/>
              </a:spcAft>
              <a:buClr>
                <a:srgbClr val="FFFF99"/>
              </a:buClr>
              <a:buSzPct val="150000"/>
              <a:buChar char="·"/>
              <a:defRPr sz="900" b="1" i="1">
                <a:solidFill>
                  <a:schemeClr val="bg1"/>
                </a:solidFill>
                <a:latin typeface="+mn-lt"/>
                <a:ea typeface="+mn-ea"/>
              </a:defRPr>
            </a:lvl5pPr>
            <a:lvl6pPr marL="18859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6pPr>
            <a:lvl7pPr marL="22288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7pPr>
            <a:lvl8pPr marL="25717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8pPr>
            <a:lvl9pPr marL="29146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9pPr>
          </a:lstStyle>
          <a:p>
            <a:pPr marL="0" indent="0">
              <a:buNone/>
            </a:pPr>
            <a:r>
              <a:rPr lang="en-US" kern="0" dirty="0" err="1"/>
              <a:t>ScienceBase</a:t>
            </a:r>
            <a:r>
              <a:rPr lang="en-US" kern="0" dirty="0"/>
              <a:t> Folder Structure</a:t>
            </a:r>
          </a:p>
        </p:txBody>
      </p:sp>
    </p:spTree>
    <p:extLst>
      <p:ext uri="{BB962C8B-B14F-4D97-AF65-F5344CB8AC3E}">
        <p14:creationId xmlns:p14="http://schemas.microsoft.com/office/powerpoint/2010/main" val="1586733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E0B0D-EFB8-4CB2-A6D0-0722F00C8CC7}"/>
              </a:ext>
            </a:extLst>
          </p:cNvPr>
          <p:cNvSpPr>
            <a:spLocks noGrp="1"/>
          </p:cNvSpPr>
          <p:nvPr>
            <p:ph type="title"/>
          </p:nvPr>
        </p:nvSpPr>
        <p:spPr/>
        <p:txBody>
          <a:bodyPr/>
          <a:lstStyle/>
          <a:p>
            <a:r>
              <a:rPr lang="en-US" dirty="0"/>
              <a:t>Reporting a Bug</a:t>
            </a:r>
          </a:p>
        </p:txBody>
      </p:sp>
      <p:sp>
        <p:nvSpPr>
          <p:cNvPr id="3" name="Content Placeholder 2">
            <a:extLst>
              <a:ext uri="{FF2B5EF4-FFF2-40B4-BE49-F238E27FC236}">
                <a16:creationId xmlns:a16="http://schemas.microsoft.com/office/drawing/2014/main" id="{F0A648D9-24ED-4E2F-B848-0CB4D5E0DFAF}"/>
              </a:ext>
            </a:extLst>
          </p:cNvPr>
          <p:cNvSpPr>
            <a:spLocks noGrp="1"/>
          </p:cNvSpPr>
          <p:nvPr>
            <p:ph idx="1"/>
          </p:nvPr>
        </p:nvSpPr>
        <p:spPr/>
        <p:txBody>
          <a:bodyPr/>
          <a:lstStyle/>
          <a:p>
            <a:r>
              <a:rPr lang="en-US" sz="2000" dirty="0"/>
              <a:t>sbsync.py and sbtreeview.py are currently early-release (Beta)</a:t>
            </a:r>
            <a:endParaRPr lang="en-US" sz="1850" dirty="0"/>
          </a:p>
          <a:p>
            <a:r>
              <a:rPr lang="en-US" sz="2000" dirty="0"/>
              <a:t>Should a problem occur in sbsync.py</a:t>
            </a:r>
          </a:p>
          <a:p>
            <a:pPr lvl="1"/>
            <a:r>
              <a:rPr lang="en-US" sz="1600" dirty="0"/>
              <a:t>Sbsync.py should automatically create a “debug_log_sbsync.txt” debug file in the folder where the script was run</a:t>
            </a:r>
          </a:p>
          <a:p>
            <a:r>
              <a:rPr lang="en-US" sz="2000" dirty="0"/>
              <a:t>Should a problem occur in sbtreeview.py</a:t>
            </a:r>
          </a:p>
          <a:p>
            <a:pPr lvl="1"/>
            <a:r>
              <a:rPr lang="en-US" sz="1600" dirty="0"/>
              <a:t>Red bold text should appear at the bottom of the window describing the error</a:t>
            </a:r>
          </a:p>
          <a:p>
            <a:pPr lvl="1"/>
            <a:r>
              <a:rPr lang="en-US" sz="1600" dirty="0"/>
              <a:t>Sbtreeview.py should automatically create a “debug_log_sbtreeview.txt” debug file in the folder where the script was run</a:t>
            </a:r>
          </a:p>
          <a:p>
            <a:r>
              <a:rPr lang="en-US" sz="2000" dirty="0"/>
              <a:t>When Reporting a bug</a:t>
            </a:r>
          </a:p>
          <a:p>
            <a:pPr lvl="1"/>
            <a:r>
              <a:rPr lang="en-US" sz="1600" dirty="0"/>
              <a:t>Describe what you were doing at the time the bug occurred</a:t>
            </a:r>
          </a:p>
          <a:p>
            <a:pPr lvl="2"/>
            <a:r>
              <a:rPr lang="en-US" sz="1400" dirty="0"/>
              <a:t>Specifics on what file or folder you were accessing at the time would be helpful</a:t>
            </a:r>
          </a:p>
          <a:p>
            <a:pPr lvl="1"/>
            <a:r>
              <a:rPr lang="en-US" sz="1600" dirty="0"/>
              <a:t>Include the red text that appears at the bottom of sbtreeview.py, if any</a:t>
            </a:r>
          </a:p>
          <a:p>
            <a:pPr lvl="1"/>
            <a:r>
              <a:rPr lang="en-US" sz="1600" dirty="0"/>
              <a:t>Attach any debug log that was created.  Please look at the debug log modification date before sending to confirm that the log was created at the time of the bug.</a:t>
            </a:r>
          </a:p>
          <a:p>
            <a:pPr lvl="1"/>
            <a:endParaRPr lang="en-US" dirty="0"/>
          </a:p>
        </p:txBody>
      </p:sp>
    </p:spTree>
    <p:extLst>
      <p:ext uri="{BB962C8B-B14F-4D97-AF65-F5344CB8AC3E}">
        <p14:creationId xmlns:p14="http://schemas.microsoft.com/office/powerpoint/2010/main" val="1700314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3F67-7986-4195-80FC-F303DCF05A94}"/>
              </a:ext>
            </a:extLst>
          </p:cNvPr>
          <p:cNvSpPr>
            <a:spLocks noGrp="1"/>
          </p:cNvSpPr>
          <p:nvPr>
            <p:ph type="title"/>
          </p:nvPr>
        </p:nvSpPr>
        <p:spPr>
          <a:xfrm>
            <a:off x="381000" y="152400"/>
            <a:ext cx="8305800" cy="533400"/>
          </a:xfrm>
        </p:spPr>
        <p:txBody>
          <a:bodyPr/>
          <a:lstStyle/>
          <a:p>
            <a:r>
              <a:rPr lang="en-US" sz="4000" dirty="0"/>
              <a:t>Introduction</a:t>
            </a:r>
          </a:p>
        </p:txBody>
      </p:sp>
      <p:sp>
        <p:nvSpPr>
          <p:cNvPr id="3" name="Content Placeholder 2">
            <a:extLst>
              <a:ext uri="{FF2B5EF4-FFF2-40B4-BE49-F238E27FC236}">
                <a16:creationId xmlns:a16="http://schemas.microsoft.com/office/drawing/2014/main" id="{31CBB762-DE8F-4A2F-B099-1E94C00AFE4A}"/>
              </a:ext>
            </a:extLst>
          </p:cNvPr>
          <p:cNvSpPr>
            <a:spLocks noGrp="1"/>
          </p:cNvSpPr>
          <p:nvPr>
            <p:ph idx="1"/>
          </p:nvPr>
        </p:nvSpPr>
        <p:spPr>
          <a:xfrm>
            <a:off x="138500" y="838200"/>
            <a:ext cx="8305800" cy="914400"/>
          </a:xfrm>
        </p:spPr>
        <p:txBody>
          <a:bodyPr/>
          <a:lstStyle/>
          <a:p>
            <a:r>
              <a:rPr lang="en-US" sz="1800" dirty="0"/>
              <a:t>sbsync.py</a:t>
            </a:r>
          </a:p>
          <a:p>
            <a:pPr lvl="1"/>
            <a:r>
              <a:rPr lang="en-US" sz="1800" dirty="0"/>
              <a:t>Encapsulates and extends </a:t>
            </a:r>
            <a:r>
              <a:rPr lang="en-US" sz="1800" dirty="0" err="1"/>
              <a:t>ScienceBasePy</a:t>
            </a:r>
            <a:r>
              <a:rPr lang="en-US" sz="1800" dirty="0"/>
              <a:t> library</a:t>
            </a:r>
          </a:p>
        </p:txBody>
      </p:sp>
      <p:pic>
        <p:nvPicPr>
          <p:cNvPr id="4" name="Picture 3">
            <a:extLst>
              <a:ext uri="{FF2B5EF4-FFF2-40B4-BE49-F238E27FC236}">
                <a16:creationId xmlns:a16="http://schemas.microsoft.com/office/drawing/2014/main" id="{5FB5529E-8678-4161-AA50-D50BFC256590}"/>
              </a:ext>
            </a:extLst>
          </p:cNvPr>
          <p:cNvPicPr>
            <a:picLocks noChangeAspect="1"/>
          </p:cNvPicPr>
          <p:nvPr/>
        </p:nvPicPr>
        <p:blipFill>
          <a:blip r:embed="rId3"/>
          <a:stretch>
            <a:fillRect/>
          </a:stretch>
        </p:blipFill>
        <p:spPr>
          <a:xfrm>
            <a:off x="3054531" y="1600200"/>
            <a:ext cx="5950969" cy="4825647"/>
          </a:xfrm>
          <a:prstGeom prst="rect">
            <a:avLst/>
          </a:prstGeom>
        </p:spPr>
      </p:pic>
      <p:sp>
        <p:nvSpPr>
          <p:cNvPr id="5" name="Content Placeholder 2">
            <a:extLst>
              <a:ext uri="{FF2B5EF4-FFF2-40B4-BE49-F238E27FC236}">
                <a16:creationId xmlns:a16="http://schemas.microsoft.com/office/drawing/2014/main" id="{64928464-FED4-4BF1-90DC-0A0DC5A7F183}"/>
              </a:ext>
            </a:extLst>
          </p:cNvPr>
          <p:cNvSpPr txBox="1">
            <a:spLocks/>
          </p:cNvSpPr>
          <p:nvPr/>
        </p:nvSpPr>
        <p:spPr bwMode="auto">
          <a:xfrm>
            <a:off x="138500" y="1524000"/>
            <a:ext cx="2902969" cy="449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t" anchorCtr="0" compatLnSpc="1">
            <a:prstTxWarp prst="textNoShape">
              <a:avLst/>
            </a:prstTxWarp>
          </a:bodyPr>
          <a:lstStyle>
            <a:lvl1pPr marL="257175" indent="-257175" algn="l" rtl="0" eaLnBrk="1" fontAlgn="base" hangingPunct="1">
              <a:spcBef>
                <a:spcPct val="20000"/>
              </a:spcBef>
              <a:spcAft>
                <a:spcPct val="0"/>
              </a:spcAft>
              <a:buClr>
                <a:srgbClr val="FFFF99"/>
              </a:buClr>
              <a:buSzPct val="150000"/>
              <a:buChar char="·"/>
              <a:defRPr sz="1500" b="1">
                <a:solidFill>
                  <a:schemeClr val="bg1"/>
                </a:solidFill>
                <a:latin typeface="+mn-lt"/>
                <a:ea typeface="+mn-ea"/>
                <a:cs typeface="+mn-cs"/>
              </a:defRPr>
            </a:lvl1pPr>
            <a:lvl2pPr marL="557213" indent="-214313" algn="l" rtl="0" eaLnBrk="1" fontAlgn="base" hangingPunct="1">
              <a:spcBef>
                <a:spcPct val="20000"/>
              </a:spcBef>
              <a:spcAft>
                <a:spcPct val="0"/>
              </a:spcAft>
              <a:buClr>
                <a:srgbClr val="FFFF99"/>
              </a:buClr>
              <a:buSzPct val="150000"/>
              <a:buChar char="·"/>
              <a:defRPr sz="1350" b="1">
                <a:solidFill>
                  <a:schemeClr val="bg1"/>
                </a:solidFill>
                <a:latin typeface="+mn-lt"/>
                <a:ea typeface="+mn-ea"/>
              </a:defRPr>
            </a:lvl2pPr>
            <a:lvl3pPr marL="857250" indent="-171450" algn="l" rtl="0" eaLnBrk="1" fontAlgn="base" hangingPunct="1">
              <a:spcBef>
                <a:spcPct val="20000"/>
              </a:spcBef>
              <a:spcAft>
                <a:spcPct val="0"/>
              </a:spcAft>
              <a:buClr>
                <a:srgbClr val="FFFF99"/>
              </a:buClr>
              <a:buSzPct val="150000"/>
              <a:buChar char="·"/>
              <a:defRPr sz="1200" b="1" i="1">
                <a:solidFill>
                  <a:schemeClr val="bg1"/>
                </a:solidFill>
                <a:latin typeface="+mn-lt"/>
                <a:ea typeface="+mn-ea"/>
              </a:defRPr>
            </a:lvl3pPr>
            <a:lvl4pPr marL="1200150" indent="-171450" algn="l" rtl="0" eaLnBrk="1" fontAlgn="base" hangingPunct="1">
              <a:spcBef>
                <a:spcPct val="20000"/>
              </a:spcBef>
              <a:spcAft>
                <a:spcPct val="0"/>
              </a:spcAft>
              <a:buClr>
                <a:srgbClr val="FFFF99"/>
              </a:buClr>
              <a:buSzPct val="150000"/>
              <a:buChar char="·"/>
              <a:defRPr sz="1050" b="1">
                <a:solidFill>
                  <a:srgbClr val="FFFF99"/>
                </a:solidFill>
                <a:latin typeface="+mn-lt"/>
                <a:ea typeface="+mn-ea"/>
              </a:defRPr>
            </a:lvl4pPr>
            <a:lvl5pPr marL="1543050" indent="-171450" algn="l" rtl="0" eaLnBrk="1" fontAlgn="base" hangingPunct="1">
              <a:spcBef>
                <a:spcPct val="20000"/>
              </a:spcBef>
              <a:spcAft>
                <a:spcPct val="0"/>
              </a:spcAft>
              <a:buClr>
                <a:srgbClr val="FFFF99"/>
              </a:buClr>
              <a:buSzPct val="150000"/>
              <a:buChar char="·"/>
              <a:defRPr sz="900" b="1" i="1">
                <a:solidFill>
                  <a:schemeClr val="bg1"/>
                </a:solidFill>
                <a:latin typeface="+mn-lt"/>
                <a:ea typeface="+mn-ea"/>
              </a:defRPr>
            </a:lvl5pPr>
            <a:lvl6pPr marL="18859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6pPr>
            <a:lvl7pPr marL="22288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7pPr>
            <a:lvl8pPr marL="25717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8pPr>
            <a:lvl9pPr marL="29146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9pPr>
          </a:lstStyle>
          <a:p>
            <a:r>
              <a:rPr lang="en-US" sz="1800" kern="0" dirty="0"/>
              <a:t>sbtreeview.py</a:t>
            </a:r>
          </a:p>
          <a:p>
            <a:pPr lvl="1"/>
            <a:r>
              <a:rPr lang="en-US" sz="1600" kern="0" dirty="0"/>
              <a:t>Graphical user interface built on top of sbsync.py</a:t>
            </a:r>
          </a:p>
          <a:p>
            <a:pPr lvl="1"/>
            <a:r>
              <a:rPr lang="en-US" sz="1600" kern="0" dirty="0"/>
              <a:t>Allows you to synchronize </a:t>
            </a:r>
            <a:r>
              <a:rPr lang="en-US" sz="1600" kern="0" dirty="0" err="1"/>
              <a:t>ScienceBase</a:t>
            </a:r>
            <a:r>
              <a:rPr lang="en-US" sz="1600" kern="0" dirty="0"/>
              <a:t> files and folders with your local file system</a:t>
            </a:r>
          </a:p>
          <a:p>
            <a:r>
              <a:rPr lang="en-US" sz="1800" kern="0" dirty="0"/>
              <a:t>Both python scripts recently written </a:t>
            </a:r>
          </a:p>
          <a:p>
            <a:pPr lvl="1"/>
            <a:r>
              <a:rPr lang="en-US" sz="1600" kern="0" dirty="0"/>
              <a:t>Currently Beta version 0.12</a:t>
            </a:r>
          </a:p>
          <a:p>
            <a:pPr lvl="1"/>
            <a:r>
              <a:rPr lang="en-US" sz="1600" kern="0" dirty="0"/>
              <a:t>If you use these scripts now, consider yourself a Beta tester!</a:t>
            </a:r>
          </a:p>
          <a:p>
            <a:endParaRPr lang="en-US" kern="0" dirty="0"/>
          </a:p>
        </p:txBody>
      </p:sp>
    </p:spTree>
    <p:extLst>
      <p:ext uri="{BB962C8B-B14F-4D97-AF65-F5344CB8AC3E}">
        <p14:creationId xmlns:p14="http://schemas.microsoft.com/office/powerpoint/2010/main" val="1514843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F664-6400-45F6-A610-5C83432EF3E3}"/>
              </a:ext>
            </a:extLst>
          </p:cNvPr>
          <p:cNvSpPr>
            <a:spLocks noGrp="1"/>
          </p:cNvSpPr>
          <p:nvPr>
            <p:ph type="title"/>
          </p:nvPr>
        </p:nvSpPr>
        <p:spPr/>
        <p:txBody>
          <a:bodyPr/>
          <a:lstStyle/>
          <a:p>
            <a:r>
              <a:rPr lang="en-US" sz="4000" dirty="0"/>
              <a:t>Dependencies</a:t>
            </a:r>
          </a:p>
        </p:txBody>
      </p:sp>
      <p:sp>
        <p:nvSpPr>
          <p:cNvPr id="3" name="Content Placeholder 2">
            <a:extLst>
              <a:ext uri="{FF2B5EF4-FFF2-40B4-BE49-F238E27FC236}">
                <a16:creationId xmlns:a16="http://schemas.microsoft.com/office/drawing/2014/main" id="{D1A7780C-560B-44B8-BB43-9ABAEC535039}"/>
              </a:ext>
            </a:extLst>
          </p:cNvPr>
          <p:cNvSpPr>
            <a:spLocks noGrp="1"/>
          </p:cNvSpPr>
          <p:nvPr>
            <p:ph idx="1"/>
          </p:nvPr>
        </p:nvSpPr>
        <p:spPr/>
        <p:txBody>
          <a:bodyPr/>
          <a:lstStyle/>
          <a:p>
            <a:r>
              <a:rPr lang="en-US" sz="2400" dirty="0"/>
              <a:t>Both sbsync.py and sbtreeview.py were developed and tested using python 3.7 </a:t>
            </a:r>
          </a:p>
          <a:p>
            <a:r>
              <a:rPr lang="en-US" sz="2400" dirty="0"/>
              <a:t>sbsync.py dependencies</a:t>
            </a:r>
          </a:p>
          <a:p>
            <a:pPr lvl="1"/>
            <a:r>
              <a:rPr lang="en-US" sz="2250" dirty="0" err="1"/>
              <a:t>ScienceBasePy</a:t>
            </a:r>
            <a:endParaRPr lang="en-US" sz="2250" dirty="0"/>
          </a:p>
          <a:p>
            <a:r>
              <a:rPr lang="en-US" sz="2400" dirty="0"/>
              <a:t>sbtreeview.py dependencies</a:t>
            </a:r>
          </a:p>
          <a:p>
            <a:pPr lvl="1"/>
            <a:r>
              <a:rPr lang="en-US" sz="2250" dirty="0"/>
              <a:t>sbsync.py (and therefore </a:t>
            </a:r>
            <a:r>
              <a:rPr lang="en-US" sz="2250" dirty="0" err="1"/>
              <a:t>ScienceBasePy</a:t>
            </a:r>
            <a:r>
              <a:rPr lang="en-US" sz="2250" dirty="0"/>
              <a:t>) </a:t>
            </a:r>
          </a:p>
          <a:p>
            <a:pPr lvl="1"/>
            <a:r>
              <a:rPr lang="en-US" sz="2250" dirty="0"/>
              <a:t>PyQT5</a:t>
            </a:r>
          </a:p>
          <a:p>
            <a:endParaRPr lang="en-US" dirty="0"/>
          </a:p>
        </p:txBody>
      </p:sp>
    </p:spTree>
    <p:extLst>
      <p:ext uri="{BB962C8B-B14F-4D97-AF65-F5344CB8AC3E}">
        <p14:creationId xmlns:p14="http://schemas.microsoft.com/office/powerpoint/2010/main" val="3053590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185D-85A6-431F-B006-AE82F5348599}"/>
              </a:ext>
            </a:extLst>
          </p:cNvPr>
          <p:cNvSpPr>
            <a:spLocks noGrp="1"/>
          </p:cNvSpPr>
          <p:nvPr>
            <p:ph type="title"/>
          </p:nvPr>
        </p:nvSpPr>
        <p:spPr/>
        <p:txBody>
          <a:bodyPr/>
          <a:lstStyle/>
          <a:p>
            <a:r>
              <a:rPr lang="en-US" sz="3200" dirty="0"/>
              <a:t>Downloading and Running </a:t>
            </a:r>
            <a:r>
              <a:rPr lang="en-US" sz="3200" dirty="0" err="1"/>
              <a:t>ScienceBase</a:t>
            </a:r>
            <a:r>
              <a:rPr lang="en-US" sz="3200" dirty="0"/>
              <a:t> Viewer (sbtreeview.py/sbtreeview.exe)</a:t>
            </a:r>
          </a:p>
        </p:txBody>
      </p:sp>
      <p:sp>
        <p:nvSpPr>
          <p:cNvPr id="3" name="Content Placeholder 2">
            <a:extLst>
              <a:ext uri="{FF2B5EF4-FFF2-40B4-BE49-F238E27FC236}">
                <a16:creationId xmlns:a16="http://schemas.microsoft.com/office/drawing/2014/main" id="{1C2CCA2F-96F6-492B-AFA3-CF43FFEF76F5}"/>
              </a:ext>
            </a:extLst>
          </p:cNvPr>
          <p:cNvSpPr>
            <a:spLocks noGrp="1"/>
          </p:cNvSpPr>
          <p:nvPr>
            <p:ph idx="1"/>
          </p:nvPr>
        </p:nvSpPr>
        <p:spPr>
          <a:xfrm>
            <a:off x="381000" y="1524000"/>
            <a:ext cx="8305800" cy="4495800"/>
          </a:xfrm>
        </p:spPr>
        <p:txBody>
          <a:bodyPr/>
          <a:lstStyle/>
          <a:p>
            <a:r>
              <a:rPr lang="en-US" sz="2000" dirty="0"/>
              <a:t>Files are currently on </a:t>
            </a:r>
            <a:r>
              <a:rPr lang="en-US" sz="2000" dirty="0" err="1"/>
              <a:t>Github</a:t>
            </a:r>
            <a:endParaRPr lang="en-US" sz="2000" dirty="0"/>
          </a:p>
          <a:p>
            <a:pPr lvl="1"/>
            <a:r>
              <a:rPr lang="en-US" sz="1800" dirty="0"/>
              <a:t>https://github.com/rniswon/CAWSC_WaterUse/tree/master/etc/sciencebase</a:t>
            </a:r>
          </a:p>
          <a:p>
            <a:r>
              <a:rPr lang="en-US" sz="2000" dirty="0"/>
              <a:t>Download all the files in the </a:t>
            </a:r>
            <a:r>
              <a:rPr lang="en-US" sz="2000" dirty="0" err="1"/>
              <a:t>sciencebase</a:t>
            </a:r>
            <a:r>
              <a:rPr lang="en-US" sz="2000" dirty="0"/>
              <a:t> folder</a:t>
            </a:r>
          </a:p>
          <a:p>
            <a:r>
              <a:rPr lang="en-US" sz="2000" dirty="0"/>
              <a:t>Windows users</a:t>
            </a:r>
          </a:p>
          <a:p>
            <a:pPr lvl="1"/>
            <a:r>
              <a:rPr lang="en-US" sz="1800" dirty="0"/>
              <a:t>Just run “sbtreeview.exe”</a:t>
            </a:r>
          </a:p>
          <a:p>
            <a:r>
              <a:rPr lang="en-US" sz="2000" dirty="0"/>
              <a:t>Running </a:t>
            </a:r>
            <a:r>
              <a:rPr lang="en-US" sz="2000" dirty="0" err="1"/>
              <a:t>sbtreeview</a:t>
            </a:r>
            <a:r>
              <a:rPr lang="en-US" sz="2000" dirty="0"/>
              <a:t> as a python script</a:t>
            </a:r>
          </a:p>
          <a:p>
            <a:pPr lvl="1"/>
            <a:r>
              <a:rPr lang="en-US" sz="1800" dirty="0"/>
              <a:t>Install Anaconda for Python 3.x</a:t>
            </a:r>
          </a:p>
          <a:p>
            <a:pPr lvl="1"/>
            <a:r>
              <a:rPr lang="en-US" sz="1800" dirty="0"/>
              <a:t>Set up python environment.  Do one of the following:</a:t>
            </a:r>
          </a:p>
          <a:p>
            <a:pPr lvl="2"/>
            <a:r>
              <a:rPr lang="en-US" sz="1600" dirty="0"/>
              <a:t>Use </a:t>
            </a:r>
            <a:r>
              <a:rPr lang="en-US" sz="1600" dirty="0" err="1"/>
              <a:t>sbsync_env.yml</a:t>
            </a:r>
            <a:r>
              <a:rPr lang="en-US" sz="1600" dirty="0"/>
              <a:t> to set up environment</a:t>
            </a:r>
          </a:p>
          <a:p>
            <a:pPr lvl="3"/>
            <a:r>
              <a:rPr lang="en-US" sz="1450" dirty="0"/>
              <a:t>conda.exe env create -f </a:t>
            </a:r>
            <a:r>
              <a:rPr lang="en-US" sz="1450" dirty="0" err="1"/>
              <a:t>sbsync_env.yml</a:t>
            </a:r>
            <a:endParaRPr lang="en-US" sz="1450" dirty="0"/>
          </a:p>
          <a:p>
            <a:pPr lvl="2"/>
            <a:r>
              <a:rPr lang="en-US" sz="1600" dirty="0"/>
              <a:t>Install </a:t>
            </a:r>
            <a:r>
              <a:rPr lang="en-US" sz="1400" dirty="0" err="1"/>
              <a:t>ScienceBasePy</a:t>
            </a:r>
            <a:r>
              <a:rPr lang="en-US" sz="1400" dirty="0"/>
              <a:t> and PyQt5 libraries</a:t>
            </a:r>
          </a:p>
          <a:p>
            <a:pPr lvl="1"/>
            <a:r>
              <a:rPr lang="en-US" sz="1800" dirty="0"/>
              <a:t>Run “sbtreeview.py”</a:t>
            </a:r>
          </a:p>
        </p:txBody>
      </p:sp>
    </p:spTree>
    <p:extLst>
      <p:ext uri="{BB962C8B-B14F-4D97-AF65-F5344CB8AC3E}">
        <p14:creationId xmlns:p14="http://schemas.microsoft.com/office/powerpoint/2010/main" val="1728429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3C574-D774-4930-BBD5-0AE966955792}"/>
              </a:ext>
            </a:extLst>
          </p:cNvPr>
          <p:cNvSpPr>
            <a:spLocks noGrp="1"/>
          </p:cNvSpPr>
          <p:nvPr>
            <p:ph type="title"/>
          </p:nvPr>
        </p:nvSpPr>
        <p:spPr>
          <a:xfrm>
            <a:off x="381000" y="152400"/>
            <a:ext cx="8305800" cy="685800"/>
          </a:xfrm>
        </p:spPr>
        <p:txBody>
          <a:bodyPr/>
          <a:lstStyle/>
          <a:p>
            <a:r>
              <a:rPr lang="en-US" dirty="0"/>
              <a:t>Connecting to </a:t>
            </a:r>
            <a:r>
              <a:rPr lang="en-US" dirty="0" err="1"/>
              <a:t>ScienceBase</a:t>
            </a:r>
            <a:endParaRPr lang="en-US" dirty="0"/>
          </a:p>
        </p:txBody>
      </p:sp>
      <p:sp>
        <p:nvSpPr>
          <p:cNvPr id="3" name="Content Placeholder 2">
            <a:extLst>
              <a:ext uri="{FF2B5EF4-FFF2-40B4-BE49-F238E27FC236}">
                <a16:creationId xmlns:a16="http://schemas.microsoft.com/office/drawing/2014/main" id="{25901F6E-E1B3-4823-84F9-0FF3CE6EE63B}"/>
              </a:ext>
            </a:extLst>
          </p:cNvPr>
          <p:cNvSpPr>
            <a:spLocks noGrp="1"/>
          </p:cNvSpPr>
          <p:nvPr>
            <p:ph idx="1"/>
          </p:nvPr>
        </p:nvSpPr>
        <p:spPr>
          <a:xfrm>
            <a:off x="152400" y="1020541"/>
            <a:ext cx="3276600" cy="584553"/>
          </a:xfrm>
        </p:spPr>
        <p:txBody>
          <a:bodyPr/>
          <a:lstStyle/>
          <a:p>
            <a:pPr marL="0" indent="0">
              <a:buNone/>
            </a:pPr>
            <a:r>
              <a:rPr lang="en-US" sz="1400" dirty="0"/>
              <a:t>Your folder’s Root Folder ID can be found on the </a:t>
            </a:r>
            <a:r>
              <a:rPr lang="en-US" sz="1400" dirty="0" err="1"/>
              <a:t>ScienceBase</a:t>
            </a:r>
            <a:r>
              <a:rPr lang="en-US" sz="1400" dirty="0"/>
              <a:t> website</a:t>
            </a:r>
          </a:p>
        </p:txBody>
      </p:sp>
      <p:pic>
        <p:nvPicPr>
          <p:cNvPr id="4" name="Picture 3">
            <a:extLst>
              <a:ext uri="{FF2B5EF4-FFF2-40B4-BE49-F238E27FC236}">
                <a16:creationId xmlns:a16="http://schemas.microsoft.com/office/drawing/2014/main" id="{0479FE55-C6F7-482D-8EB5-EFE3D0AB8BF4}"/>
              </a:ext>
            </a:extLst>
          </p:cNvPr>
          <p:cNvPicPr>
            <a:picLocks noChangeAspect="1"/>
          </p:cNvPicPr>
          <p:nvPr/>
        </p:nvPicPr>
        <p:blipFill>
          <a:blip r:embed="rId2"/>
          <a:stretch>
            <a:fillRect/>
          </a:stretch>
        </p:blipFill>
        <p:spPr>
          <a:xfrm>
            <a:off x="1596515" y="1879953"/>
            <a:ext cx="5950969" cy="4825647"/>
          </a:xfrm>
          <a:prstGeom prst="rect">
            <a:avLst/>
          </a:prstGeom>
        </p:spPr>
      </p:pic>
      <p:cxnSp>
        <p:nvCxnSpPr>
          <p:cNvPr id="6" name="Straight Arrow Connector 5">
            <a:extLst>
              <a:ext uri="{FF2B5EF4-FFF2-40B4-BE49-F238E27FC236}">
                <a16:creationId xmlns:a16="http://schemas.microsoft.com/office/drawing/2014/main" id="{B8E15640-17E6-4D71-B71C-363209A5DF3D}"/>
              </a:ext>
            </a:extLst>
          </p:cNvPr>
          <p:cNvCxnSpPr>
            <a:cxnSpLocks/>
          </p:cNvCxnSpPr>
          <p:nvPr/>
        </p:nvCxnSpPr>
        <p:spPr bwMode="auto">
          <a:xfrm>
            <a:off x="2133600" y="1574904"/>
            <a:ext cx="533400" cy="711096"/>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 name="Straight Arrow Connector 9">
            <a:extLst>
              <a:ext uri="{FF2B5EF4-FFF2-40B4-BE49-F238E27FC236}">
                <a16:creationId xmlns:a16="http://schemas.microsoft.com/office/drawing/2014/main" id="{DA5856D7-3094-4457-9828-9DE7F3AFECC0}"/>
              </a:ext>
            </a:extLst>
          </p:cNvPr>
          <p:cNvCxnSpPr>
            <a:cxnSpLocks/>
          </p:cNvCxnSpPr>
          <p:nvPr/>
        </p:nvCxnSpPr>
        <p:spPr bwMode="auto">
          <a:xfrm flipH="1">
            <a:off x="4038601" y="1574904"/>
            <a:ext cx="79884" cy="711096"/>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2" name="Content Placeholder 2">
            <a:extLst>
              <a:ext uri="{FF2B5EF4-FFF2-40B4-BE49-F238E27FC236}">
                <a16:creationId xmlns:a16="http://schemas.microsoft.com/office/drawing/2014/main" id="{5A1414AC-C0CC-48D9-83BE-5768D8C2196D}"/>
              </a:ext>
            </a:extLst>
          </p:cNvPr>
          <p:cNvSpPr txBox="1">
            <a:spLocks/>
          </p:cNvSpPr>
          <p:nvPr/>
        </p:nvSpPr>
        <p:spPr bwMode="auto">
          <a:xfrm>
            <a:off x="3370971" y="1008297"/>
            <a:ext cx="1658229" cy="68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t" anchorCtr="0" compatLnSpc="1">
            <a:prstTxWarp prst="textNoShape">
              <a:avLst/>
            </a:prstTxWarp>
          </a:bodyPr>
          <a:lstStyle>
            <a:lvl1pPr marL="257175" indent="-257175" algn="l" rtl="0" eaLnBrk="1" fontAlgn="base" hangingPunct="1">
              <a:spcBef>
                <a:spcPct val="20000"/>
              </a:spcBef>
              <a:spcAft>
                <a:spcPct val="0"/>
              </a:spcAft>
              <a:buClr>
                <a:srgbClr val="FFFF99"/>
              </a:buClr>
              <a:buSzPct val="150000"/>
              <a:buChar char="·"/>
              <a:defRPr sz="1500" b="1">
                <a:solidFill>
                  <a:schemeClr val="bg1"/>
                </a:solidFill>
                <a:latin typeface="+mn-lt"/>
                <a:ea typeface="+mn-ea"/>
                <a:cs typeface="+mn-cs"/>
              </a:defRPr>
            </a:lvl1pPr>
            <a:lvl2pPr marL="557213" indent="-214313" algn="l" rtl="0" eaLnBrk="1" fontAlgn="base" hangingPunct="1">
              <a:spcBef>
                <a:spcPct val="20000"/>
              </a:spcBef>
              <a:spcAft>
                <a:spcPct val="0"/>
              </a:spcAft>
              <a:buClr>
                <a:srgbClr val="FFFF99"/>
              </a:buClr>
              <a:buSzPct val="150000"/>
              <a:buChar char="·"/>
              <a:defRPr sz="1350" b="1">
                <a:solidFill>
                  <a:schemeClr val="bg1"/>
                </a:solidFill>
                <a:latin typeface="+mn-lt"/>
                <a:ea typeface="+mn-ea"/>
              </a:defRPr>
            </a:lvl2pPr>
            <a:lvl3pPr marL="857250" indent="-171450" algn="l" rtl="0" eaLnBrk="1" fontAlgn="base" hangingPunct="1">
              <a:spcBef>
                <a:spcPct val="20000"/>
              </a:spcBef>
              <a:spcAft>
                <a:spcPct val="0"/>
              </a:spcAft>
              <a:buClr>
                <a:srgbClr val="FFFF99"/>
              </a:buClr>
              <a:buSzPct val="150000"/>
              <a:buChar char="·"/>
              <a:defRPr sz="1200" b="1" i="1">
                <a:solidFill>
                  <a:schemeClr val="bg1"/>
                </a:solidFill>
                <a:latin typeface="+mn-lt"/>
                <a:ea typeface="+mn-ea"/>
              </a:defRPr>
            </a:lvl3pPr>
            <a:lvl4pPr marL="1200150" indent="-171450" algn="l" rtl="0" eaLnBrk="1" fontAlgn="base" hangingPunct="1">
              <a:spcBef>
                <a:spcPct val="20000"/>
              </a:spcBef>
              <a:spcAft>
                <a:spcPct val="0"/>
              </a:spcAft>
              <a:buClr>
                <a:srgbClr val="FFFF99"/>
              </a:buClr>
              <a:buSzPct val="150000"/>
              <a:buChar char="·"/>
              <a:defRPr sz="1050" b="1">
                <a:solidFill>
                  <a:srgbClr val="FFFF99"/>
                </a:solidFill>
                <a:latin typeface="+mn-lt"/>
                <a:ea typeface="+mn-ea"/>
              </a:defRPr>
            </a:lvl4pPr>
            <a:lvl5pPr marL="1543050" indent="-171450" algn="l" rtl="0" eaLnBrk="1" fontAlgn="base" hangingPunct="1">
              <a:spcBef>
                <a:spcPct val="20000"/>
              </a:spcBef>
              <a:spcAft>
                <a:spcPct val="0"/>
              </a:spcAft>
              <a:buClr>
                <a:srgbClr val="FFFF99"/>
              </a:buClr>
              <a:buSzPct val="150000"/>
              <a:buChar char="·"/>
              <a:defRPr sz="900" b="1" i="1">
                <a:solidFill>
                  <a:schemeClr val="bg1"/>
                </a:solidFill>
                <a:latin typeface="+mn-lt"/>
                <a:ea typeface="+mn-ea"/>
              </a:defRPr>
            </a:lvl5pPr>
            <a:lvl6pPr marL="18859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6pPr>
            <a:lvl7pPr marL="22288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7pPr>
            <a:lvl8pPr marL="25717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8pPr>
            <a:lvl9pPr marL="29146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9pPr>
          </a:lstStyle>
          <a:p>
            <a:pPr marL="0" indent="0">
              <a:buFontTx/>
              <a:buNone/>
            </a:pPr>
            <a:r>
              <a:rPr lang="en-US" sz="1400" kern="0" dirty="0"/>
              <a:t>Your USGS email address</a:t>
            </a:r>
          </a:p>
        </p:txBody>
      </p:sp>
      <p:sp>
        <p:nvSpPr>
          <p:cNvPr id="16" name="Content Placeholder 2">
            <a:extLst>
              <a:ext uri="{FF2B5EF4-FFF2-40B4-BE49-F238E27FC236}">
                <a16:creationId xmlns:a16="http://schemas.microsoft.com/office/drawing/2014/main" id="{99EF652B-465C-481B-9EDD-0963E64275C4}"/>
              </a:ext>
            </a:extLst>
          </p:cNvPr>
          <p:cNvSpPr txBox="1">
            <a:spLocks/>
          </p:cNvSpPr>
          <p:nvPr/>
        </p:nvSpPr>
        <p:spPr bwMode="auto">
          <a:xfrm>
            <a:off x="5038663" y="1008297"/>
            <a:ext cx="1774371" cy="68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t" anchorCtr="0" compatLnSpc="1">
            <a:prstTxWarp prst="textNoShape">
              <a:avLst/>
            </a:prstTxWarp>
          </a:bodyPr>
          <a:lstStyle>
            <a:lvl1pPr marL="257175" indent="-257175" algn="l" rtl="0" eaLnBrk="1" fontAlgn="base" hangingPunct="1">
              <a:spcBef>
                <a:spcPct val="20000"/>
              </a:spcBef>
              <a:spcAft>
                <a:spcPct val="0"/>
              </a:spcAft>
              <a:buClr>
                <a:srgbClr val="FFFF99"/>
              </a:buClr>
              <a:buSzPct val="150000"/>
              <a:buChar char="·"/>
              <a:defRPr sz="1500" b="1">
                <a:solidFill>
                  <a:schemeClr val="bg1"/>
                </a:solidFill>
                <a:latin typeface="+mn-lt"/>
                <a:ea typeface="+mn-ea"/>
                <a:cs typeface="+mn-cs"/>
              </a:defRPr>
            </a:lvl1pPr>
            <a:lvl2pPr marL="557213" indent="-214313" algn="l" rtl="0" eaLnBrk="1" fontAlgn="base" hangingPunct="1">
              <a:spcBef>
                <a:spcPct val="20000"/>
              </a:spcBef>
              <a:spcAft>
                <a:spcPct val="0"/>
              </a:spcAft>
              <a:buClr>
                <a:srgbClr val="FFFF99"/>
              </a:buClr>
              <a:buSzPct val="150000"/>
              <a:buChar char="·"/>
              <a:defRPr sz="1350" b="1">
                <a:solidFill>
                  <a:schemeClr val="bg1"/>
                </a:solidFill>
                <a:latin typeface="+mn-lt"/>
                <a:ea typeface="+mn-ea"/>
              </a:defRPr>
            </a:lvl2pPr>
            <a:lvl3pPr marL="857250" indent="-171450" algn="l" rtl="0" eaLnBrk="1" fontAlgn="base" hangingPunct="1">
              <a:spcBef>
                <a:spcPct val="20000"/>
              </a:spcBef>
              <a:spcAft>
                <a:spcPct val="0"/>
              </a:spcAft>
              <a:buClr>
                <a:srgbClr val="FFFF99"/>
              </a:buClr>
              <a:buSzPct val="150000"/>
              <a:buChar char="·"/>
              <a:defRPr sz="1200" b="1" i="1">
                <a:solidFill>
                  <a:schemeClr val="bg1"/>
                </a:solidFill>
                <a:latin typeface="+mn-lt"/>
                <a:ea typeface="+mn-ea"/>
              </a:defRPr>
            </a:lvl3pPr>
            <a:lvl4pPr marL="1200150" indent="-171450" algn="l" rtl="0" eaLnBrk="1" fontAlgn="base" hangingPunct="1">
              <a:spcBef>
                <a:spcPct val="20000"/>
              </a:spcBef>
              <a:spcAft>
                <a:spcPct val="0"/>
              </a:spcAft>
              <a:buClr>
                <a:srgbClr val="FFFF99"/>
              </a:buClr>
              <a:buSzPct val="150000"/>
              <a:buChar char="·"/>
              <a:defRPr sz="1050" b="1">
                <a:solidFill>
                  <a:srgbClr val="FFFF99"/>
                </a:solidFill>
                <a:latin typeface="+mn-lt"/>
                <a:ea typeface="+mn-ea"/>
              </a:defRPr>
            </a:lvl4pPr>
            <a:lvl5pPr marL="1543050" indent="-171450" algn="l" rtl="0" eaLnBrk="1" fontAlgn="base" hangingPunct="1">
              <a:spcBef>
                <a:spcPct val="20000"/>
              </a:spcBef>
              <a:spcAft>
                <a:spcPct val="0"/>
              </a:spcAft>
              <a:buClr>
                <a:srgbClr val="FFFF99"/>
              </a:buClr>
              <a:buSzPct val="150000"/>
              <a:buChar char="·"/>
              <a:defRPr sz="900" b="1" i="1">
                <a:solidFill>
                  <a:schemeClr val="bg1"/>
                </a:solidFill>
                <a:latin typeface="+mn-lt"/>
                <a:ea typeface="+mn-ea"/>
              </a:defRPr>
            </a:lvl5pPr>
            <a:lvl6pPr marL="18859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6pPr>
            <a:lvl7pPr marL="22288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7pPr>
            <a:lvl8pPr marL="25717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8pPr>
            <a:lvl9pPr marL="29146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9pPr>
          </a:lstStyle>
          <a:p>
            <a:pPr marL="0" indent="0">
              <a:buFontTx/>
              <a:buNone/>
            </a:pPr>
            <a:r>
              <a:rPr lang="en-US" sz="1400" kern="0" dirty="0"/>
              <a:t>Where you want to store </a:t>
            </a:r>
            <a:r>
              <a:rPr lang="en-US" sz="1400" kern="0" dirty="0" err="1"/>
              <a:t>ScienceBase</a:t>
            </a:r>
            <a:r>
              <a:rPr lang="en-US" sz="1400" kern="0" dirty="0"/>
              <a:t> files locally</a:t>
            </a:r>
          </a:p>
        </p:txBody>
      </p:sp>
      <p:cxnSp>
        <p:nvCxnSpPr>
          <p:cNvPr id="18" name="Straight Arrow Connector 17">
            <a:extLst>
              <a:ext uri="{FF2B5EF4-FFF2-40B4-BE49-F238E27FC236}">
                <a16:creationId xmlns:a16="http://schemas.microsoft.com/office/drawing/2014/main" id="{DDD00032-7B59-4F79-8758-CA28F2A98D70}"/>
              </a:ext>
            </a:extLst>
          </p:cNvPr>
          <p:cNvCxnSpPr/>
          <p:nvPr/>
        </p:nvCxnSpPr>
        <p:spPr bwMode="auto">
          <a:xfrm>
            <a:off x="5867400" y="1694097"/>
            <a:ext cx="152400" cy="591903"/>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9" name="Content Placeholder 2">
            <a:extLst>
              <a:ext uri="{FF2B5EF4-FFF2-40B4-BE49-F238E27FC236}">
                <a16:creationId xmlns:a16="http://schemas.microsoft.com/office/drawing/2014/main" id="{747B8220-B7C9-429D-B77A-6870D814259F}"/>
              </a:ext>
            </a:extLst>
          </p:cNvPr>
          <p:cNvSpPr txBox="1">
            <a:spLocks/>
          </p:cNvSpPr>
          <p:nvPr/>
        </p:nvSpPr>
        <p:spPr bwMode="auto">
          <a:xfrm>
            <a:off x="6858000" y="1024056"/>
            <a:ext cx="2133600" cy="68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t" anchorCtr="0" compatLnSpc="1">
            <a:prstTxWarp prst="textNoShape">
              <a:avLst/>
            </a:prstTxWarp>
          </a:bodyPr>
          <a:lstStyle>
            <a:lvl1pPr marL="257175" indent="-257175" algn="l" rtl="0" eaLnBrk="1" fontAlgn="base" hangingPunct="1">
              <a:spcBef>
                <a:spcPct val="20000"/>
              </a:spcBef>
              <a:spcAft>
                <a:spcPct val="0"/>
              </a:spcAft>
              <a:buClr>
                <a:srgbClr val="FFFF99"/>
              </a:buClr>
              <a:buSzPct val="150000"/>
              <a:buChar char="·"/>
              <a:defRPr sz="1500" b="1">
                <a:solidFill>
                  <a:schemeClr val="bg1"/>
                </a:solidFill>
                <a:latin typeface="+mn-lt"/>
                <a:ea typeface="+mn-ea"/>
                <a:cs typeface="+mn-cs"/>
              </a:defRPr>
            </a:lvl1pPr>
            <a:lvl2pPr marL="557213" indent="-214313" algn="l" rtl="0" eaLnBrk="1" fontAlgn="base" hangingPunct="1">
              <a:spcBef>
                <a:spcPct val="20000"/>
              </a:spcBef>
              <a:spcAft>
                <a:spcPct val="0"/>
              </a:spcAft>
              <a:buClr>
                <a:srgbClr val="FFFF99"/>
              </a:buClr>
              <a:buSzPct val="150000"/>
              <a:buChar char="·"/>
              <a:defRPr sz="1350" b="1">
                <a:solidFill>
                  <a:schemeClr val="bg1"/>
                </a:solidFill>
                <a:latin typeface="+mn-lt"/>
                <a:ea typeface="+mn-ea"/>
              </a:defRPr>
            </a:lvl2pPr>
            <a:lvl3pPr marL="857250" indent="-171450" algn="l" rtl="0" eaLnBrk="1" fontAlgn="base" hangingPunct="1">
              <a:spcBef>
                <a:spcPct val="20000"/>
              </a:spcBef>
              <a:spcAft>
                <a:spcPct val="0"/>
              </a:spcAft>
              <a:buClr>
                <a:srgbClr val="FFFF99"/>
              </a:buClr>
              <a:buSzPct val="150000"/>
              <a:buChar char="·"/>
              <a:defRPr sz="1200" b="1" i="1">
                <a:solidFill>
                  <a:schemeClr val="bg1"/>
                </a:solidFill>
                <a:latin typeface="+mn-lt"/>
                <a:ea typeface="+mn-ea"/>
              </a:defRPr>
            </a:lvl3pPr>
            <a:lvl4pPr marL="1200150" indent="-171450" algn="l" rtl="0" eaLnBrk="1" fontAlgn="base" hangingPunct="1">
              <a:spcBef>
                <a:spcPct val="20000"/>
              </a:spcBef>
              <a:spcAft>
                <a:spcPct val="0"/>
              </a:spcAft>
              <a:buClr>
                <a:srgbClr val="FFFF99"/>
              </a:buClr>
              <a:buSzPct val="150000"/>
              <a:buChar char="·"/>
              <a:defRPr sz="1050" b="1">
                <a:solidFill>
                  <a:srgbClr val="FFFF99"/>
                </a:solidFill>
                <a:latin typeface="+mn-lt"/>
                <a:ea typeface="+mn-ea"/>
              </a:defRPr>
            </a:lvl4pPr>
            <a:lvl5pPr marL="1543050" indent="-171450" algn="l" rtl="0" eaLnBrk="1" fontAlgn="base" hangingPunct="1">
              <a:spcBef>
                <a:spcPct val="20000"/>
              </a:spcBef>
              <a:spcAft>
                <a:spcPct val="0"/>
              </a:spcAft>
              <a:buClr>
                <a:srgbClr val="FFFF99"/>
              </a:buClr>
              <a:buSzPct val="150000"/>
              <a:buChar char="·"/>
              <a:defRPr sz="900" b="1" i="1">
                <a:solidFill>
                  <a:schemeClr val="bg1"/>
                </a:solidFill>
                <a:latin typeface="+mn-lt"/>
                <a:ea typeface="+mn-ea"/>
              </a:defRPr>
            </a:lvl5pPr>
            <a:lvl6pPr marL="18859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6pPr>
            <a:lvl7pPr marL="22288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7pPr>
            <a:lvl8pPr marL="25717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8pPr>
            <a:lvl9pPr marL="29146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9pPr>
          </a:lstStyle>
          <a:p>
            <a:pPr marL="0" indent="0">
              <a:buFontTx/>
              <a:buNone/>
            </a:pPr>
            <a:r>
              <a:rPr lang="en-US" sz="1400" kern="0" dirty="0"/>
              <a:t>Once you have completed all three fields, click “Connect”</a:t>
            </a:r>
          </a:p>
        </p:txBody>
      </p:sp>
      <p:cxnSp>
        <p:nvCxnSpPr>
          <p:cNvPr id="21" name="Straight Arrow Connector 20">
            <a:extLst>
              <a:ext uri="{FF2B5EF4-FFF2-40B4-BE49-F238E27FC236}">
                <a16:creationId xmlns:a16="http://schemas.microsoft.com/office/drawing/2014/main" id="{C2A0D345-4DB6-469E-A050-63FBA1BCF3B1}"/>
              </a:ext>
            </a:extLst>
          </p:cNvPr>
          <p:cNvCxnSpPr/>
          <p:nvPr/>
        </p:nvCxnSpPr>
        <p:spPr bwMode="auto">
          <a:xfrm flipH="1">
            <a:off x="6813034" y="1709856"/>
            <a:ext cx="425966" cy="576144"/>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608385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B824B-1AB0-4FB8-B700-C9BFAC0750CB}"/>
              </a:ext>
            </a:extLst>
          </p:cNvPr>
          <p:cNvSpPr>
            <a:spLocks noGrp="1"/>
          </p:cNvSpPr>
          <p:nvPr>
            <p:ph type="title"/>
          </p:nvPr>
        </p:nvSpPr>
        <p:spPr>
          <a:xfrm>
            <a:off x="381000" y="152400"/>
            <a:ext cx="8305800" cy="914400"/>
          </a:xfrm>
        </p:spPr>
        <p:txBody>
          <a:bodyPr/>
          <a:lstStyle/>
          <a:p>
            <a:r>
              <a:rPr lang="en-US" sz="2800" dirty="0"/>
              <a:t>Details of Connecting to a </a:t>
            </a:r>
            <a:r>
              <a:rPr lang="en-US" sz="2800" dirty="0" err="1"/>
              <a:t>ScienceBase</a:t>
            </a:r>
            <a:r>
              <a:rPr lang="en-US" sz="2800" dirty="0"/>
              <a:t> Folder</a:t>
            </a:r>
          </a:p>
        </p:txBody>
      </p:sp>
      <p:sp>
        <p:nvSpPr>
          <p:cNvPr id="3" name="Content Placeholder 2">
            <a:extLst>
              <a:ext uri="{FF2B5EF4-FFF2-40B4-BE49-F238E27FC236}">
                <a16:creationId xmlns:a16="http://schemas.microsoft.com/office/drawing/2014/main" id="{9D85DB9B-1BDD-48C2-BC1F-AA0CD5C5A5AB}"/>
              </a:ext>
            </a:extLst>
          </p:cNvPr>
          <p:cNvSpPr>
            <a:spLocks noGrp="1"/>
          </p:cNvSpPr>
          <p:nvPr>
            <p:ph idx="1"/>
          </p:nvPr>
        </p:nvSpPr>
        <p:spPr>
          <a:xfrm>
            <a:off x="381000" y="1181100"/>
            <a:ext cx="8305800" cy="4495800"/>
          </a:xfrm>
        </p:spPr>
        <p:txBody>
          <a:bodyPr/>
          <a:lstStyle/>
          <a:p>
            <a:r>
              <a:rPr lang="en-US" sz="1800" dirty="0"/>
              <a:t>Enter </a:t>
            </a:r>
            <a:r>
              <a:rPr lang="en-US" sz="1800" dirty="0" err="1"/>
              <a:t>ScienceBase</a:t>
            </a:r>
            <a:r>
              <a:rPr lang="en-US" sz="1800" dirty="0"/>
              <a:t> folder ID of the root folder you want to connect to</a:t>
            </a:r>
          </a:p>
          <a:p>
            <a:pPr lvl="1"/>
            <a:r>
              <a:rPr lang="en-US" sz="1600" dirty="0"/>
              <a:t>The </a:t>
            </a:r>
            <a:r>
              <a:rPr lang="en-US" sz="1600" dirty="0" err="1"/>
              <a:t>ScienceBase</a:t>
            </a:r>
            <a:r>
              <a:rPr lang="en-US" sz="1600" dirty="0"/>
              <a:t> folder ID can be found by accessing the folder you want on the </a:t>
            </a:r>
            <a:r>
              <a:rPr lang="en-US" sz="1600" dirty="0" err="1"/>
              <a:t>ScienceBase</a:t>
            </a:r>
            <a:r>
              <a:rPr lang="en-US" sz="1600" dirty="0"/>
              <a:t> website and looking at the last part of the URL</a:t>
            </a:r>
          </a:p>
          <a:p>
            <a:pPr lvl="2"/>
            <a:r>
              <a:rPr lang="en-US" sz="1400" dirty="0"/>
              <a:t>For example, for the URL: </a:t>
            </a:r>
            <a:r>
              <a:rPr lang="en-US" sz="1400" dirty="0">
                <a:solidFill>
                  <a:schemeClr val="tx1"/>
                </a:solidFill>
                <a:hlinkClick r:id="rId2">
                  <a:extLst>
                    <a:ext uri="{A12FA001-AC4F-418D-AE19-62706E023703}">
                      <ahyp:hlinkClr xmlns:ahyp="http://schemas.microsoft.com/office/drawing/2018/hyperlinkcolor" val="tx"/>
                    </a:ext>
                  </a:extLst>
                </a:hlinkClick>
              </a:rPr>
              <a:t>https://www.sciencebase.gov/catalog/item/5fbe75fad34e4b9faad7e8a1</a:t>
            </a:r>
            <a:r>
              <a:rPr lang="en-US" sz="1400" dirty="0">
                <a:solidFill>
                  <a:schemeClr val="tx1"/>
                </a:solidFill>
              </a:rPr>
              <a:t> </a:t>
            </a:r>
            <a:r>
              <a:rPr lang="en-US" sz="1400" dirty="0"/>
              <a:t>the </a:t>
            </a:r>
            <a:r>
              <a:rPr lang="en-US" sz="1400" dirty="0" err="1"/>
              <a:t>ScienceBase</a:t>
            </a:r>
            <a:r>
              <a:rPr lang="en-US" sz="1400" dirty="0"/>
              <a:t> folder ID is “5fbe75fad34e4b9faad7e8a1” without the quotes.</a:t>
            </a:r>
          </a:p>
          <a:p>
            <a:pPr lvl="1"/>
            <a:r>
              <a:rPr lang="en-US" sz="1600" dirty="0"/>
              <a:t>Once connected you will have access to all files and folder in the directory tree under that folder</a:t>
            </a:r>
          </a:p>
          <a:p>
            <a:r>
              <a:rPr lang="en-US" sz="1800" dirty="0"/>
              <a:t>Enter your username that you use to connect to </a:t>
            </a:r>
            <a:r>
              <a:rPr lang="en-US" sz="1800" dirty="0" err="1"/>
              <a:t>ScienceBase</a:t>
            </a:r>
            <a:endParaRPr lang="en-US" sz="1800" dirty="0"/>
          </a:p>
          <a:p>
            <a:r>
              <a:rPr lang="en-US" sz="1800" dirty="0"/>
              <a:t>Enter the local folder path where you want to store the </a:t>
            </a:r>
            <a:r>
              <a:rPr lang="en-US" sz="1800" dirty="0" err="1"/>
              <a:t>ScienceBase</a:t>
            </a:r>
            <a:r>
              <a:rPr lang="en-US" sz="1800" dirty="0"/>
              <a:t> directory tree</a:t>
            </a:r>
          </a:p>
          <a:p>
            <a:pPr lvl="1"/>
            <a:r>
              <a:rPr lang="en-US" sz="1600" dirty="0"/>
              <a:t>This can be an absolute path or a path relative to sbtreeview.py</a:t>
            </a:r>
          </a:p>
          <a:p>
            <a:r>
              <a:rPr lang="en-US" sz="1800" dirty="0"/>
              <a:t>Click “Connect”</a:t>
            </a:r>
          </a:p>
          <a:p>
            <a:r>
              <a:rPr lang="en-US" sz="1800" dirty="0"/>
              <a:t>Enter your </a:t>
            </a:r>
            <a:r>
              <a:rPr lang="en-US" sz="1800" dirty="0" err="1"/>
              <a:t>ScienceBase</a:t>
            </a:r>
            <a:r>
              <a:rPr lang="en-US" sz="1800" dirty="0"/>
              <a:t> password when prompted</a:t>
            </a:r>
          </a:p>
          <a:p>
            <a:r>
              <a:rPr lang="en-US" sz="1800" dirty="0"/>
              <a:t>Folder ID, username, and local folder path stored in _sbtv_settings.txt and automatically entered for you whenever you run sbtreeview.py from the current location</a:t>
            </a:r>
          </a:p>
        </p:txBody>
      </p:sp>
    </p:spTree>
    <p:extLst>
      <p:ext uri="{BB962C8B-B14F-4D97-AF65-F5344CB8AC3E}">
        <p14:creationId xmlns:p14="http://schemas.microsoft.com/office/powerpoint/2010/main" val="2954127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660B3-9206-45A0-8EEA-D0B2EF0F4BEC}"/>
              </a:ext>
            </a:extLst>
          </p:cNvPr>
          <p:cNvSpPr>
            <a:spLocks noGrp="1"/>
          </p:cNvSpPr>
          <p:nvPr>
            <p:ph type="title"/>
          </p:nvPr>
        </p:nvSpPr>
        <p:spPr/>
        <p:txBody>
          <a:bodyPr/>
          <a:lstStyle/>
          <a:p>
            <a:r>
              <a:rPr lang="en-US" sz="3600" dirty="0"/>
              <a:t>Synchronizing with </a:t>
            </a:r>
            <a:r>
              <a:rPr lang="en-US" sz="3600" dirty="0" err="1"/>
              <a:t>ScienceBase</a:t>
            </a:r>
            <a:r>
              <a:rPr lang="en-US" sz="3600" dirty="0"/>
              <a:t> - File Modification Dates</a:t>
            </a:r>
          </a:p>
        </p:txBody>
      </p:sp>
      <p:sp>
        <p:nvSpPr>
          <p:cNvPr id="3" name="Content Placeholder 2">
            <a:extLst>
              <a:ext uri="{FF2B5EF4-FFF2-40B4-BE49-F238E27FC236}">
                <a16:creationId xmlns:a16="http://schemas.microsoft.com/office/drawing/2014/main" id="{5E5E8B54-C673-4481-882E-840C5D642D53}"/>
              </a:ext>
            </a:extLst>
          </p:cNvPr>
          <p:cNvSpPr>
            <a:spLocks noGrp="1"/>
          </p:cNvSpPr>
          <p:nvPr>
            <p:ph idx="1"/>
          </p:nvPr>
        </p:nvSpPr>
        <p:spPr/>
        <p:txBody>
          <a:bodyPr/>
          <a:lstStyle/>
          <a:p>
            <a:r>
              <a:rPr lang="en-US" sz="2000" dirty="0"/>
              <a:t>sbtreeview.py tracks whether files are out of sync </a:t>
            </a:r>
          </a:p>
          <a:p>
            <a:r>
              <a:rPr lang="en-US" sz="2000" dirty="0"/>
              <a:t>File modification dates are used to determine if local and </a:t>
            </a:r>
            <a:r>
              <a:rPr lang="en-US" sz="2000" dirty="0" err="1"/>
              <a:t>ScienceBase</a:t>
            </a:r>
            <a:r>
              <a:rPr lang="en-US" sz="2000" dirty="0"/>
              <a:t> files are out of sync</a:t>
            </a:r>
          </a:p>
          <a:p>
            <a:r>
              <a:rPr lang="en-US" sz="2000" dirty="0"/>
              <a:t>Modification dates stored when you either download or upload a file from/to </a:t>
            </a:r>
            <a:r>
              <a:rPr lang="en-US" sz="2000" dirty="0" err="1"/>
              <a:t>ScienceBase</a:t>
            </a:r>
            <a:r>
              <a:rPr lang="en-US" sz="2000" dirty="0"/>
              <a:t> in file _sync_log.csv</a:t>
            </a:r>
          </a:p>
          <a:p>
            <a:pPr lvl="1"/>
            <a:r>
              <a:rPr lang="en-US" sz="1600" dirty="0"/>
              <a:t>Local modification date</a:t>
            </a:r>
          </a:p>
          <a:p>
            <a:pPr lvl="1"/>
            <a:r>
              <a:rPr lang="en-US" sz="1600" dirty="0" err="1"/>
              <a:t>ScienceBase</a:t>
            </a:r>
            <a:r>
              <a:rPr lang="en-US" sz="1600" dirty="0"/>
              <a:t> modification date</a:t>
            </a:r>
          </a:p>
          <a:p>
            <a:r>
              <a:rPr lang="en-US" sz="2000" dirty="0"/>
              <a:t>Current modification dates checked against modification dates at time of download/upload</a:t>
            </a:r>
          </a:p>
          <a:p>
            <a:pPr lvl="1"/>
            <a:r>
              <a:rPr lang="en-US" sz="1600" dirty="0"/>
              <a:t>Local modification date changed </a:t>
            </a:r>
            <a:r>
              <a:rPr lang="en-US" sz="1600" dirty="0">
                <a:sym typeface="Wingdings" panose="05000000000000000000" pitchFamily="2" charset="2"/>
              </a:rPr>
              <a:t> </a:t>
            </a:r>
            <a:r>
              <a:rPr lang="en-US" sz="1600" dirty="0" err="1">
                <a:sym typeface="Wingdings" panose="05000000000000000000" pitchFamily="2" charset="2"/>
              </a:rPr>
              <a:t>ScienceBase</a:t>
            </a:r>
            <a:r>
              <a:rPr lang="en-US" sz="1600" dirty="0">
                <a:sym typeface="Wingdings" panose="05000000000000000000" pitchFamily="2" charset="2"/>
              </a:rPr>
              <a:t> file out of date</a:t>
            </a:r>
          </a:p>
          <a:p>
            <a:pPr lvl="1"/>
            <a:r>
              <a:rPr lang="en-US" sz="1600" dirty="0" err="1">
                <a:sym typeface="Wingdings" panose="05000000000000000000" pitchFamily="2" charset="2"/>
              </a:rPr>
              <a:t>ScienceBase</a:t>
            </a:r>
            <a:r>
              <a:rPr lang="en-US" sz="1600" dirty="0">
                <a:sym typeface="Wingdings" panose="05000000000000000000" pitchFamily="2" charset="2"/>
              </a:rPr>
              <a:t> modification </a:t>
            </a:r>
            <a:r>
              <a:rPr lang="en-US" sz="1600">
                <a:sym typeface="Wingdings" panose="05000000000000000000" pitchFamily="2" charset="2"/>
              </a:rPr>
              <a:t>date changed </a:t>
            </a:r>
            <a:r>
              <a:rPr lang="en-US" sz="1600" dirty="0">
                <a:sym typeface="Wingdings" panose="05000000000000000000" pitchFamily="2" charset="2"/>
              </a:rPr>
              <a:t> Local file out of date</a:t>
            </a:r>
          </a:p>
          <a:p>
            <a:pPr lvl="1"/>
            <a:r>
              <a:rPr lang="en-US" sz="1600" dirty="0">
                <a:sym typeface="Wingdings" panose="05000000000000000000" pitchFamily="2" charset="2"/>
              </a:rPr>
              <a:t>Both modification dates changed  Merge required</a:t>
            </a:r>
          </a:p>
          <a:p>
            <a:pPr lvl="1"/>
            <a:endParaRPr lang="en-US" sz="2250" dirty="0"/>
          </a:p>
        </p:txBody>
      </p:sp>
      <p:pic>
        <p:nvPicPr>
          <p:cNvPr id="5" name="Picture 4">
            <a:extLst>
              <a:ext uri="{FF2B5EF4-FFF2-40B4-BE49-F238E27FC236}">
                <a16:creationId xmlns:a16="http://schemas.microsoft.com/office/drawing/2014/main" id="{1CC80298-6A1A-43F5-B074-27400A4554F4}"/>
              </a:ext>
            </a:extLst>
          </p:cNvPr>
          <p:cNvPicPr>
            <a:picLocks noChangeAspect="1"/>
          </p:cNvPicPr>
          <p:nvPr/>
        </p:nvPicPr>
        <p:blipFill>
          <a:blip r:embed="rId2"/>
          <a:stretch>
            <a:fillRect/>
          </a:stretch>
        </p:blipFill>
        <p:spPr>
          <a:xfrm>
            <a:off x="519112" y="5486400"/>
            <a:ext cx="8105775" cy="371475"/>
          </a:xfrm>
          <a:prstGeom prst="rect">
            <a:avLst/>
          </a:prstGeom>
        </p:spPr>
      </p:pic>
    </p:spTree>
    <p:extLst>
      <p:ext uri="{BB962C8B-B14F-4D97-AF65-F5344CB8AC3E}">
        <p14:creationId xmlns:p14="http://schemas.microsoft.com/office/powerpoint/2010/main" val="1432227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A5D65-EB05-487B-9417-C8D6534DF760}"/>
              </a:ext>
            </a:extLst>
          </p:cNvPr>
          <p:cNvSpPr>
            <a:spLocks noGrp="1"/>
          </p:cNvSpPr>
          <p:nvPr>
            <p:ph type="title"/>
          </p:nvPr>
        </p:nvSpPr>
        <p:spPr/>
        <p:txBody>
          <a:bodyPr/>
          <a:lstStyle/>
          <a:p>
            <a:r>
              <a:rPr lang="en-US" sz="2800" dirty="0"/>
              <a:t>Synchronizing with </a:t>
            </a:r>
            <a:r>
              <a:rPr lang="en-US" sz="2800" dirty="0" err="1"/>
              <a:t>ScienceBase</a:t>
            </a:r>
            <a:r>
              <a:rPr lang="en-US" sz="2800" dirty="0"/>
              <a:t> – Sync Log</a:t>
            </a:r>
          </a:p>
        </p:txBody>
      </p:sp>
      <p:sp>
        <p:nvSpPr>
          <p:cNvPr id="3" name="Content Placeholder 2">
            <a:extLst>
              <a:ext uri="{FF2B5EF4-FFF2-40B4-BE49-F238E27FC236}">
                <a16:creationId xmlns:a16="http://schemas.microsoft.com/office/drawing/2014/main" id="{9F07C946-C650-4283-A0C3-2D1446DA4766}"/>
              </a:ext>
            </a:extLst>
          </p:cNvPr>
          <p:cNvSpPr>
            <a:spLocks noGrp="1"/>
          </p:cNvSpPr>
          <p:nvPr>
            <p:ph idx="1"/>
          </p:nvPr>
        </p:nvSpPr>
        <p:spPr/>
        <p:txBody>
          <a:bodyPr/>
          <a:lstStyle/>
          <a:p>
            <a:r>
              <a:rPr lang="en-US" sz="2400" dirty="0"/>
              <a:t>_sync_log.csv</a:t>
            </a:r>
          </a:p>
          <a:p>
            <a:pPr lvl="1"/>
            <a:r>
              <a:rPr lang="en-US" sz="2250" dirty="0"/>
              <a:t>Do not delete this file</a:t>
            </a:r>
            <a:endParaRPr lang="en-US" sz="2400" dirty="0"/>
          </a:p>
          <a:p>
            <a:pPr lvl="1"/>
            <a:r>
              <a:rPr lang="en-US" sz="2250" dirty="0"/>
              <a:t>File automatically created which stores modification date of </a:t>
            </a:r>
            <a:r>
              <a:rPr lang="en-US" sz="2250" dirty="0" err="1"/>
              <a:t>ScienceBase</a:t>
            </a:r>
            <a:r>
              <a:rPr lang="en-US" sz="2250" dirty="0"/>
              <a:t> files at time of download</a:t>
            </a:r>
          </a:p>
          <a:p>
            <a:pPr lvl="1"/>
            <a:r>
              <a:rPr lang="en-US" sz="2250" dirty="0"/>
              <a:t>Created in root folder</a:t>
            </a:r>
          </a:p>
          <a:p>
            <a:pPr lvl="1"/>
            <a:r>
              <a:rPr lang="en-US" sz="2250" dirty="0"/>
              <a:t>File contains these columns</a:t>
            </a:r>
          </a:p>
          <a:p>
            <a:pPr lvl="2"/>
            <a:r>
              <a:rPr lang="en-US" sz="2100" dirty="0"/>
              <a:t>Relative file path</a:t>
            </a:r>
          </a:p>
          <a:p>
            <a:pPr lvl="2"/>
            <a:r>
              <a:rPr lang="en-US" sz="2100" dirty="0"/>
              <a:t>Local modification date</a:t>
            </a:r>
          </a:p>
          <a:p>
            <a:pPr lvl="2"/>
            <a:r>
              <a:rPr lang="en-US" sz="2100" dirty="0" err="1"/>
              <a:t>ScienceBase</a:t>
            </a:r>
            <a:r>
              <a:rPr lang="en-US" sz="2100" dirty="0"/>
              <a:t> modification date</a:t>
            </a:r>
          </a:p>
          <a:p>
            <a:pPr lvl="2"/>
            <a:r>
              <a:rPr lang="en-US" sz="2100" dirty="0"/>
              <a:t>File checksum</a:t>
            </a:r>
          </a:p>
        </p:txBody>
      </p:sp>
      <p:pic>
        <p:nvPicPr>
          <p:cNvPr id="5" name="Picture 4">
            <a:extLst>
              <a:ext uri="{FF2B5EF4-FFF2-40B4-BE49-F238E27FC236}">
                <a16:creationId xmlns:a16="http://schemas.microsoft.com/office/drawing/2014/main" id="{199306C4-7617-4137-ABF7-4DCA19E5CA85}"/>
              </a:ext>
            </a:extLst>
          </p:cNvPr>
          <p:cNvPicPr>
            <a:picLocks noChangeAspect="1"/>
          </p:cNvPicPr>
          <p:nvPr/>
        </p:nvPicPr>
        <p:blipFill>
          <a:blip r:embed="rId2"/>
          <a:stretch>
            <a:fillRect/>
          </a:stretch>
        </p:blipFill>
        <p:spPr>
          <a:xfrm>
            <a:off x="519112" y="5486400"/>
            <a:ext cx="8105775" cy="371475"/>
          </a:xfrm>
          <a:prstGeom prst="rect">
            <a:avLst/>
          </a:prstGeom>
        </p:spPr>
      </p:pic>
    </p:spTree>
    <p:extLst>
      <p:ext uri="{BB962C8B-B14F-4D97-AF65-F5344CB8AC3E}">
        <p14:creationId xmlns:p14="http://schemas.microsoft.com/office/powerpoint/2010/main" val="3473934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FBF53-3590-41B8-8588-1C4A733AA77C}"/>
              </a:ext>
            </a:extLst>
          </p:cNvPr>
          <p:cNvSpPr>
            <a:spLocks noGrp="1"/>
          </p:cNvSpPr>
          <p:nvPr>
            <p:ph type="title"/>
          </p:nvPr>
        </p:nvSpPr>
        <p:spPr>
          <a:xfrm>
            <a:off x="381000" y="152400"/>
            <a:ext cx="8305800" cy="914400"/>
          </a:xfrm>
        </p:spPr>
        <p:txBody>
          <a:bodyPr/>
          <a:lstStyle/>
          <a:p>
            <a:r>
              <a:rPr lang="en-US" sz="4000" dirty="0"/>
              <a:t>Downloading a </a:t>
            </a:r>
            <a:r>
              <a:rPr lang="en-US" sz="4000" dirty="0" err="1"/>
              <a:t>ScienceBase</a:t>
            </a:r>
            <a:r>
              <a:rPr lang="en-US" sz="4000" dirty="0"/>
              <a:t> File</a:t>
            </a:r>
          </a:p>
        </p:txBody>
      </p:sp>
      <p:sp>
        <p:nvSpPr>
          <p:cNvPr id="3" name="Content Placeholder 2">
            <a:extLst>
              <a:ext uri="{FF2B5EF4-FFF2-40B4-BE49-F238E27FC236}">
                <a16:creationId xmlns:a16="http://schemas.microsoft.com/office/drawing/2014/main" id="{060559E0-1425-432E-A8F2-D79084C7DB25}"/>
              </a:ext>
            </a:extLst>
          </p:cNvPr>
          <p:cNvSpPr>
            <a:spLocks noGrp="1"/>
          </p:cNvSpPr>
          <p:nvPr>
            <p:ph idx="1"/>
          </p:nvPr>
        </p:nvSpPr>
        <p:spPr>
          <a:xfrm>
            <a:off x="152400" y="1295400"/>
            <a:ext cx="2971800" cy="4495800"/>
          </a:xfrm>
        </p:spPr>
        <p:txBody>
          <a:bodyPr/>
          <a:lstStyle/>
          <a:p>
            <a:r>
              <a:rPr lang="en-US" sz="1600" dirty="0"/>
              <a:t>In the </a:t>
            </a:r>
            <a:r>
              <a:rPr lang="en-US" sz="1600" dirty="0" err="1"/>
              <a:t>ScienceBase</a:t>
            </a:r>
            <a:r>
              <a:rPr lang="en-US" sz="1600" dirty="0"/>
              <a:t> Viewer tree view click on the folder containing the file you want to download</a:t>
            </a:r>
          </a:p>
          <a:p>
            <a:r>
              <a:rPr lang="en-US" sz="1600" dirty="0"/>
              <a:t>In the list view to the click on the file you want to download</a:t>
            </a:r>
          </a:p>
          <a:p>
            <a:r>
              <a:rPr lang="en-US" sz="1600" dirty="0"/>
              <a:t>Click “Download File From </a:t>
            </a:r>
            <a:r>
              <a:rPr lang="en-US" sz="1600" dirty="0" err="1"/>
              <a:t>ScienceBase</a:t>
            </a:r>
            <a:r>
              <a:rPr lang="en-US" sz="1600" dirty="0"/>
              <a:t>” button at the bottom of the </a:t>
            </a:r>
            <a:r>
              <a:rPr lang="en-US" sz="1600" dirty="0" err="1"/>
              <a:t>ScienceBase</a:t>
            </a:r>
            <a:r>
              <a:rPr lang="en-US" sz="1600" dirty="0"/>
              <a:t> Viewer window</a:t>
            </a:r>
          </a:p>
          <a:p>
            <a:r>
              <a:rPr lang="en-US" sz="1600" dirty="0"/>
              <a:t>Zip archives are automatically extracted</a:t>
            </a:r>
          </a:p>
          <a:p>
            <a:pPr lvl="1"/>
            <a:r>
              <a:rPr lang="en-US" sz="1400" dirty="0"/>
              <a:t>Currently only supports zip archives with single file</a:t>
            </a:r>
          </a:p>
        </p:txBody>
      </p:sp>
      <p:pic>
        <p:nvPicPr>
          <p:cNvPr id="4" name="Picture 3">
            <a:extLst>
              <a:ext uri="{FF2B5EF4-FFF2-40B4-BE49-F238E27FC236}">
                <a16:creationId xmlns:a16="http://schemas.microsoft.com/office/drawing/2014/main" id="{B054DFC0-E534-477D-93B6-4BE640933D8D}"/>
              </a:ext>
            </a:extLst>
          </p:cNvPr>
          <p:cNvPicPr>
            <a:picLocks noChangeAspect="1"/>
          </p:cNvPicPr>
          <p:nvPr/>
        </p:nvPicPr>
        <p:blipFill>
          <a:blip r:embed="rId2"/>
          <a:stretch>
            <a:fillRect/>
          </a:stretch>
        </p:blipFill>
        <p:spPr>
          <a:xfrm>
            <a:off x="3200400" y="1330234"/>
            <a:ext cx="5794886" cy="4825647"/>
          </a:xfrm>
          <a:prstGeom prst="rect">
            <a:avLst/>
          </a:prstGeom>
        </p:spPr>
      </p:pic>
      <p:cxnSp>
        <p:nvCxnSpPr>
          <p:cNvPr id="6" name="Straight Arrow Connector 5">
            <a:extLst>
              <a:ext uri="{FF2B5EF4-FFF2-40B4-BE49-F238E27FC236}">
                <a16:creationId xmlns:a16="http://schemas.microsoft.com/office/drawing/2014/main" id="{C4D44CC3-0445-430E-A6B2-7C964F4BFF13}"/>
              </a:ext>
            </a:extLst>
          </p:cNvPr>
          <p:cNvCxnSpPr>
            <a:cxnSpLocks/>
          </p:cNvCxnSpPr>
          <p:nvPr/>
        </p:nvCxnSpPr>
        <p:spPr bwMode="auto">
          <a:xfrm>
            <a:off x="2971800" y="1866900"/>
            <a:ext cx="990600" cy="2805795"/>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 name="Straight Arrow Connector 8">
            <a:extLst>
              <a:ext uri="{FF2B5EF4-FFF2-40B4-BE49-F238E27FC236}">
                <a16:creationId xmlns:a16="http://schemas.microsoft.com/office/drawing/2014/main" id="{D3E3B324-F866-4A2C-9EBA-458A0601406E}"/>
              </a:ext>
            </a:extLst>
          </p:cNvPr>
          <p:cNvCxnSpPr>
            <a:cxnSpLocks/>
          </p:cNvCxnSpPr>
          <p:nvPr/>
        </p:nvCxnSpPr>
        <p:spPr bwMode="auto">
          <a:xfrm flipV="1">
            <a:off x="3048000" y="2362200"/>
            <a:ext cx="1828800" cy="152400"/>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 name="Straight Arrow Connector 13">
            <a:extLst>
              <a:ext uri="{FF2B5EF4-FFF2-40B4-BE49-F238E27FC236}">
                <a16:creationId xmlns:a16="http://schemas.microsoft.com/office/drawing/2014/main" id="{EFF9E624-3E34-49E6-B285-F29F3ED91287}"/>
              </a:ext>
            </a:extLst>
          </p:cNvPr>
          <p:cNvCxnSpPr>
            <a:cxnSpLocks/>
          </p:cNvCxnSpPr>
          <p:nvPr/>
        </p:nvCxnSpPr>
        <p:spPr bwMode="auto">
          <a:xfrm>
            <a:off x="2895600" y="3962400"/>
            <a:ext cx="2133600" cy="2057400"/>
          </a:xfrm>
          <a:prstGeom prst="straightConnector1">
            <a:avLst/>
          </a:prstGeom>
          <a:solidFill>
            <a:schemeClr val="accent1"/>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36300897"/>
      </p:ext>
    </p:extLst>
  </p:cSld>
  <p:clrMapOvr>
    <a:masterClrMapping/>
  </p:clrMapOvr>
</p:sld>
</file>

<file path=ppt/theme/theme1.xml><?xml version="1.0" encoding="utf-8"?>
<a:theme xmlns:a="http://schemas.openxmlformats.org/drawingml/2006/main" name="2_blue-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Them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blue-template</Template>
  <TotalTime>1156</TotalTime>
  <Pages>4</Pages>
  <Words>1557</Words>
  <Application>Microsoft Office PowerPoint</Application>
  <PresentationFormat>On-screen Show (4:3)</PresentationFormat>
  <Paragraphs>173</Paragraphs>
  <Slides>17</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Times New Roman</vt:lpstr>
      <vt:lpstr>2_blue-template</vt:lpstr>
      <vt:lpstr>File Syncing Tool for ScienceBase</vt:lpstr>
      <vt:lpstr>Introduction</vt:lpstr>
      <vt:lpstr>Dependencies</vt:lpstr>
      <vt:lpstr>Downloading and Running ScienceBase Viewer (sbtreeview.py/sbtreeview.exe)</vt:lpstr>
      <vt:lpstr>Connecting to ScienceBase</vt:lpstr>
      <vt:lpstr>Details of Connecting to a ScienceBase Folder</vt:lpstr>
      <vt:lpstr>Synchronizing with ScienceBase - File Modification Dates</vt:lpstr>
      <vt:lpstr>Synchronizing with ScienceBase – Sync Log</vt:lpstr>
      <vt:lpstr>Downloading a ScienceBase File</vt:lpstr>
      <vt:lpstr>Uploading a File to ScienceBase</vt:lpstr>
      <vt:lpstr>Downloading or Uploading all Files in Folder</vt:lpstr>
      <vt:lpstr>ScienceBasePy and sbsync.py</vt:lpstr>
      <vt:lpstr>sbsync.py </vt:lpstr>
      <vt:lpstr>Example Using the sbsync.py Library</vt:lpstr>
      <vt:lpstr>Example (Continued)</vt:lpstr>
      <vt:lpstr>Example (Continued)</vt:lpstr>
      <vt:lpstr>Reporting a Bug</vt:lpstr>
    </vt:vector>
  </TitlesOfParts>
  <Company/>
  <LinksUpToDate>false</LinksUpToDate>
  <SharedDoc>false</SharedDoc>
  <HyperlinkBase>http://www.usgs.gov/visual-id/specs/slides/slide.html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UCLA/CSM/USGS LA Project</dc:title>
  <dc:subject>Presentation format with USGS Visual Identity</dc:subject>
  <dc:creator>Tracy Nishikawa</dc:creator>
  <cp:keywords/>
  <dc:description>Updated to incorporate revised Visual Identity (VID)System guidelines on fonts.  An exception to using the VID fonts is allowed for presentation materials.   The font Arial should be substituted for the VID fonts Univers Condensed Bold and Times Roman</dc:description>
  <cp:lastModifiedBy>Paulinski, Scott</cp:lastModifiedBy>
  <cp:revision>202</cp:revision>
  <cp:lastPrinted>1998-03-23T17:09:44Z</cp:lastPrinted>
  <dcterms:created xsi:type="dcterms:W3CDTF">2020-01-15T19:17:56Z</dcterms:created>
  <dcterms:modified xsi:type="dcterms:W3CDTF">2021-02-26T21:04:26Z</dcterms:modified>
</cp:coreProperties>
</file>