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8" r:id="rId4"/>
    <p:sldId id="259"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72" y="9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998EBA-AEAB-4F8A-885E-7BA72CFF0C4F}"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776E8-37B4-4FA1-AE39-6746F7116728}"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2639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22998EBA-AEAB-4F8A-885E-7BA72CFF0C4F}" type="datetimeFigureOut">
              <a:rPr lang="en-US" smtClean="0"/>
              <a:t>5/12/2020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E776E8-37B4-4FA1-AE39-6746F7116728}" type="slidenum">
              <a:rPr lang="en-US" smtClean="0"/>
              <a:t>‹#›</a:t>
            </a:fld>
            <a:endParaRPr lang="en-US"/>
          </a:p>
        </p:txBody>
      </p:sp>
    </p:spTree>
    <p:extLst>
      <p:ext uri="{BB962C8B-B14F-4D97-AF65-F5344CB8AC3E}">
        <p14:creationId xmlns:p14="http://schemas.microsoft.com/office/powerpoint/2010/main" val="4194969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998EBA-AEAB-4F8A-885E-7BA72CFF0C4F}"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776E8-37B4-4FA1-AE39-6746F7116728}" type="slidenum">
              <a:rPr lang="en-US" smtClean="0"/>
              <a:t>‹#›</a:t>
            </a:fld>
            <a:endParaRPr lang="en-US"/>
          </a:p>
        </p:txBody>
      </p:sp>
    </p:spTree>
    <p:extLst>
      <p:ext uri="{BB962C8B-B14F-4D97-AF65-F5344CB8AC3E}">
        <p14:creationId xmlns:p14="http://schemas.microsoft.com/office/powerpoint/2010/main" val="687770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998EBA-AEAB-4F8A-885E-7BA72CFF0C4F}"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776E8-37B4-4FA1-AE39-6746F7116728}"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26070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998EBA-AEAB-4F8A-885E-7BA72CFF0C4F}"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776E8-37B4-4FA1-AE39-6746F7116728}" type="slidenum">
              <a:rPr lang="en-US" smtClean="0"/>
              <a:t>‹#›</a:t>
            </a:fld>
            <a:endParaRPr lang="en-US"/>
          </a:p>
        </p:txBody>
      </p:sp>
    </p:spTree>
    <p:extLst>
      <p:ext uri="{BB962C8B-B14F-4D97-AF65-F5344CB8AC3E}">
        <p14:creationId xmlns:p14="http://schemas.microsoft.com/office/powerpoint/2010/main" val="2160085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998EBA-AEAB-4F8A-885E-7BA72CFF0C4F}"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776E8-37B4-4FA1-AE39-6746F7116728}"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45728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998EBA-AEAB-4F8A-885E-7BA72CFF0C4F}"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776E8-37B4-4FA1-AE39-6746F7116728}" type="slidenum">
              <a:rPr lang="en-US" smtClean="0"/>
              <a:t>‹#›</a:t>
            </a:fld>
            <a:endParaRPr lang="en-US"/>
          </a:p>
        </p:txBody>
      </p:sp>
    </p:spTree>
    <p:extLst>
      <p:ext uri="{BB962C8B-B14F-4D97-AF65-F5344CB8AC3E}">
        <p14:creationId xmlns:p14="http://schemas.microsoft.com/office/powerpoint/2010/main" val="3611292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998EBA-AEAB-4F8A-885E-7BA72CFF0C4F}"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776E8-37B4-4FA1-AE39-6746F7116728}" type="slidenum">
              <a:rPr lang="en-US" smtClean="0"/>
              <a:t>‹#›</a:t>
            </a:fld>
            <a:endParaRPr lang="en-US"/>
          </a:p>
        </p:txBody>
      </p:sp>
    </p:spTree>
    <p:extLst>
      <p:ext uri="{BB962C8B-B14F-4D97-AF65-F5344CB8AC3E}">
        <p14:creationId xmlns:p14="http://schemas.microsoft.com/office/powerpoint/2010/main" val="6211720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998EBA-AEAB-4F8A-885E-7BA72CFF0C4F}"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776E8-37B4-4FA1-AE39-6746F7116728}" type="slidenum">
              <a:rPr lang="en-US" smtClean="0"/>
              <a:t>‹#›</a:t>
            </a:fld>
            <a:endParaRPr lang="en-US"/>
          </a:p>
        </p:txBody>
      </p:sp>
    </p:spTree>
    <p:extLst>
      <p:ext uri="{BB962C8B-B14F-4D97-AF65-F5344CB8AC3E}">
        <p14:creationId xmlns:p14="http://schemas.microsoft.com/office/powerpoint/2010/main" val="1036414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998EBA-AEAB-4F8A-885E-7BA72CFF0C4F}"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776E8-37B4-4FA1-AE39-6746F7116728}" type="slidenum">
              <a:rPr lang="en-US" smtClean="0"/>
              <a:t>‹#›</a:t>
            </a:fld>
            <a:endParaRPr lang="en-US"/>
          </a:p>
        </p:txBody>
      </p:sp>
    </p:spTree>
    <p:extLst>
      <p:ext uri="{BB962C8B-B14F-4D97-AF65-F5344CB8AC3E}">
        <p14:creationId xmlns:p14="http://schemas.microsoft.com/office/powerpoint/2010/main" val="1541631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998EBA-AEAB-4F8A-885E-7BA72CFF0C4F}"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776E8-37B4-4FA1-AE39-6746F7116728}" type="slidenum">
              <a:rPr lang="en-US" smtClean="0"/>
              <a:t>‹#›</a:t>
            </a:fld>
            <a:endParaRPr lang="en-US"/>
          </a:p>
        </p:txBody>
      </p:sp>
    </p:spTree>
    <p:extLst>
      <p:ext uri="{BB962C8B-B14F-4D97-AF65-F5344CB8AC3E}">
        <p14:creationId xmlns:p14="http://schemas.microsoft.com/office/powerpoint/2010/main" val="3092347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998EBA-AEAB-4F8A-885E-7BA72CFF0C4F}"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776E8-37B4-4FA1-AE39-6746F7116728}" type="slidenum">
              <a:rPr lang="en-US" smtClean="0"/>
              <a:t>‹#›</a:t>
            </a:fld>
            <a:endParaRPr lang="en-US"/>
          </a:p>
        </p:txBody>
      </p:sp>
    </p:spTree>
    <p:extLst>
      <p:ext uri="{BB962C8B-B14F-4D97-AF65-F5344CB8AC3E}">
        <p14:creationId xmlns:p14="http://schemas.microsoft.com/office/powerpoint/2010/main" val="566676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998EBA-AEAB-4F8A-885E-7BA72CFF0C4F}" type="datetimeFigureOut">
              <a:rPr lang="en-US" smtClean="0"/>
              <a:t>5/12/2020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E776E8-37B4-4FA1-AE39-6746F7116728}" type="slidenum">
              <a:rPr lang="en-US" smtClean="0"/>
              <a:t>‹#›</a:t>
            </a:fld>
            <a:endParaRPr lang="en-US"/>
          </a:p>
        </p:txBody>
      </p:sp>
    </p:spTree>
    <p:extLst>
      <p:ext uri="{BB962C8B-B14F-4D97-AF65-F5344CB8AC3E}">
        <p14:creationId xmlns:p14="http://schemas.microsoft.com/office/powerpoint/2010/main" val="275440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998EBA-AEAB-4F8A-885E-7BA72CFF0C4F}" type="datetimeFigureOut">
              <a:rPr lang="en-US" smtClean="0"/>
              <a:t>5/12/2020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E776E8-37B4-4FA1-AE39-6746F7116728}" type="slidenum">
              <a:rPr lang="en-US" smtClean="0"/>
              <a:t>‹#›</a:t>
            </a:fld>
            <a:endParaRPr lang="en-US"/>
          </a:p>
        </p:txBody>
      </p:sp>
    </p:spTree>
    <p:extLst>
      <p:ext uri="{BB962C8B-B14F-4D97-AF65-F5344CB8AC3E}">
        <p14:creationId xmlns:p14="http://schemas.microsoft.com/office/powerpoint/2010/main" val="363818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998EBA-AEAB-4F8A-885E-7BA72CFF0C4F}" type="datetimeFigureOut">
              <a:rPr lang="en-US" smtClean="0"/>
              <a:t>5/12/2020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E776E8-37B4-4FA1-AE39-6746F7116728}" type="slidenum">
              <a:rPr lang="en-US" smtClean="0"/>
              <a:t>‹#›</a:t>
            </a:fld>
            <a:endParaRPr lang="en-US"/>
          </a:p>
        </p:txBody>
      </p:sp>
    </p:spTree>
    <p:extLst>
      <p:ext uri="{BB962C8B-B14F-4D97-AF65-F5344CB8AC3E}">
        <p14:creationId xmlns:p14="http://schemas.microsoft.com/office/powerpoint/2010/main" val="3654845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998EBA-AEAB-4F8A-885E-7BA72CFF0C4F}"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776E8-37B4-4FA1-AE39-6746F7116728}" type="slidenum">
              <a:rPr lang="en-US" smtClean="0"/>
              <a:t>‹#›</a:t>
            </a:fld>
            <a:endParaRPr lang="en-US"/>
          </a:p>
        </p:txBody>
      </p:sp>
    </p:spTree>
    <p:extLst>
      <p:ext uri="{BB962C8B-B14F-4D97-AF65-F5344CB8AC3E}">
        <p14:creationId xmlns:p14="http://schemas.microsoft.com/office/powerpoint/2010/main" val="2207737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998EBA-AEAB-4F8A-885E-7BA72CFF0C4F}"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776E8-37B4-4FA1-AE39-6746F7116728}" type="slidenum">
              <a:rPr lang="en-US" smtClean="0"/>
              <a:t>‹#›</a:t>
            </a:fld>
            <a:endParaRPr lang="en-US"/>
          </a:p>
        </p:txBody>
      </p:sp>
    </p:spTree>
    <p:extLst>
      <p:ext uri="{BB962C8B-B14F-4D97-AF65-F5344CB8AC3E}">
        <p14:creationId xmlns:p14="http://schemas.microsoft.com/office/powerpoint/2010/main" val="2184617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2998EBA-AEAB-4F8A-885E-7BA72CFF0C4F}" type="datetimeFigureOut">
              <a:rPr lang="en-US" smtClean="0"/>
              <a:t>5/12/2020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FE776E8-37B4-4FA1-AE39-6746F7116728}" type="slidenum">
              <a:rPr lang="en-US" smtClean="0"/>
              <a:t>‹#›</a:t>
            </a:fld>
            <a:endParaRPr lang="en-US"/>
          </a:p>
        </p:txBody>
      </p:sp>
    </p:spTree>
    <p:extLst>
      <p:ext uri="{BB962C8B-B14F-4D97-AF65-F5344CB8AC3E}">
        <p14:creationId xmlns:p14="http://schemas.microsoft.com/office/powerpoint/2010/main" val="36644685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219E-20E0-4C8D-9C22-33F77D2DA6F7}"/>
              </a:ext>
            </a:extLst>
          </p:cNvPr>
          <p:cNvSpPr>
            <a:spLocks noGrp="1"/>
          </p:cNvSpPr>
          <p:nvPr>
            <p:ph type="ctrTitle"/>
          </p:nvPr>
        </p:nvSpPr>
        <p:spPr>
          <a:xfrm>
            <a:off x="151776" y="118640"/>
            <a:ext cx="10577955" cy="1038828"/>
          </a:xfrm>
        </p:spPr>
        <p:txBody>
          <a:bodyPr>
            <a:normAutofit/>
          </a:bodyPr>
          <a:lstStyle/>
          <a:p>
            <a:r>
              <a:rPr lang="en-US" dirty="0"/>
              <a:t>Capstone project presentation</a:t>
            </a:r>
          </a:p>
        </p:txBody>
      </p:sp>
      <p:sp>
        <p:nvSpPr>
          <p:cNvPr id="3" name="Subtitle 2">
            <a:extLst>
              <a:ext uri="{FF2B5EF4-FFF2-40B4-BE49-F238E27FC236}">
                <a16:creationId xmlns:a16="http://schemas.microsoft.com/office/drawing/2014/main" id="{49432349-0B54-4BAA-88EE-56E70927AED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04419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FC5E3-A6F0-49B1-BB47-40A35A779B42}"/>
              </a:ext>
            </a:extLst>
          </p:cNvPr>
          <p:cNvSpPr>
            <a:spLocks noGrp="1"/>
          </p:cNvSpPr>
          <p:nvPr>
            <p:ph type="title"/>
          </p:nvPr>
        </p:nvSpPr>
        <p:spPr/>
        <p:txBody>
          <a:bodyPr/>
          <a:lstStyle/>
          <a:p>
            <a:r>
              <a:rPr lang="en-US" dirty="0"/>
              <a:t>Thank you for reading</a:t>
            </a:r>
          </a:p>
        </p:txBody>
      </p:sp>
      <p:sp>
        <p:nvSpPr>
          <p:cNvPr id="3" name="Content Placeholder 2">
            <a:extLst>
              <a:ext uri="{FF2B5EF4-FFF2-40B4-BE49-F238E27FC236}">
                <a16:creationId xmlns:a16="http://schemas.microsoft.com/office/drawing/2014/main" id="{0FE04FCC-8A82-4331-8DBE-234AA1995D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60362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D13C-88DA-4A24-9C6B-7132EBA5EBFF}"/>
              </a:ext>
            </a:extLst>
          </p:cNvPr>
          <p:cNvSpPr>
            <a:spLocks noGrp="1"/>
          </p:cNvSpPr>
          <p:nvPr>
            <p:ph type="title"/>
          </p:nvPr>
        </p:nvSpPr>
        <p:spPr/>
        <p:txBody>
          <a:bodyPr>
            <a:normAutofit/>
          </a:bodyPr>
          <a:lstStyle/>
          <a:p>
            <a:pPr marL="0" indent="0"/>
            <a:br>
              <a:rPr lang="en-US" dirty="0"/>
            </a:br>
            <a:endParaRPr lang="en-US" dirty="0"/>
          </a:p>
        </p:txBody>
      </p:sp>
      <p:sp>
        <p:nvSpPr>
          <p:cNvPr id="3" name="Content Placeholder 2">
            <a:extLst>
              <a:ext uri="{FF2B5EF4-FFF2-40B4-BE49-F238E27FC236}">
                <a16:creationId xmlns:a16="http://schemas.microsoft.com/office/drawing/2014/main" id="{77DEE5BB-3C8E-49B4-9B36-BBE73A67A3AC}"/>
              </a:ext>
            </a:extLst>
          </p:cNvPr>
          <p:cNvSpPr>
            <a:spLocks noGrp="1"/>
          </p:cNvSpPr>
          <p:nvPr>
            <p:ph idx="1"/>
          </p:nvPr>
        </p:nvSpPr>
        <p:spPr>
          <a:xfrm>
            <a:off x="765235" y="2997091"/>
            <a:ext cx="8534400" cy="1684868"/>
          </a:xfrm>
        </p:spPr>
        <p:txBody>
          <a:bodyPr/>
          <a:lstStyle/>
          <a:p>
            <a:r>
              <a:rPr lang="en-US" dirty="0"/>
              <a:t> Toronto is Canada's most populous city</a:t>
            </a:r>
          </a:p>
          <a:p>
            <a:r>
              <a:rPr lang="en-US" dirty="0"/>
              <a:t> Looking for new business opportunity</a:t>
            </a:r>
          </a:p>
          <a:p>
            <a:r>
              <a:rPr lang="en-US" dirty="0"/>
              <a:t> Focusing on only one particular area: East Toronto</a:t>
            </a:r>
          </a:p>
        </p:txBody>
      </p:sp>
      <p:sp>
        <p:nvSpPr>
          <p:cNvPr id="4" name="Title 1">
            <a:extLst>
              <a:ext uri="{FF2B5EF4-FFF2-40B4-BE49-F238E27FC236}">
                <a16:creationId xmlns:a16="http://schemas.microsoft.com/office/drawing/2014/main" id="{84742DED-C1D2-4DDE-B0CE-C78C6201F4A2}"/>
              </a:ext>
            </a:extLst>
          </p:cNvPr>
          <p:cNvSpPr txBox="1">
            <a:spLocks/>
          </p:cNvSpPr>
          <p:nvPr/>
        </p:nvSpPr>
        <p:spPr>
          <a:xfrm>
            <a:off x="603189" y="783433"/>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Problem description</a:t>
            </a:r>
            <a:endParaRPr lang="en-US" dirty="0"/>
          </a:p>
        </p:txBody>
      </p:sp>
    </p:spTree>
    <p:extLst>
      <p:ext uri="{BB962C8B-B14F-4D97-AF65-F5344CB8AC3E}">
        <p14:creationId xmlns:p14="http://schemas.microsoft.com/office/powerpoint/2010/main" val="3049229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D527D-2BFC-49B8-8872-CF78865695D8}"/>
              </a:ext>
            </a:extLst>
          </p:cNvPr>
          <p:cNvSpPr>
            <a:spLocks noGrp="1"/>
          </p:cNvSpPr>
          <p:nvPr>
            <p:ph type="title"/>
          </p:nvPr>
        </p:nvSpPr>
        <p:spPr>
          <a:xfrm>
            <a:off x="684212" y="685800"/>
            <a:ext cx="8534400" cy="1507067"/>
          </a:xfrm>
        </p:spPr>
        <p:txBody>
          <a:bodyPr/>
          <a:lstStyle/>
          <a:p>
            <a:r>
              <a:rPr lang="en-US" dirty="0"/>
              <a:t>Data</a:t>
            </a:r>
          </a:p>
        </p:txBody>
      </p:sp>
      <p:sp>
        <p:nvSpPr>
          <p:cNvPr id="3" name="Content Placeholder 2">
            <a:extLst>
              <a:ext uri="{FF2B5EF4-FFF2-40B4-BE49-F238E27FC236}">
                <a16:creationId xmlns:a16="http://schemas.microsoft.com/office/drawing/2014/main" id="{36B9FAD0-0E06-41FF-A9C9-591D1B662E50}"/>
              </a:ext>
            </a:extLst>
          </p:cNvPr>
          <p:cNvSpPr>
            <a:spLocks noGrp="1"/>
          </p:cNvSpPr>
          <p:nvPr>
            <p:ph idx="1"/>
          </p:nvPr>
        </p:nvSpPr>
        <p:spPr>
          <a:xfrm>
            <a:off x="684212" y="2118704"/>
            <a:ext cx="8534400" cy="3615267"/>
          </a:xfrm>
        </p:spPr>
        <p:txBody>
          <a:bodyPr/>
          <a:lstStyle/>
          <a:p>
            <a:r>
              <a:rPr lang="en-US" dirty="0"/>
              <a:t>Use Coursera provided data</a:t>
            </a:r>
          </a:p>
          <a:p>
            <a:r>
              <a:rPr lang="en-US" dirty="0"/>
              <a:t>Use </a:t>
            </a:r>
            <a:r>
              <a:rPr lang="en-US" dirty="0" err="1"/>
              <a:t>Foursquare’s</a:t>
            </a:r>
            <a:r>
              <a:rPr lang="en-US" dirty="0"/>
              <a:t> API for location data</a:t>
            </a:r>
          </a:p>
          <a:p>
            <a:r>
              <a:rPr lang="en-US" dirty="0"/>
              <a:t>Visualize the location data into topographical maps</a:t>
            </a:r>
          </a:p>
        </p:txBody>
      </p:sp>
    </p:spTree>
    <p:extLst>
      <p:ext uri="{BB962C8B-B14F-4D97-AF65-F5344CB8AC3E}">
        <p14:creationId xmlns:p14="http://schemas.microsoft.com/office/powerpoint/2010/main" val="3841678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EF4D5-C660-4685-8A2C-A614BF9BB099}"/>
              </a:ext>
            </a:extLst>
          </p:cNvPr>
          <p:cNvSpPr>
            <a:spLocks noGrp="1"/>
          </p:cNvSpPr>
          <p:nvPr>
            <p:ph type="title"/>
          </p:nvPr>
        </p:nvSpPr>
        <p:spPr>
          <a:xfrm>
            <a:off x="684212" y="685800"/>
            <a:ext cx="8534400" cy="1507067"/>
          </a:xfrm>
        </p:spPr>
        <p:txBody>
          <a:bodyPr/>
          <a:lstStyle/>
          <a:p>
            <a:r>
              <a:rPr lang="en-US" dirty="0"/>
              <a:t>Methodology</a:t>
            </a:r>
          </a:p>
        </p:txBody>
      </p:sp>
      <p:sp>
        <p:nvSpPr>
          <p:cNvPr id="3" name="Content Placeholder 2">
            <a:extLst>
              <a:ext uri="{FF2B5EF4-FFF2-40B4-BE49-F238E27FC236}">
                <a16:creationId xmlns:a16="http://schemas.microsoft.com/office/drawing/2014/main" id="{8C6D6D0B-E866-4307-BDAC-AD4D3E0F4B9E}"/>
              </a:ext>
            </a:extLst>
          </p:cNvPr>
          <p:cNvSpPr>
            <a:spLocks noGrp="1"/>
          </p:cNvSpPr>
          <p:nvPr>
            <p:ph idx="1"/>
          </p:nvPr>
        </p:nvSpPr>
        <p:spPr>
          <a:xfrm>
            <a:off x="684212" y="2398853"/>
            <a:ext cx="8534400" cy="3615267"/>
          </a:xfrm>
        </p:spPr>
        <p:txBody>
          <a:bodyPr/>
          <a:lstStyle/>
          <a:p>
            <a:r>
              <a:rPr lang="en-US" dirty="0"/>
              <a:t>Use standard libraries such as Pandas, </a:t>
            </a:r>
            <a:r>
              <a:rPr lang="en-US" dirty="0" err="1"/>
              <a:t>Numpy</a:t>
            </a:r>
            <a:r>
              <a:rPr lang="en-US" dirty="0"/>
              <a:t> and Folium</a:t>
            </a:r>
          </a:p>
          <a:p>
            <a:r>
              <a:rPr lang="en-US" dirty="0"/>
              <a:t>Use additional specialized libraries such as BeautifulSoup4</a:t>
            </a:r>
          </a:p>
          <a:p>
            <a:endParaRPr lang="en-US" dirty="0"/>
          </a:p>
        </p:txBody>
      </p:sp>
    </p:spTree>
    <p:extLst>
      <p:ext uri="{BB962C8B-B14F-4D97-AF65-F5344CB8AC3E}">
        <p14:creationId xmlns:p14="http://schemas.microsoft.com/office/powerpoint/2010/main" val="3379403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E9D0-7869-4D2B-9237-CA32BE995240}"/>
              </a:ext>
            </a:extLst>
          </p:cNvPr>
          <p:cNvSpPr>
            <a:spLocks noGrp="1"/>
          </p:cNvSpPr>
          <p:nvPr>
            <p:ph type="title"/>
          </p:nvPr>
        </p:nvSpPr>
        <p:spPr>
          <a:xfrm>
            <a:off x="684212" y="705304"/>
            <a:ext cx="8534400" cy="1507067"/>
          </a:xfrm>
        </p:spPr>
        <p:txBody>
          <a:bodyPr/>
          <a:lstStyle/>
          <a:p>
            <a:r>
              <a:rPr lang="en-US" dirty="0"/>
              <a:t>Results</a:t>
            </a:r>
          </a:p>
        </p:txBody>
      </p:sp>
      <p:sp>
        <p:nvSpPr>
          <p:cNvPr id="3" name="Content Placeholder 2">
            <a:extLst>
              <a:ext uri="{FF2B5EF4-FFF2-40B4-BE49-F238E27FC236}">
                <a16:creationId xmlns:a16="http://schemas.microsoft.com/office/drawing/2014/main" id="{7360F267-E680-43FF-8F03-ECAD9E771155}"/>
              </a:ext>
            </a:extLst>
          </p:cNvPr>
          <p:cNvSpPr>
            <a:spLocks noGrp="1"/>
          </p:cNvSpPr>
          <p:nvPr>
            <p:ph idx="1"/>
          </p:nvPr>
        </p:nvSpPr>
        <p:spPr>
          <a:xfrm>
            <a:off x="684212" y="2364129"/>
            <a:ext cx="8534400" cy="3615267"/>
          </a:xfrm>
        </p:spPr>
        <p:txBody>
          <a:bodyPr/>
          <a:lstStyle/>
          <a:p>
            <a:endParaRPr lang="en-US" dirty="0"/>
          </a:p>
        </p:txBody>
      </p:sp>
      <p:pic>
        <p:nvPicPr>
          <p:cNvPr id="4" name="Picture 3">
            <a:extLst>
              <a:ext uri="{FF2B5EF4-FFF2-40B4-BE49-F238E27FC236}">
                <a16:creationId xmlns:a16="http://schemas.microsoft.com/office/drawing/2014/main" id="{1C3C3301-CFC1-4CC4-9CC4-EFF5410E1470}"/>
              </a:ext>
            </a:extLst>
          </p:cNvPr>
          <p:cNvPicPr/>
          <p:nvPr/>
        </p:nvPicPr>
        <p:blipFill>
          <a:blip r:embed="rId2"/>
          <a:stretch>
            <a:fillRect/>
          </a:stretch>
        </p:blipFill>
        <p:spPr>
          <a:xfrm>
            <a:off x="600129" y="2506157"/>
            <a:ext cx="5943600" cy="3331210"/>
          </a:xfrm>
          <a:prstGeom prst="rect">
            <a:avLst/>
          </a:prstGeom>
        </p:spPr>
      </p:pic>
    </p:spTree>
    <p:extLst>
      <p:ext uri="{BB962C8B-B14F-4D97-AF65-F5344CB8AC3E}">
        <p14:creationId xmlns:p14="http://schemas.microsoft.com/office/powerpoint/2010/main" val="1511980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2060C-1A66-414C-A758-EC15B05C06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A18F2BE-D00A-452A-AA59-BEEDF4FF2164}"/>
              </a:ext>
            </a:extLst>
          </p:cNvPr>
          <p:cNvSpPr>
            <a:spLocks noGrp="1"/>
          </p:cNvSpPr>
          <p:nvPr>
            <p:ph idx="1"/>
          </p:nvPr>
        </p:nvSpPr>
        <p:spPr>
          <a:xfrm>
            <a:off x="684212" y="307427"/>
            <a:ext cx="8534400" cy="3615267"/>
          </a:xfrm>
        </p:spPr>
        <p:txBody>
          <a:bodyPr/>
          <a:lstStyle/>
          <a:p>
            <a:r>
              <a:rPr lang="en-US" dirty="0"/>
              <a:t>East Toronto</a:t>
            </a:r>
          </a:p>
        </p:txBody>
      </p:sp>
      <p:pic>
        <p:nvPicPr>
          <p:cNvPr id="4" name="Picture 3">
            <a:extLst>
              <a:ext uri="{FF2B5EF4-FFF2-40B4-BE49-F238E27FC236}">
                <a16:creationId xmlns:a16="http://schemas.microsoft.com/office/drawing/2014/main" id="{3343EDBA-CBB1-41C3-AACD-707BAEB88D5B}"/>
              </a:ext>
            </a:extLst>
          </p:cNvPr>
          <p:cNvPicPr/>
          <p:nvPr/>
        </p:nvPicPr>
        <p:blipFill>
          <a:blip r:embed="rId2"/>
          <a:stretch>
            <a:fillRect/>
          </a:stretch>
        </p:blipFill>
        <p:spPr>
          <a:xfrm>
            <a:off x="684212" y="2614507"/>
            <a:ext cx="5943600" cy="3373120"/>
          </a:xfrm>
          <a:prstGeom prst="rect">
            <a:avLst/>
          </a:prstGeom>
        </p:spPr>
      </p:pic>
    </p:spTree>
    <p:extLst>
      <p:ext uri="{BB962C8B-B14F-4D97-AF65-F5344CB8AC3E}">
        <p14:creationId xmlns:p14="http://schemas.microsoft.com/office/powerpoint/2010/main" val="283232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226B4-BF2D-4987-89C1-AEEF2AA676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C6D428-1EE6-4647-BF83-0D98EB97211B}"/>
              </a:ext>
            </a:extLst>
          </p:cNvPr>
          <p:cNvSpPr>
            <a:spLocks noGrp="1"/>
          </p:cNvSpPr>
          <p:nvPr>
            <p:ph idx="1"/>
          </p:nvPr>
        </p:nvSpPr>
        <p:spPr>
          <a:xfrm>
            <a:off x="684212" y="685801"/>
            <a:ext cx="8534400" cy="2183524"/>
          </a:xfrm>
        </p:spPr>
        <p:txBody>
          <a:bodyPr/>
          <a:lstStyle/>
          <a:p>
            <a:r>
              <a:rPr lang="en-US" dirty="0"/>
              <a:t> Most common venues</a:t>
            </a:r>
          </a:p>
        </p:txBody>
      </p:sp>
      <p:pic>
        <p:nvPicPr>
          <p:cNvPr id="4" name="Picture 3">
            <a:extLst>
              <a:ext uri="{FF2B5EF4-FFF2-40B4-BE49-F238E27FC236}">
                <a16:creationId xmlns:a16="http://schemas.microsoft.com/office/drawing/2014/main" id="{0A85F688-856D-4216-B4D8-F3D26B41A476}"/>
              </a:ext>
            </a:extLst>
          </p:cNvPr>
          <p:cNvPicPr/>
          <p:nvPr/>
        </p:nvPicPr>
        <p:blipFill>
          <a:blip r:embed="rId2"/>
          <a:stretch>
            <a:fillRect/>
          </a:stretch>
        </p:blipFill>
        <p:spPr>
          <a:xfrm>
            <a:off x="684212" y="2454457"/>
            <a:ext cx="7040891" cy="3615267"/>
          </a:xfrm>
          <a:prstGeom prst="rect">
            <a:avLst/>
          </a:prstGeom>
        </p:spPr>
      </p:pic>
    </p:spTree>
    <p:extLst>
      <p:ext uri="{BB962C8B-B14F-4D97-AF65-F5344CB8AC3E}">
        <p14:creationId xmlns:p14="http://schemas.microsoft.com/office/powerpoint/2010/main" val="72960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A2FC7-4A97-4807-A6AB-E3837E5A6715}"/>
              </a:ext>
            </a:extLst>
          </p:cNvPr>
          <p:cNvSpPr>
            <a:spLocks noGrp="1"/>
          </p:cNvSpPr>
          <p:nvPr>
            <p:ph type="title"/>
          </p:nvPr>
        </p:nvSpPr>
        <p:spPr>
          <a:xfrm>
            <a:off x="684212" y="685800"/>
            <a:ext cx="8534400" cy="1507067"/>
          </a:xfrm>
        </p:spPr>
        <p:txBody>
          <a:bodyPr/>
          <a:lstStyle/>
          <a:p>
            <a:r>
              <a:rPr lang="en-US" dirty="0"/>
              <a:t>Result Summary</a:t>
            </a:r>
          </a:p>
        </p:txBody>
      </p:sp>
      <p:sp>
        <p:nvSpPr>
          <p:cNvPr id="3" name="Content Placeholder 2">
            <a:extLst>
              <a:ext uri="{FF2B5EF4-FFF2-40B4-BE49-F238E27FC236}">
                <a16:creationId xmlns:a16="http://schemas.microsoft.com/office/drawing/2014/main" id="{31107331-98C7-43D5-BE23-8F63907B2AE5}"/>
              </a:ext>
            </a:extLst>
          </p:cNvPr>
          <p:cNvSpPr>
            <a:spLocks noGrp="1"/>
          </p:cNvSpPr>
          <p:nvPr>
            <p:ph idx="1"/>
          </p:nvPr>
        </p:nvSpPr>
        <p:spPr>
          <a:xfrm>
            <a:off x="684212" y="2556933"/>
            <a:ext cx="8534400" cy="3615267"/>
          </a:xfrm>
        </p:spPr>
        <p:txBody>
          <a:bodyPr/>
          <a:lstStyle/>
          <a:p>
            <a:r>
              <a:rPr lang="en-US" dirty="0"/>
              <a:t> Two categories of venues stand out: hospitality and outdoors</a:t>
            </a:r>
          </a:p>
          <a:p>
            <a:r>
              <a:rPr lang="en-US" dirty="0"/>
              <a:t> The beaches neighborhood stands out with most outdoor venues </a:t>
            </a:r>
          </a:p>
          <a:p>
            <a:r>
              <a:rPr lang="en-US" dirty="0"/>
              <a:t>  The Danforth West neighborhood has the highest frequency of food hospitality venues</a:t>
            </a:r>
          </a:p>
          <a:p>
            <a:r>
              <a:rPr lang="en-US" dirty="0"/>
              <a:t> The Studio district stands out for its abundance of cafes and bars </a:t>
            </a:r>
          </a:p>
          <a:p>
            <a:r>
              <a:rPr lang="en-US" dirty="0"/>
              <a:t> The India Bazaar shows a great deal of diversity in its shopping venues </a:t>
            </a:r>
          </a:p>
        </p:txBody>
      </p:sp>
    </p:spTree>
    <p:extLst>
      <p:ext uri="{BB962C8B-B14F-4D97-AF65-F5344CB8AC3E}">
        <p14:creationId xmlns:p14="http://schemas.microsoft.com/office/powerpoint/2010/main" val="357031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FF9BB-B865-4F6C-8CB9-1E235DE70EE2}"/>
              </a:ext>
            </a:extLst>
          </p:cNvPr>
          <p:cNvSpPr>
            <a:spLocks noGrp="1"/>
          </p:cNvSpPr>
          <p:nvPr>
            <p:ph type="title"/>
          </p:nvPr>
        </p:nvSpPr>
        <p:spPr>
          <a:xfrm>
            <a:off x="684212" y="685800"/>
            <a:ext cx="8534400" cy="1507067"/>
          </a:xfrm>
        </p:spPr>
        <p:txBody>
          <a:bodyPr/>
          <a:lstStyle/>
          <a:p>
            <a:r>
              <a:rPr lang="en-US" dirty="0"/>
              <a:t>discussion</a:t>
            </a:r>
          </a:p>
        </p:txBody>
      </p:sp>
      <p:sp>
        <p:nvSpPr>
          <p:cNvPr id="3" name="Content Placeholder 2">
            <a:extLst>
              <a:ext uri="{FF2B5EF4-FFF2-40B4-BE49-F238E27FC236}">
                <a16:creationId xmlns:a16="http://schemas.microsoft.com/office/drawing/2014/main" id="{166BF0D3-4792-4637-8865-08AB6180E304}"/>
              </a:ext>
            </a:extLst>
          </p:cNvPr>
          <p:cNvSpPr>
            <a:spLocks noGrp="1"/>
          </p:cNvSpPr>
          <p:nvPr>
            <p:ph idx="1"/>
          </p:nvPr>
        </p:nvSpPr>
        <p:spPr>
          <a:xfrm>
            <a:off x="684212" y="2556933"/>
            <a:ext cx="8534400" cy="3615267"/>
          </a:xfrm>
        </p:spPr>
        <p:txBody>
          <a:bodyPr/>
          <a:lstStyle/>
          <a:p>
            <a:r>
              <a:rPr lang="en-US" dirty="0"/>
              <a:t> The analysis shows the clear diversity of venues in some parts of the region such as the India Bazaar and the clear distinction between the outdoor and hospitality venues such the Beaches. </a:t>
            </a:r>
          </a:p>
          <a:p>
            <a:r>
              <a:rPr lang="en-US" dirty="0"/>
              <a:t> Furthermore, additional analysis of neighboring areas might be needed in order to clarify the prospectus data.</a:t>
            </a:r>
          </a:p>
          <a:p>
            <a:endParaRPr lang="en-US" dirty="0"/>
          </a:p>
        </p:txBody>
      </p:sp>
    </p:spTree>
    <p:extLst>
      <p:ext uri="{BB962C8B-B14F-4D97-AF65-F5344CB8AC3E}">
        <p14:creationId xmlns:p14="http://schemas.microsoft.com/office/powerpoint/2010/main" val="304146925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12</TotalTime>
  <Words>192</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Wingdings 3</vt:lpstr>
      <vt:lpstr>Slice</vt:lpstr>
      <vt:lpstr>Capstone project presentation</vt:lpstr>
      <vt:lpstr> </vt:lpstr>
      <vt:lpstr>Data</vt:lpstr>
      <vt:lpstr>Methodology</vt:lpstr>
      <vt:lpstr>Results</vt:lpstr>
      <vt:lpstr>PowerPoint Presentation</vt:lpstr>
      <vt:lpstr>PowerPoint Presentation</vt:lpstr>
      <vt:lpstr>Result Summary</vt:lpstr>
      <vt:lpstr>discussion</vt:lpstr>
      <vt:lpstr>Thank you for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presentation</dc:title>
  <dc:creator>Nedelchev, Galen</dc:creator>
  <cp:lastModifiedBy>Nedelchev, Galen</cp:lastModifiedBy>
  <cp:revision>2</cp:revision>
  <dcterms:created xsi:type="dcterms:W3CDTF">2020-05-12T17:19:43Z</dcterms:created>
  <dcterms:modified xsi:type="dcterms:W3CDTF">2020-05-12T17:32:07Z</dcterms:modified>
</cp:coreProperties>
</file>