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 id="265" r:id="rId8"/>
    <p:sldId id="266" r:id="rId9"/>
    <p:sldId id="267" r:id="rId10"/>
    <p:sldId id="268" r:id="rId11"/>
    <p:sldId id="270" r:id="rId12"/>
    <p:sldId id="269"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12"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EB84B80-40E0-884D-8956-72B91D9D24E0}" type="datetimeFigureOut">
              <a:rPr lang="en-US" smtClean="0"/>
              <a:t>03/03/2012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2F426-72D3-4740-B7B5-27FA17103860}" type="slidenum">
              <a:rPr lang="en-GB" smtClean="0"/>
              <a:t>‹#›</a:t>
            </a:fld>
            <a:endParaRPr lang="en-GB"/>
          </a:p>
        </p:txBody>
      </p:sp>
    </p:spTree>
    <p:extLst>
      <p:ext uri="{BB962C8B-B14F-4D97-AF65-F5344CB8AC3E}">
        <p14:creationId xmlns:p14="http://schemas.microsoft.com/office/powerpoint/2010/main" val="187619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GB"/>
          </a:p>
        </p:txBody>
      </p:sp>
      <p:sp>
        <p:nvSpPr>
          <p:cNvPr id="4" name="Date Placeholder 3"/>
          <p:cNvSpPr>
            <a:spLocks noGrp="1"/>
          </p:cNvSpPr>
          <p:nvPr>
            <p:ph type="dt" sz="half" idx="10"/>
          </p:nvPr>
        </p:nvSpPr>
        <p:spPr/>
        <p:txBody>
          <a:bodyPr/>
          <a:lstStyle/>
          <a:p>
            <a:fld id="{1EB84B80-40E0-884D-8956-72B91D9D24E0}" type="datetimeFigureOut">
              <a:rPr lang="en-US" smtClean="0"/>
              <a:t>03/03/2012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2F426-72D3-4740-B7B5-27FA17103860}" type="slidenum">
              <a:rPr lang="en-GB" smtClean="0"/>
              <a:t>‹#›</a:t>
            </a:fld>
            <a:endParaRPr lang="en-GB"/>
          </a:p>
        </p:txBody>
      </p:sp>
    </p:spTree>
    <p:extLst>
      <p:ext uri="{BB962C8B-B14F-4D97-AF65-F5344CB8AC3E}">
        <p14:creationId xmlns:p14="http://schemas.microsoft.com/office/powerpoint/2010/main" val="326407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a-DK"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GB"/>
          </a:p>
        </p:txBody>
      </p:sp>
      <p:sp>
        <p:nvSpPr>
          <p:cNvPr id="4" name="Date Placeholder 3"/>
          <p:cNvSpPr>
            <a:spLocks noGrp="1"/>
          </p:cNvSpPr>
          <p:nvPr>
            <p:ph type="dt" sz="half" idx="10"/>
          </p:nvPr>
        </p:nvSpPr>
        <p:spPr/>
        <p:txBody>
          <a:bodyPr/>
          <a:lstStyle/>
          <a:p>
            <a:fld id="{1EB84B80-40E0-884D-8956-72B91D9D24E0}" type="datetimeFigureOut">
              <a:rPr lang="en-US" smtClean="0"/>
              <a:t>03/03/2012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2F426-72D3-4740-B7B5-27FA17103860}" type="slidenum">
              <a:rPr lang="en-GB" smtClean="0"/>
              <a:t>‹#›</a:t>
            </a:fld>
            <a:endParaRPr lang="en-GB"/>
          </a:p>
        </p:txBody>
      </p:sp>
    </p:spTree>
    <p:extLst>
      <p:ext uri="{BB962C8B-B14F-4D97-AF65-F5344CB8AC3E}">
        <p14:creationId xmlns:p14="http://schemas.microsoft.com/office/powerpoint/2010/main" val="41880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GB"/>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GB"/>
          </a:p>
        </p:txBody>
      </p:sp>
      <p:sp>
        <p:nvSpPr>
          <p:cNvPr id="4" name="Date Placeholder 3"/>
          <p:cNvSpPr>
            <a:spLocks noGrp="1"/>
          </p:cNvSpPr>
          <p:nvPr>
            <p:ph type="dt" sz="half" idx="10"/>
          </p:nvPr>
        </p:nvSpPr>
        <p:spPr/>
        <p:txBody>
          <a:bodyPr/>
          <a:lstStyle/>
          <a:p>
            <a:fld id="{1EB84B80-40E0-884D-8956-72B91D9D24E0}" type="datetimeFigureOut">
              <a:rPr lang="en-US" smtClean="0"/>
              <a:t>03/03/2012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2F426-72D3-4740-B7B5-27FA17103860}" type="slidenum">
              <a:rPr lang="en-GB" smtClean="0"/>
              <a:t>‹#›</a:t>
            </a:fld>
            <a:endParaRPr lang="en-GB"/>
          </a:p>
        </p:txBody>
      </p:sp>
    </p:spTree>
    <p:extLst>
      <p:ext uri="{BB962C8B-B14F-4D97-AF65-F5344CB8AC3E}">
        <p14:creationId xmlns:p14="http://schemas.microsoft.com/office/powerpoint/2010/main" val="346899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Click to edit Master text styles</a:t>
            </a:r>
          </a:p>
        </p:txBody>
      </p:sp>
      <p:sp>
        <p:nvSpPr>
          <p:cNvPr id="4" name="Date Placeholder 3"/>
          <p:cNvSpPr>
            <a:spLocks noGrp="1"/>
          </p:cNvSpPr>
          <p:nvPr>
            <p:ph type="dt" sz="half" idx="10"/>
          </p:nvPr>
        </p:nvSpPr>
        <p:spPr/>
        <p:txBody>
          <a:bodyPr/>
          <a:lstStyle/>
          <a:p>
            <a:fld id="{1EB84B80-40E0-884D-8956-72B91D9D24E0}" type="datetimeFigureOut">
              <a:rPr lang="en-US" smtClean="0"/>
              <a:t>03/03/2012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A2F426-72D3-4740-B7B5-27FA17103860}" type="slidenum">
              <a:rPr lang="en-GB" smtClean="0"/>
              <a:t>‹#›</a:t>
            </a:fld>
            <a:endParaRPr lang="en-GB"/>
          </a:p>
        </p:txBody>
      </p:sp>
    </p:spTree>
    <p:extLst>
      <p:ext uri="{BB962C8B-B14F-4D97-AF65-F5344CB8AC3E}">
        <p14:creationId xmlns:p14="http://schemas.microsoft.com/office/powerpoint/2010/main" val="414658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GB"/>
          </a:p>
        </p:txBody>
      </p:sp>
      <p:sp>
        <p:nvSpPr>
          <p:cNvPr id="5" name="Date Placeholder 4"/>
          <p:cNvSpPr>
            <a:spLocks noGrp="1"/>
          </p:cNvSpPr>
          <p:nvPr>
            <p:ph type="dt" sz="half" idx="10"/>
          </p:nvPr>
        </p:nvSpPr>
        <p:spPr/>
        <p:txBody>
          <a:bodyPr/>
          <a:lstStyle/>
          <a:p>
            <a:fld id="{1EB84B80-40E0-884D-8956-72B91D9D24E0}" type="datetimeFigureOut">
              <a:rPr lang="en-US" smtClean="0"/>
              <a:t>03/03/2012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A2F426-72D3-4740-B7B5-27FA17103860}" type="slidenum">
              <a:rPr lang="en-GB" smtClean="0"/>
              <a:t>‹#›</a:t>
            </a:fld>
            <a:endParaRPr lang="en-GB"/>
          </a:p>
        </p:txBody>
      </p:sp>
    </p:spTree>
    <p:extLst>
      <p:ext uri="{BB962C8B-B14F-4D97-AF65-F5344CB8AC3E}">
        <p14:creationId xmlns:p14="http://schemas.microsoft.com/office/powerpoint/2010/main" val="84112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GB"/>
          </a:p>
        </p:txBody>
      </p:sp>
      <p:sp>
        <p:nvSpPr>
          <p:cNvPr id="7" name="Date Placeholder 6"/>
          <p:cNvSpPr>
            <a:spLocks noGrp="1"/>
          </p:cNvSpPr>
          <p:nvPr>
            <p:ph type="dt" sz="half" idx="10"/>
          </p:nvPr>
        </p:nvSpPr>
        <p:spPr/>
        <p:txBody>
          <a:bodyPr/>
          <a:lstStyle/>
          <a:p>
            <a:fld id="{1EB84B80-40E0-884D-8956-72B91D9D24E0}" type="datetimeFigureOut">
              <a:rPr lang="en-US" smtClean="0"/>
              <a:t>03/03/2012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A2F426-72D3-4740-B7B5-27FA17103860}" type="slidenum">
              <a:rPr lang="en-GB" smtClean="0"/>
              <a:t>‹#›</a:t>
            </a:fld>
            <a:endParaRPr lang="en-GB"/>
          </a:p>
        </p:txBody>
      </p:sp>
    </p:spTree>
    <p:extLst>
      <p:ext uri="{BB962C8B-B14F-4D97-AF65-F5344CB8AC3E}">
        <p14:creationId xmlns:p14="http://schemas.microsoft.com/office/powerpoint/2010/main" val="378780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GB"/>
          </a:p>
        </p:txBody>
      </p:sp>
      <p:sp>
        <p:nvSpPr>
          <p:cNvPr id="3" name="Date Placeholder 2"/>
          <p:cNvSpPr>
            <a:spLocks noGrp="1"/>
          </p:cNvSpPr>
          <p:nvPr>
            <p:ph type="dt" sz="half" idx="10"/>
          </p:nvPr>
        </p:nvSpPr>
        <p:spPr/>
        <p:txBody>
          <a:bodyPr/>
          <a:lstStyle/>
          <a:p>
            <a:fld id="{1EB84B80-40E0-884D-8956-72B91D9D24E0}" type="datetimeFigureOut">
              <a:rPr lang="en-US" smtClean="0"/>
              <a:t>03/03/2012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A2F426-72D3-4740-B7B5-27FA17103860}" type="slidenum">
              <a:rPr lang="en-GB" smtClean="0"/>
              <a:t>‹#›</a:t>
            </a:fld>
            <a:endParaRPr lang="en-GB"/>
          </a:p>
        </p:txBody>
      </p:sp>
    </p:spTree>
    <p:extLst>
      <p:ext uri="{BB962C8B-B14F-4D97-AF65-F5344CB8AC3E}">
        <p14:creationId xmlns:p14="http://schemas.microsoft.com/office/powerpoint/2010/main" val="257478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84B80-40E0-884D-8956-72B91D9D24E0}" type="datetimeFigureOut">
              <a:rPr lang="en-US" smtClean="0"/>
              <a:t>03/03/2012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A2F426-72D3-4740-B7B5-27FA17103860}" type="slidenum">
              <a:rPr lang="en-GB" smtClean="0"/>
              <a:t>‹#›</a:t>
            </a:fld>
            <a:endParaRPr lang="en-GB"/>
          </a:p>
        </p:txBody>
      </p:sp>
    </p:spTree>
    <p:extLst>
      <p:ext uri="{BB962C8B-B14F-4D97-AF65-F5344CB8AC3E}">
        <p14:creationId xmlns:p14="http://schemas.microsoft.com/office/powerpoint/2010/main" val="289783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a-DK"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1EB84B80-40E0-884D-8956-72B91D9D24E0}" type="datetimeFigureOut">
              <a:rPr lang="en-US" smtClean="0"/>
              <a:t>03/03/2012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A2F426-72D3-4740-B7B5-27FA17103860}" type="slidenum">
              <a:rPr lang="en-GB" smtClean="0"/>
              <a:t>‹#›</a:t>
            </a:fld>
            <a:endParaRPr lang="en-GB"/>
          </a:p>
        </p:txBody>
      </p:sp>
    </p:spTree>
    <p:extLst>
      <p:ext uri="{BB962C8B-B14F-4D97-AF65-F5344CB8AC3E}">
        <p14:creationId xmlns:p14="http://schemas.microsoft.com/office/powerpoint/2010/main" val="206667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a-DK"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1EB84B80-40E0-884D-8956-72B91D9D24E0}" type="datetimeFigureOut">
              <a:rPr lang="en-US" smtClean="0"/>
              <a:t>03/03/2012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A2F426-72D3-4740-B7B5-27FA17103860}" type="slidenum">
              <a:rPr lang="en-GB" smtClean="0"/>
              <a:t>‹#›</a:t>
            </a:fld>
            <a:endParaRPr lang="en-GB"/>
          </a:p>
        </p:txBody>
      </p:sp>
    </p:spTree>
    <p:extLst>
      <p:ext uri="{BB962C8B-B14F-4D97-AF65-F5344CB8AC3E}">
        <p14:creationId xmlns:p14="http://schemas.microsoft.com/office/powerpoint/2010/main" val="36404591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84B80-40E0-884D-8956-72B91D9D24E0}" type="datetimeFigureOut">
              <a:rPr lang="en-US" smtClean="0"/>
              <a:t>03/03/2012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A2F426-72D3-4740-B7B5-27FA17103860}" type="slidenum">
              <a:rPr lang="en-GB" smtClean="0"/>
              <a:t>‹#›</a:t>
            </a:fld>
            <a:endParaRPr lang="en-GB"/>
          </a:p>
        </p:txBody>
      </p:sp>
    </p:spTree>
    <p:extLst>
      <p:ext uri="{BB962C8B-B14F-4D97-AF65-F5344CB8AC3E}">
        <p14:creationId xmlns:p14="http://schemas.microsoft.com/office/powerpoint/2010/main" val="2473027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rocessing.org/learning/eclip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Processing and Java</a:t>
            </a:r>
            <a:endParaRPr lang="en-GB" dirty="0"/>
          </a:p>
        </p:txBody>
      </p:sp>
      <p:sp>
        <p:nvSpPr>
          <p:cNvPr id="3" name="Subtitle 2"/>
          <p:cNvSpPr>
            <a:spLocks noGrp="1"/>
          </p:cNvSpPr>
          <p:nvPr>
            <p:ph type="subTitle" idx="1"/>
          </p:nvPr>
        </p:nvSpPr>
        <p:spPr/>
        <p:txBody>
          <a:bodyPr/>
          <a:lstStyle/>
          <a:p>
            <a:r>
              <a:rPr lang="en-GB" dirty="0" smtClean="0"/>
              <a:t>David Meredith</a:t>
            </a:r>
          </a:p>
          <a:p>
            <a:r>
              <a:rPr lang="en-GB" dirty="0" err="1" smtClean="0"/>
              <a:t>dave@create.aau.dk</a:t>
            </a:r>
            <a:endParaRPr lang="en-GB" dirty="0"/>
          </a:p>
        </p:txBody>
      </p:sp>
      <p:pic>
        <p:nvPicPr>
          <p:cNvPr id="4" name="Picture 3"/>
          <p:cNvPicPr>
            <a:picLocks noChangeAspect="1"/>
          </p:cNvPicPr>
          <p:nvPr/>
        </p:nvPicPr>
        <p:blipFill>
          <a:blip r:embed="rId2"/>
          <a:stretch>
            <a:fillRect/>
          </a:stretch>
        </p:blipFill>
        <p:spPr>
          <a:xfrm>
            <a:off x="3111500" y="198770"/>
            <a:ext cx="2921000" cy="2413000"/>
          </a:xfrm>
          <a:prstGeom prst="rect">
            <a:avLst/>
          </a:prstGeom>
        </p:spPr>
      </p:pic>
    </p:spTree>
    <p:extLst>
      <p:ext uri="{BB962C8B-B14F-4D97-AF65-F5344CB8AC3E}">
        <p14:creationId xmlns:p14="http://schemas.microsoft.com/office/powerpoint/2010/main" val="6724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to an application</a:t>
            </a:r>
            <a:endParaRPr lang="en-GB" dirty="0"/>
          </a:p>
        </p:txBody>
      </p:sp>
      <p:sp>
        <p:nvSpPr>
          <p:cNvPr id="3" name="Content Placeholder 2"/>
          <p:cNvSpPr>
            <a:spLocks noGrp="1"/>
          </p:cNvSpPr>
          <p:nvPr>
            <p:ph idx="1"/>
          </p:nvPr>
        </p:nvSpPr>
        <p:spPr>
          <a:xfrm>
            <a:off x="457200" y="2377253"/>
            <a:ext cx="8229600" cy="3748910"/>
          </a:xfrm>
        </p:spPr>
        <p:txBody>
          <a:bodyPr/>
          <a:lstStyle/>
          <a:p>
            <a:r>
              <a:rPr lang="en-GB" dirty="0" smtClean="0"/>
              <a:t>Creates three subfolders in the sketch folder, one for each operating system</a:t>
            </a:r>
          </a:p>
          <a:p>
            <a:r>
              <a:rPr lang="en-GB" dirty="0" smtClean="0"/>
              <a:t>Each of these subfolders contains a double-clickable, executable file for the specified OS</a:t>
            </a:r>
            <a:endParaRPr lang="en-GB" dirty="0"/>
          </a:p>
        </p:txBody>
      </p:sp>
      <p:pic>
        <p:nvPicPr>
          <p:cNvPr id="4" name="Picture 3"/>
          <p:cNvPicPr>
            <a:picLocks noChangeAspect="1"/>
          </p:cNvPicPr>
          <p:nvPr/>
        </p:nvPicPr>
        <p:blipFill>
          <a:blip r:embed="rId2"/>
          <a:stretch>
            <a:fillRect/>
          </a:stretch>
        </p:blipFill>
        <p:spPr>
          <a:xfrm>
            <a:off x="0" y="1337088"/>
            <a:ext cx="9144000" cy="1040165"/>
          </a:xfrm>
          <a:prstGeom prst="rect">
            <a:avLst/>
          </a:prstGeom>
        </p:spPr>
      </p:pic>
    </p:spTree>
    <p:extLst>
      <p:ext uri="{BB962C8B-B14F-4D97-AF65-F5344CB8AC3E}">
        <p14:creationId xmlns:p14="http://schemas.microsoft.com/office/powerpoint/2010/main" val="2122356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Eclipse</a:t>
            </a:r>
            <a:endParaRPr lang="en-GB" dirty="0"/>
          </a:p>
        </p:txBody>
      </p:sp>
      <p:sp>
        <p:nvSpPr>
          <p:cNvPr id="3" name="Content Placeholder 2"/>
          <p:cNvSpPr>
            <a:spLocks noGrp="1"/>
          </p:cNvSpPr>
          <p:nvPr>
            <p:ph idx="1"/>
          </p:nvPr>
        </p:nvSpPr>
        <p:spPr>
          <a:xfrm>
            <a:off x="3618566" y="1600200"/>
            <a:ext cx="5068234" cy="4525963"/>
          </a:xfrm>
        </p:spPr>
        <p:txBody>
          <a:bodyPr>
            <a:normAutofit/>
          </a:bodyPr>
          <a:lstStyle/>
          <a:p>
            <a:r>
              <a:rPr lang="en-GB" dirty="0" smtClean="0"/>
              <a:t>I recommend you use the Eclipse IDE for programming in Java</a:t>
            </a:r>
          </a:p>
          <a:p>
            <a:r>
              <a:rPr lang="en-GB" dirty="0" smtClean="0"/>
              <a:t>You can download it by going to </a:t>
            </a:r>
            <a:r>
              <a:rPr lang="en-GB" dirty="0" err="1" smtClean="0"/>
              <a:t>eclipse.org</a:t>
            </a:r>
            <a:endParaRPr lang="en-GB" dirty="0" smtClean="0"/>
          </a:p>
          <a:p>
            <a:pPr lvl="1"/>
            <a:r>
              <a:rPr lang="en-GB" dirty="0" smtClean="0"/>
              <a:t>Choose “Eclipse IDE for Java developers” and pick the version that’s right for your system</a:t>
            </a:r>
          </a:p>
        </p:txBody>
      </p:sp>
      <p:pic>
        <p:nvPicPr>
          <p:cNvPr id="5" name="Picture 4"/>
          <p:cNvPicPr>
            <a:picLocks noChangeAspect="1"/>
          </p:cNvPicPr>
          <p:nvPr/>
        </p:nvPicPr>
        <p:blipFill>
          <a:blip r:embed="rId2"/>
          <a:stretch>
            <a:fillRect/>
          </a:stretch>
        </p:blipFill>
        <p:spPr>
          <a:xfrm>
            <a:off x="457200" y="2257672"/>
            <a:ext cx="3161366" cy="2501398"/>
          </a:xfrm>
          <a:prstGeom prst="rect">
            <a:avLst/>
          </a:prstGeom>
        </p:spPr>
      </p:pic>
    </p:spTree>
    <p:extLst>
      <p:ext uri="{BB962C8B-B14F-4D97-AF65-F5344CB8AC3E}">
        <p14:creationId xmlns:p14="http://schemas.microsoft.com/office/powerpoint/2010/main" val="171651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238" y="25655"/>
            <a:ext cx="8621211" cy="6821443"/>
          </a:xfrm>
          <a:prstGeom prst="rect">
            <a:avLst/>
          </a:prstGeom>
        </p:spPr>
      </p:pic>
      <p:sp>
        <p:nvSpPr>
          <p:cNvPr id="6" name="Rounded Rectangular Callout 5"/>
          <p:cNvSpPr/>
          <p:nvPr/>
        </p:nvSpPr>
        <p:spPr>
          <a:xfrm>
            <a:off x="795409" y="3360852"/>
            <a:ext cx="2168132" cy="2937539"/>
          </a:xfrm>
          <a:prstGeom prst="wedgeRoundRectCallout">
            <a:avLst>
              <a:gd name="adj1" fmla="val 10528"/>
              <a:gd name="adj2" fmla="val -6981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Code arranged into Projects.</a:t>
            </a:r>
          </a:p>
          <a:p>
            <a:pPr algn="ctr"/>
            <a:r>
              <a:rPr lang="en-GB" dirty="0" smtClean="0"/>
              <a:t>Each project contains an </a:t>
            </a:r>
            <a:r>
              <a:rPr lang="en-GB" dirty="0" err="1" smtClean="0"/>
              <a:t>src</a:t>
            </a:r>
            <a:r>
              <a:rPr lang="en-GB" dirty="0" smtClean="0"/>
              <a:t> folder which contains packages.</a:t>
            </a:r>
          </a:p>
          <a:p>
            <a:pPr algn="ctr"/>
            <a:r>
              <a:rPr lang="en-GB" dirty="0" smtClean="0"/>
              <a:t>Each package contains class definitions.</a:t>
            </a:r>
            <a:endParaRPr lang="en-GB" dirty="0"/>
          </a:p>
        </p:txBody>
      </p:sp>
      <p:sp>
        <p:nvSpPr>
          <p:cNvPr id="7" name="Rounded Rectangular Callout 6"/>
          <p:cNvSpPr/>
          <p:nvPr/>
        </p:nvSpPr>
        <p:spPr>
          <a:xfrm>
            <a:off x="6555712" y="1090353"/>
            <a:ext cx="2437545" cy="897938"/>
          </a:xfrm>
          <a:prstGeom prst="wedgeRoundRectCallout">
            <a:avLst>
              <a:gd name="adj1" fmla="val -96096"/>
              <a:gd name="adj2" fmla="val -6607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Should always have a package declaration at the beginning</a:t>
            </a:r>
            <a:endParaRPr lang="en-GB" dirty="0"/>
          </a:p>
        </p:txBody>
      </p:sp>
      <p:sp>
        <p:nvSpPr>
          <p:cNvPr id="8" name="Rounded Rectangular Callout 7"/>
          <p:cNvSpPr/>
          <p:nvPr/>
        </p:nvSpPr>
        <p:spPr>
          <a:xfrm>
            <a:off x="6555712" y="2180706"/>
            <a:ext cx="2437545" cy="1180146"/>
          </a:xfrm>
          <a:prstGeom prst="wedgeRoundRectCallout">
            <a:avLst>
              <a:gd name="adj1" fmla="val -97149"/>
              <a:gd name="adj2" fmla="val -13750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You may only have to import the </a:t>
            </a:r>
            <a:r>
              <a:rPr lang="en-GB" dirty="0" err="1" smtClean="0"/>
              <a:t>processing.core</a:t>
            </a:r>
            <a:r>
              <a:rPr lang="en-GB" dirty="0" smtClean="0"/>
              <a:t> package</a:t>
            </a:r>
            <a:endParaRPr lang="en-GB" dirty="0"/>
          </a:p>
        </p:txBody>
      </p:sp>
      <p:sp>
        <p:nvSpPr>
          <p:cNvPr id="9" name="Rounded Rectangular Callout 8"/>
          <p:cNvSpPr/>
          <p:nvPr/>
        </p:nvSpPr>
        <p:spPr>
          <a:xfrm>
            <a:off x="6555712" y="3553268"/>
            <a:ext cx="2437545" cy="1436701"/>
          </a:xfrm>
          <a:prstGeom prst="wedgeRoundRectCallout">
            <a:avLst>
              <a:gd name="adj1" fmla="val -109780"/>
              <a:gd name="adj2" fmla="val -21830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smtClean="0"/>
              <a:t>The@SuppresWarnings</a:t>
            </a:r>
            <a:r>
              <a:rPr lang="en-GB" dirty="0" smtClean="0"/>
              <a:t> line tells Processing to ignore certain types of warning</a:t>
            </a:r>
            <a:endParaRPr lang="en-GB" dirty="0"/>
          </a:p>
        </p:txBody>
      </p:sp>
      <p:sp>
        <p:nvSpPr>
          <p:cNvPr id="10" name="Rounded Rectangular Callout 9"/>
          <p:cNvSpPr/>
          <p:nvPr/>
        </p:nvSpPr>
        <p:spPr>
          <a:xfrm>
            <a:off x="2193790" y="1090353"/>
            <a:ext cx="885214" cy="795316"/>
          </a:xfrm>
          <a:prstGeom prst="wedgeRoundRectCallout">
            <a:avLst>
              <a:gd name="adj1" fmla="val -94746"/>
              <a:gd name="adj2" fmla="val -11653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Run button</a:t>
            </a:r>
            <a:endParaRPr lang="en-GB" dirty="0"/>
          </a:p>
        </p:txBody>
      </p:sp>
      <p:sp>
        <p:nvSpPr>
          <p:cNvPr id="11" name="Rounded Rectangular Callout 10"/>
          <p:cNvSpPr/>
          <p:nvPr/>
        </p:nvSpPr>
        <p:spPr>
          <a:xfrm>
            <a:off x="6555712" y="5798113"/>
            <a:ext cx="2065499" cy="885110"/>
          </a:xfrm>
          <a:prstGeom prst="wedgeRoundRectCallout">
            <a:avLst>
              <a:gd name="adj1" fmla="val -30150"/>
              <a:gd name="adj2" fmla="val -10996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Needs to be fully qualified name of class</a:t>
            </a:r>
            <a:endParaRPr lang="en-GB" dirty="0"/>
          </a:p>
        </p:txBody>
      </p:sp>
    </p:spTree>
    <p:extLst>
      <p:ext uri="{BB962C8B-B14F-4D97-AF65-F5344CB8AC3E}">
        <p14:creationId xmlns:p14="http://schemas.microsoft.com/office/powerpoint/2010/main" val="1635196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Tutorial on installing and running Eclipse</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There’s a tutorial on how to use Eclipse for processing here:</a:t>
            </a:r>
          </a:p>
          <a:p>
            <a:pPr lvl="1"/>
            <a:r>
              <a:rPr lang="en-GB" dirty="0" smtClean="0">
                <a:hlinkClick r:id="rId2"/>
              </a:rPr>
              <a:t>http://processing.org/learning/eclipse/</a:t>
            </a:r>
            <a:endParaRPr lang="en-GB" dirty="0" smtClean="0"/>
          </a:p>
          <a:p>
            <a:r>
              <a:rPr lang="en-GB" dirty="0" smtClean="0"/>
              <a:t>We’ll now work through this tutorial together</a:t>
            </a:r>
            <a:r>
              <a:rPr lang="en-GB" dirty="0"/>
              <a:t> </a:t>
            </a:r>
            <a:r>
              <a:rPr lang="en-GB" dirty="0" smtClean="0"/>
              <a:t>and cover</a:t>
            </a:r>
          </a:p>
          <a:p>
            <a:pPr lvl="1"/>
            <a:r>
              <a:rPr lang="en-GB" dirty="0" smtClean="0"/>
              <a:t>Installing Eclipse and creating a new project</a:t>
            </a:r>
          </a:p>
          <a:p>
            <a:pPr lvl="1"/>
            <a:r>
              <a:rPr lang="en-GB" dirty="0" smtClean="0"/>
              <a:t>Importing the Processing libraries</a:t>
            </a:r>
          </a:p>
          <a:p>
            <a:pPr lvl="1"/>
            <a:r>
              <a:rPr lang="en-GB" dirty="0" smtClean="0"/>
              <a:t>Porting a Processing class to Java manually</a:t>
            </a:r>
          </a:p>
          <a:p>
            <a:pPr lvl="1"/>
            <a:r>
              <a:rPr lang="en-GB" dirty="0" smtClean="0"/>
              <a:t>Porting a Processing sketch with multiple classes as inner classes</a:t>
            </a:r>
          </a:p>
          <a:p>
            <a:pPr lvl="1"/>
            <a:r>
              <a:rPr lang="en-GB" dirty="0" smtClean="0"/>
              <a:t>Porting a Processing sketch with multiple classes as external classes</a:t>
            </a:r>
          </a:p>
        </p:txBody>
      </p:sp>
    </p:spTree>
    <p:extLst>
      <p:ext uri="{BB962C8B-B14F-4D97-AF65-F5344CB8AC3E}">
        <p14:creationId xmlns:p14="http://schemas.microsoft.com/office/powerpoint/2010/main" val="113258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a:xfrm>
            <a:off x="4543262" y="1600200"/>
            <a:ext cx="4143538" cy="4525963"/>
          </a:xfrm>
        </p:spPr>
        <p:txBody>
          <a:bodyPr>
            <a:normAutofit fontScale="92500" lnSpcReduction="10000"/>
          </a:bodyPr>
          <a:lstStyle/>
          <a:p>
            <a:r>
              <a:rPr lang="en-GB" dirty="0" smtClean="0"/>
              <a:t>Processing is based on Java</a:t>
            </a:r>
          </a:p>
          <a:p>
            <a:r>
              <a:rPr lang="en-GB" dirty="0" smtClean="0"/>
              <a:t>When you run a Processing sketch, a Java program is created and run</a:t>
            </a:r>
          </a:p>
          <a:p>
            <a:r>
              <a:rPr lang="en-GB" dirty="0"/>
              <a:t>Y</a:t>
            </a:r>
            <a:r>
              <a:rPr lang="en-GB" dirty="0" smtClean="0"/>
              <a:t>ou can export a Processing sketch as</a:t>
            </a:r>
          </a:p>
          <a:p>
            <a:pPr lvl="1"/>
            <a:r>
              <a:rPr lang="en-GB" dirty="0" smtClean="0"/>
              <a:t>a Java applet</a:t>
            </a:r>
          </a:p>
          <a:p>
            <a:pPr lvl="1"/>
            <a:r>
              <a:rPr lang="en-GB" dirty="0" smtClean="0"/>
              <a:t>a Java application </a:t>
            </a:r>
            <a:endParaRPr lang="en-GB" dirty="0"/>
          </a:p>
        </p:txBody>
      </p:sp>
      <p:pic>
        <p:nvPicPr>
          <p:cNvPr id="4" name="Picture 3"/>
          <p:cNvPicPr>
            <a:picLocks noChangeAspect="1"/>
          </p:cNvPicPr>
          <p:nvPr/>
        </p:nvPicPr>
        <p:blipFill>
          <a:blip r:embed="rId2"/>
          <a:stretch>
            <a:fillRect/>
          </a:stretch>
        </p:blipFill>
        <p:spPr>
          <a:xfrm>
            <a:off x="457200" y="2327628"/>
            <a:ext cx="3981557" cy="2697831"/>
          </a:xfrm>
          <a:prstGeom prst="rect">
            <a:avLst/>
          </a:prstGeom>
        </p:spPr>
      </p:pic>
    </p:spTree>
    <p:extLst>
      <p:ext uri="{BB962C8B-B14F-4D97-AF65-F5344CB8AC3E}">
        <p14:creationId xmlns:p14="http://schemas.microsoft.com/office/powerpoint/2010/main" val="420964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as an applet</a:t>
            </a:r>
            <a:endParaRPr lang="en-GB" dirty="0"/>
          </a:p>
        </p:txBody>
      </p:sp>
      <p:sp>
        <p:nvSpPr>
          <p:cNvPr id="3" name="Content Placeholder 2"/>
          <p:cNvSpPr>
            <a:spLocks noGrp="1"/>
          </p:cNvSpPr>
          <p:nvPr>
            <p:ph idx="1"/>
          </p:nvPr>
        </p:nvSpPr>
        <p:spPr>
          <a:xfrm>
            <a:off x="457200" y="2465243"/>
            <a:ext cx="8229599" cy="3660920"/>
          </a:xfrm>
        </p:spPr>
        <p:txBody>
          <a:bodyPr>
            <a:normAutofit fontScale="92500" lnSpcReduction="10000"/>
          </a:bodyPr>
          <a:lstStyle/>
          <a:p>
            <a:r>
              <a:rPr lang="en-GB" dirty="0" smtClean="0"/>
              <a:t>Exporting a sketch as an applet creates a subfolder called “applet” in your sketch folder</a:t>
            </a:r>
          </a:p>
          <a:p>
            <a:r>
              <a:rPr lang="en-GB" dirty="0" smtClean="0"/>
              <a:t>This applet folder contains a .jar file and a .java file</a:t>
            </a:r>
          </a:p>
          <a:p>
            <a:r>
              <a:rPr lang="en-GB" dirty="0" smtClean="0"/>
              <a:t>The .jar file is an executable file – you can double-click on it to make it run</a:t>
            </a:r>
          </a:p>
          <a:p>
            <a:r>
              <a:rPr lang="en-GB" dirty="0" smtClean="0"/>
              <a:t>The .java file is the Java source code for the program</a:t>
            </a:r>
            <a:endParaRPr lang="en-GB" dirty="0"/>
          </a:p>
        </p:txBody>
      </p:sp>
      <p:pic>
        <p:nvPicPr>
          <p:cNvPr id="4" name="Picture 3"/>
          <p:cNvPicPr>
            <a:picLocks noChangeAspect="1"/>
          </p:cNvPicPr>
          <p:nvPr/>
        </p:nvPicPr>
        <p:blipFill>
          <a:blip r:embed="rId2"/>
          <a:stretch>
            <a:fillRect/>
          </a:stretch>
        </p:blipFill>
        <p:spPr>
          <a:xfrm>
            <a:off x="733490" y="1417638"/>
            <a:ext cx="7764600" cy="1047605"/>
          </a:xfrm>
          <a:prstGeom prst="rect">
            <a:avLst/>
          </a:prstGeom>
        </p:spPr>
      </p:pic>
    </p:spTree>
    <p:extLst>
      <p:ext uri="{BB962C8B-B14F-4D97-AF65-F5344CB8AC3E}">
        <p14:creationId xmlns:p14="http://schemas.microsoft.com/office/powerpoint/2010/main" val="13984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4711521" cy="6858000"/>
          </a:xfrm>
          <a:prstGeom prst="rect">
            <a:avLst/>
          </a:prstGeom>
        </p:spPr>
      </p:pic>
      <p:sp>
        <p:nvSpPr>
          <p:cNvPr id="2" name="Title 1"/>
          <p:cNvSpPr>
            <a:spLocks noGrp="1"/>
          </p:cNvSpPr>
          <p:nvPr>
            <p:ph type="title"/>
          </p:nvPr>
        </p:nvSpPr>
        <p:spPr>
          <a:xfrm>
            <a:off x="4554210" y="274638"/>
            <a:ext cx="4132590" cy="1143000"/>
          </a:xfrm>
        </p:spPr>
        <p:txBody>
          <a:bodyPr/>
          <a:lstStyle/>
          <a:p>
            <a:r>
              <a:rPr lang="en-GB" dirty="0" smtClean="0"/>
              <a:t>The .java file</a:t>
            </a:r>
            <a:endParaRPr lang="en-GB" dirty="0"/>
          </a:p>
        </p:txBody>
      </p:sp>
      <p:sp>
        <p:nvSpPr>
          <p:cNvPr id="3" name="Content Placeholder 2"/>
          <p:cNvSpPr>
            <a:spLocks noGrp="1"/>
          </p:cNvSpPr>
          <p:nvPr>
            <p:ph idx="1"/>
          </p:nvPr>
        </p:nvSpPr>
        <p:spPr>
          <a:xfrm>
            <a:off x="4554210" y="1600200"/>
            <a:ext cx="4132590" cy="4525963"/>
          </a:xfrm>
        </p:spPr>
        <p:txBody>
          <a:bodyPr>
            <a:normAutofit lnSpcReduction="10000"/>
          </a:bodyPr>
          <a:lstStyle/>
          <a:p>
            <a:r>
              <a:rPr lang="en-GB" dirty="0" smtClean="0"/>
              <a:t>The .java file contains the Java source code generated by Processing from your sketch</a:t>
            </a:r>
          </a:p>
          <a:p>
            <a:r>
              <a:rPr lang="en-GB" dirty="0" smtClean="0"/>
              <a:t>This .java file is compiled by the Java compiler to give the executable .jar file</a:t>
            </a:r>
            <a:endParaRPr lang="en-GB" dirty="0"/>
          </a:p>
        </p:txBody>
      </p:sp>
    </p:spTree>
    <p:extLst>
      <p:ext uri="{BB962C8B-B14F-4D97-AF65-F5344CB8AC3E}">
        <p14:creationId xmlns:p14="http://schemas.microsoft.com/office/powerpoint/2010/main" val="15433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4711521" cy="6858000"/>
          </a:xfrm>
          <a:prstGeom prst="rect">
            <a:avLst/>
          </a:prstGeom>
        </p:spPr>
      </p:pic>
      <p:sp>
        <p:nvSpPr>
          <p:cNvPr id="2" name="Title 1"/>
          <p:cNvSpPr>
            <a:spLocks noGrp="1"/>
          </p:cNvSpPr>
          <p:nvPr>
            <p:ph type="title"/>
          </p:nvPr>
        </p:nvSpPr>
        <p:spPr>
          <a:xfrm>
            <a:off x="4554210" y="274638"/>
            <a:ext cx="4132590" cy="1143000"/>
          </a:xfrm>
        </p:spPr>
        <p:txBody>
          <a:bodyPr>
            <a:normAutofit fontScale="90000"/>
          </a:bodyPr>
          <a:lstStyle/>
          <a:p>
            <a:r>
              <a:rPr lang="en-GB" dirty="0" smtClean="0"/>
              <a:t>Importing libraries</a:t>
            </a:r>
            <a:endParaRPr lang="en-GB" dirty="0"/>
          </a:p>
        </p:txBody>
      </p:sp>
      <p:sp>
        <p:nvSpPr>
          <p:cNvPr id="3" name="Content Placeholder 2"/>
          <p:cNvSpPr>
            <a:spLocks noGrp="1"/>
          </p:cNvSpPr>
          <p:nvPr>
            <p:ph idx="1"/>
          </p:nvPr>
        </p:nvSpPr>
        <p:spPr>
          <a:xfrm>
            <a:off x="4554210" y="1600200"/>
            <a:ext cx="4132590" cy="4525963"/>
          </a:xfrm>
        </p:spPr>
        <p:txBody>
          <a:bodyPr>
            <a:normAutofit fontScale="62500" lnSpcReduction="20000"/>
          </a:bodyPr>
          <a:lstStyle/>
          <a:p>
            <a:r>
              <a:rPr lang="en-GB" dirty="0" smtClean="0"/>
              <a:t>At the top of the .java file, we see all the java packages (libraries) that need to be imported in order for the program to be able to use all of Processing’s functionality</a:t>
            </a:r>
          </a:p>
          <a:p>
            <a:r>
              <a:rPr lang="en-GB" dirty="0" smtClean="0"/>
              <a:t>The basic Processing functions are defined in </a:t>
            </a:r>
            <a:r>
              <a:rPr lang="en-GB" dirty="0" err="1" smtClean="0"/>
              <a:t>processing.core</a:t>
            </a:r>
            <a:endParaRPr lang="en-GB" dirty="0" smtClean="0"/>
          </a:p>
          <a:p>
            <a:r>
              <a:rPr lang="en-GB" dirty="0" smtClean="0"/>
              <a:t>The other libraries are mostly for creating and managing windows and interface events</a:t>
            </a:r>
          </a:p>
          <a:p>
            <a:r>
              <a:rPr lang="en-GB" dirty="0" smtClean="0"/>
              <a:t>Many processing sketches actually don’t need to use all of these packages, so when you write your own Java code (as opposed to getting Processing to generate it for you), you probably won’t need to import all of these libraries</a:t>
            </a:r>
          </a:p>
        </p:txBody>
      </p:sp>
      <p:sp>
        <p:nvSpPr>
          <p:cNvPr id="5" name="Rounded Rectangular Callout 4"/>
          <p:cNvSpPr/>
          <p:nvPr/>
        </p:nvSpPr>
        <p:spPr>
          <a:xfrm>
            <a:off x="2745445" y="500280"/>
            <a:ext cx="1808765" cy="1962635"/>
          </a:xfrm>
          <a:prstGeom prst="wedgeRoundRectCallout">
            <a:avLst>
              <a:gd name="adj1" fmla="val -74738"/>
              <a:gd name="adj2" fmla="val -482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Processing imports all the libraries the sketch </a:t>
            </a:r>
            <a:r>
              <a:rPr lang="en-GB" i="1" dirty="0" smtClean="0"/>
              <a:t>might</a:t>
            </a:r>
            <a:r>
              <a:rPr lang="en-GB" dirty="0" smtClean="0"/>
              <a:t> need when it generates the .java file</a:t>
            </a:r>
            <a:endParaRPr lang="en-GB" dirty="0"/>
          </a:p>
        </p:txBody>
      </p:sp>
    </p:spTree>
    <p:extLst>
      <p:ext uri="{BB962C8B-B14F-4D97-AF65-F5344CB8AC3E}">
        <p14:creationId xmlns:p14="http://schemas.microsoft.com/office/powerpoint/2010/main" val="107547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4711521" cy="6858000"/>
          </a:xfrm>
          <a:prstGeom prst="rect">
            <a:avLst/>
          </a:prstGeom>
        </p:spPr>
      </p:pic>
      <p:sp>
        <p:nvSpPr>
          <p:cNvPr id="2" name="Title 1"/>
          <p:cNvSpPr>
            <a:spLocks noGrp="1"/>
          </p:cNvSpPr>
          <p:nvPr>
            <p:ph type="title"/>
          </p:nvPr>
        </p:nvSpPr>
        <p:spPr>
          <a:xfrm>
            <a:off x="4554210" y="274638"/>
            <a:ext cx="4132590" cy="1143000"/>
          </a:xfrm>
        </p:spPr>
        <p:txBody>
          <a:bodyPr>
            <a:normAutofit fontScale="90000"/>
          </a:bodyPr>
          <a:lstStyle/>
          <a:p>
            <a:r>
              <a:rPr lang="en-GB" dirty="0" smtClean="0"/>
              <a:t>The class declaration line</a:t>
            </a:r>
            <a:endParaRPr lang="en-GB" dirty="0"/>
          </a:p>
        </p:txBody>
      </p:sp>
      <p:sp>
        <p:nvSpPr>
          <p:cNvPr id="3" name="Content Placeholder 2"/>
          <p:cNvSpPr>
            <a:spLocks noGrp="1"/>
          </p:cNvSpPr>
          <p:nvPr>
            <p:ph idx="1"/>
          </p:nvPr>
        </p:nvSpPr>
        <p:spPr>
          <a:xfrm>
            <a:off x="4554210" y="1600200"/>
            <a:ext cx="4132590" cy="5018884"/>
          </a:xfrm>
        </p:spPr>
        <p:txBody>
          <a:bodyPr>
            <a:normAutofit fontScale="77500" lnSpcReduction="20000"/>
          </a:bodyPr>
          <a:lstStyle/>
          <a:p>
            <a:r>
              <a:rPr lang="en-GB" dirty="0" smtClean="0"/>
              <a:t>Every Java .java file contains one definition of a public class</a:t>
            </a:r>
          </a:p>
          <a:p>
            <a:r>
              <a:rPr lang="en-GB" dirty="0" smtClean="0"/>
              <a:t>The name of the class must be the same as that of the file</a:t>
            </a:r>
          </a:p>
          <a:p>
            <a:r>
              <a:rPr lang="en-GB" dirty="0" smtClean="0"/>
              <a:t>The class may be a subclass of at most one other Java class</a:t>
            </a:r>
          </a:p>
          <a:p>
            <a:r>
              <a:rPr lang="en-GB" dirty="0" smtClean="0"/>
              <a:t>The class for a Processing sketch must extend </a:t>
            </a:r>
            <a:r>
              <a:rPr lang="en-GB" dirty="0" err="1" smtClean="0"/>
              <a:t>PApplet</a:t>
            </a:r>
            <a:endParaRPr lang="en-GB" dirty="0" smtClean="0"/>
          </a:p>
          <a:p>
            <a:r>
              <a:rPr lang="en-GB" dirty="0" smtClean="0"/>
              <a:t>This is because the sketch has been exported as an applet</a:t>
            </a:r>
            <a:endParaRPr lang="en-GB" dirty="0"/>
          </a:p>
        </p:txBody>
      </p:sp>
      <p:sp>
        <p:nvSpPr>
          <p:cNvPr id="5" name="Rounded Rectangular Callout 4"/>
          <p:cNvSpPr/>
          <p:nvPr/>
        </p:nvSpPr>
        <p:spPr>
          <a:xfrm>
            <a:off x="2565837" y="76966"/>
            <a:ext cx="1873060" cy="2334638"/>
          </a:xfrm>
          <a:prstGeom prst="wedgeRoundRectCallout">
            <a:avLst>
              <a:gd name="adj1" fmla="val -71489"/>
              <a:gd name="adj2" fmla="val 5041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The class declaration line names the Java class and states that this class is a </a:t>
            </a:r>
            <a:r>
              <a:rPr lang="en-GB" dirty="0" err="1" smtClean="0"/>
              <a:t>PApplet</a:t>
            </a:r>
            <a:endParaRPr lang="en-GB" dirty="0"/>
          </a:p>
        </p:txBody>
      </p:sp>
    </p:spTree>
    <p:extLst>
      <p:ext uri="{BB962C8B-B14F-4D97-AF65-F5344CB8AC3E}">
        <p14:creationId xmlns:p14="http://schemas.microsoft.com/office/powerpoint/2010/main" val="107547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4711521" cy="6858000"/>
          </a:xfrm>
          <a:prstGeom prst="rect">
            <a:avLst/>
          </a:prstGeom>
        </p:spPr>
      </p:pic>
      <p:sp>
        <p:nvSpPr>
          <p:cNvPr id="2" name="Title 1"/>
          <p:cNvSpPr>
            <a:spLocks noGrp="1"/>
          </p:cNvSpPr>
          <p:nvPr>
            <p:ph type="title"/>
          </p:nvPr>
        </p:nvSpPr>
        <p:spPr>
          <a:xfrm>
            <a:off x="4554210" y="274638"/>
            <a:ext cx="4132590" cy="1143000"/>
          </a:xfrm>
        </p:spPr>
        <p:txBody>
          <a:bodyPr>
            <a:normAutofit fontScale="90000"/>
          </a:bodyPr>
          <a:lstStyle/>
          <a:p>
            <a:r>
              <a:rPr lang="en-GB" dirty="0" smtClean="0"/>
              <a:t>The main method</a:t>
            </a:r>
            <a:endParaRPr lang="en-GB" dirty="0"/>
          </a:p>
        </p:txBody>
      </p:sp>
      <p:sp>
        <p:nvSpPr>
          <p:cNvPr id="3" name="Content Placeholder 2"/>
          <p:cNvSpPr>
            <a:spLocks noGrp="1"/>
          </p:cNvSpPr>
          <p:nvPr>
            <p:ph idx="1"/>
          </p:nvPr>
        </p:nvSpPr>
        <p:spPr>
          <a:xfrm>
            <a:off x="4554210" y="1600200"/>
            <a:ext cx="4132590" cy="5018884"/>
          </a:xfrm>
        </p:spPr>
        <p:txBody>
          <a:bodyPr>
            <a:normAutofit fontScale="62500" lnSpcReduction="20000"/>
          </a:bodyPr>
          <a:lstStyle/>
          <a:p>
            <a:r>
              <a:rPr lang="en-GB" dirty="0" smtClean="0"/>
              <a:t>If you want to be able to run your Java class, then it must have a main method</a:t>
            </a:r>
          </a:p>
          <a:p>
            <a:r>
              <a:rPr lang="en-GB" dirty="0" smtClean="0"/>
              <a:t>In order to run this sketch, we call the </a:t>
            </a:r>
            <a:r>
              <a:rPr lang="en-GB" dirty="0" err="1" smtClean="0"/>
              <a:t>PApplet</a:t>
            </a:r>
            <a:r>
              <a:rPr lang="en-GB" dirty="0" smtClean="0"/>
              <a:t> class’s “main” method</a:t>
            </a:r>
          </a:p>
          <a:p>
            <a:r>
              <a:rPr lang="en-GB" dirty="0" smtClean="0"/>
              <a:t>The </a:t>
            </a:r>
            <a:r>
              <a:rPr lang="en-GB" dirty="0" err="1" smtClean="0"/>
              <a:t>PApplet’s</a:t>
            </a:r>
            <a:r>
              <a:rPr lang="en-GB" dirty="0" smtClean="0"/>
              <a:t> main method takes an array of Strings as its argument</a:t>
            </a:r>
          </a:p>
          <a:p>
            <a:r>
              <a:rPr lang="en-GB" dirty="0" smtClean="0"/>
              <a:t>You can make a new array of Strings from scratch using</a:t>
            </a:r>
            <a:br>
              <a:rPr lang="en-GB" dirty="0" smtClean="0"/>
            </a:br>
            <a:r>
              <a:rPr lang="en-GB" dirty="0" smtClean="0"/>
              <a:t>new String[]{s1, s2,...}</a:t>
            </a:r>
          </a:p>
          <a:p>
            <a:r>
              <a:rPr lang="en-GB" dirty="0" smtClean="0"/>
              <a:t>The second String in the array must the name of the class</a:t>
            </a:r>
          </a:p>
          <a:p>
            <a:r>
              <a:rPr lang="en-GB" dirty="0" smtClean="0"/>
              <a:t>If you want the program to run in “present” mode, then make the first string “--present”</a:t>
            </a:r>
          </a:p>
          <a:p>
            <a:r>
              <a:rPr lang="en-GB" dirty="0" smtClean="0"/>
              <a:t>You can also define the background colour as the first String in the array</a:t>
            </a:r>
            <a:endParaRPr lang="en-GB" dirty="0"/>
          </a:p>
        </p:txBody>
      </p:sp>
      <p:sp>
        <p:nvSpPr>
          <p:cNvPr id="6" name="Rounded Rectangular Callout 5"/>
          <p:cNvSpPr/>
          <p:nvPr/>
        </p:nvSpPr>
        <p:spPr>
          <a:xfrm>
            <a:off x="2065498" y="3245404"/>
            <a:ext cx="2206620" cy="2462915"/>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If class is to be runnable, must have a main method</a:t>
            </a:r>
            <a:endParaRPr lang="en-GB" dirty="0"/>
          </a:p>
        </p:txBody>
      </p:sp>
    </p:spTree>
    <p:extLst>
      <p:ext uri="{BB962C8B-B14F-4D97-AF65-F5344CB8AC3E}">
        <p14:creationId xmlns:p14="http://schemas.microsoft.com/office/powerpoint/2010/main" val="334694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4711521" cy="6858000"/>
          </a:xfrm>
          <a:prstGeom prst="rect">
            <a:avLst/>
          </a:prstGeom>
        </p:spPr>
      </p:pic>
      <p:sp>
        <p:nvSpPr>
          <p:cNvPr id="2" name="Title 1"/>
          <p:cNvSpPr>
            <a:spLocks noGrp="1"/>
          </p:cNvSpPr>
          <p:nvPr>
            <p:ph type="title"/>
          </p:nvPr>
        </p:nvSpPr>
        <p:spPr>
          <a:xfrm>
            <a:off x="2912224" y="274638"/>
            <a:ext cx="5774576" cy="1143000"/>
          </a:xfrm>
        </p:spPr>
        <p:txBody>
          <a:bodyPr>
            <a:normAutofit fontScale="90000"/>
          </a:bodyPr>
          <a:lstStyle/>
          <a:p>
            <a:r>
              <a:rPr lang="en-GB" dirty="0" smtClean="0"/>
              <a:t>The rest is the same as in the sketch!</a:t>
            </a:r>
            <a:endParaRPr lang="en-GB" dirty="0"/>
          </a:p>
        </p:txBody>
      </p:sp>
      <p:sp>
        <p:nvSpPr>
          <p:cNvPr id="5" name="Content Placeholder 4"/>
          <p:cNvSpPr>
            <a:spLocks noGrp="1"/>
          </p:cNvSpPr>
          <p:nvPr>
            <p:ph idx="1"/>
          </p:nvPr>
        </p:nvSpPr>
        <p:spPr>
          <a:xfrm>
            <a:off x="2912224" y="2565537"/>
            <a:ext cx="5774575" cy="3560626"/>
          </a:xfrm>
        </p:spPr>
        <p:txBody>
          <a:bodyPr/>
          <a:lstStyle/>
          <a:p>
            <a:r>
              <a:rPr lang="en-GB" dirty="0" smtClean="0"/>
              <a:t>Variables, setup() and draw() are the same as in the Processing sketch itself</a:t>
            </a:r>
            <a:endParaRPr lang="en-GB" dirty="0"/>
          </a:p>
        </p:txBody>
      </p:sp>
    </p:spTree>
    <p:extLst>
      <p:ext uri="{BB962C8B-B14F-4D97-AF65-F5344CB8AC3E}">
        <p14:creationId xmlns:p14="http://schemas.microsoft.com/office/powerpoint/2010/main" val="372444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82" y="274638"/>
            <a:ext cx="4922918" cy="1143000"/>
          </a:xfrm>
        </p:spPr>
        <p:txBody>
          <a:bodyPr>
            <a:normAutofit fontScale="90000"/>
          </a:bodyPr>
          <a:lstStyle/>
          <a:p>
            <a:r>
              <a:rPr lang="en-GB" dirty="0" smtClean="0"/>
              <a:t>Export sketch to an application</a:t>
            </a:r>
            <a:endParaRPr lang="en-GB" dirty="0"/>
          </a:p>
        </p:txBody>
      </p:sp>
      <p:sp>
        <p:nvSpPr>
          <p:cNvPr id="3" name="Content Placeholder 2"/>
          <p:cNvSpPr>
            <a:spLocks noGrp="1"/>
          </p:cNvSpPr>
          <p:nvPr>
            <p:ph idx="1"/>
          </p:nvPr>
        </p:nvSpPr>
        <p:spPr>
          <a:xfrm>
            <a:off x="3763882" y="1600200"/>
            <a:ext cx="4922918" cy="4525963"/>
          </a:xfrm>
        </p:spPr>
        <p:txBody>
          <a:bodyPr/>
          <a:lstStyle/>
          <a:p>
            <a:r>
              <a:rPr lang="en-GB" dirty="0" smtClean="0"/>
              <a:t>Choice which platforms you want to create executable files for</a:t>
            </a:r>
          </a:p>
          <a:p>
            <a:r>
              <a:rPr lang="en-GB" dirty="0" smtClean="0"/>
              <a:t>Choose whether your want Full-screen “present” mode or not</a:t>
            </a:r>
            <a:endParaRPr lang="en-GB" dirty="0"/>
          </a:p>
        </p:txBody>
      </p:sp>
      <p:pic>
        <p:nvPicPr>
          <p:cNvPr id="4" name="Picture 3"/>
          <p:cNvPicPr>
            <a:picLocks noChangeAspect="1"/>
          </p:cNvPicPr>
          <p:nvPr/>
        </p:nvPicPr>
        <p:blipFill>
          <a:blip r:embed="rId2"/>
          <a:stretch>
            <a:fillRect/>
          </a:stretch>
        </p:blipFill>
        <p:spPr>
          <a:xfrm>
            <a:off x="0" y="-3260"/>
            <a:ext cx="3763882" cy="6858000"/>
          </a:xfrm>
          <a:prstGeom prst="rect">
            <a:avLst/>
          </a:prstGeom>
        </p:spPr>
      </p:pic>
    </p:spTree>
    <p:extLst>
      <p:ext uri="{BB962C8B-B14F-4D97-AF65-F5344CB8AC3E}">
        <p14:creationId xmlns:p14="http://schemas.microsoft.com/office/powerpoint/2010/main" val="2682801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2602</TotalTime>
  <Words>677</Words>
  <Application>Microsoft Macintosh PowerPoint</Application>
  <PresentationFormat>On-screen Show (4:3)</PresentationFormat>
  <Paragraphs>68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Processing and Java</vt:lpstr>
      <vt:lpstr>Introduction</vt:lpstr>
      <vt:lpstr>Exporting as an applet</vt:lpstr>
      <vt:lpstr>The .java file</vt:lpstr>
      <vt:lpstr>Importing libraries</vt:lpstr>
      <vt:lpstr>The class declaration line</vt:lpstr>
      <vt:lpstr>The main method</vt:lpstr>
      <vt:lpstr>The rest is the same as in the sketch!</vt:lpstr>
      <vt:lpstr>Export sketch to an application</vt:lpstr>
      <vt:lpstr>Exporting to an application</vt:lpstr>
      <vt:lpstr>Eclipse</vt:lpstr>
      <vt:lpstr>PowerPoint Presentation</vt:lpstr>
      <vt:lpstr>Tutorial on installing and running Eclipse</vt:lpstr>
    </vt:vector>
  </TitlesOfParts>
  <Company>IMI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in Java</dc:title>
  <dc:creator>David Meredith</dc:creator>
  <cp:lastModifiedBy>David Meredith</cp:lastModifiedBy>
  <cp:revision>21</cp:revision>
  <dcterms:created xsi:type="dcterms:W3CDTF">2012-03-03T12:46:36Z</dcterms:created>
  <dcterms:modified xsi:type="dcterms:W3CDTF">2012-03-05T08:09:24Z</dcterms:modified>
</cp:coreProperties>
</file>