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7.jpg" ContentType="image/jpeg"/>
  <Override PartName="/ppt/media/image8.jpg" ContentType="image/jpeg"/>
  <Override PartName="/ppt/media/image9.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sldIdLst>
    <p:sldId id="256" r:id="rId2"/>
    <p:sldId id="257" r:id="rId3"/>
    <p:sldId id="261" r:id="rId4"/>
    <p:sldId id="262" r:id="rId5"/>
    <p:sldId id="263" r:id="rId6"/>
    <p:sldId id="264" r:id="rId7"/>
    <p:sldId id="265" r:id="rId8"/>
    <p:sldId id="269" r:id="rId9"/>
    <p:sldId id="270" r:id="rId10"/>
    <p:sldId id="271" r:id="rId11"/>
    <p:sldId id="272" r:id="rId12"/>
    <p:sldId id="276" r:id="rId13"/>
    <p:sldId id="273" r:id="rId14"/>
    <p:sldId id="274" r:id="rId15"/>
    <p:sldId id="278" r:id="rId16"/>
    <p:sldId id="279" r:id="rId17"/>
    <p:sldId id="280" r:id="rId18"/>
    <p:sldId id="266" r:id="rId19"/>
    <p:sldId id="267"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BEF29A-9BD8-4993-8778-B99430208418}" v="4" dt="2023-04-13T05:32:29.60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le Praveen" userId="0b753c797410515e" providerId="LiveId" clId="{7FBEF29A-9BD8-4993-8778-B99430208418}"/>
    <pc:docChg chg="undo custSel addSld delSld modSld sldOrd">
      <pc:chgData name="Gale Praveen" userId="0b753c797410515e" providerId="LiveId" clId="{7FBEF29A-9BD8-4993-8778-B99430208418}" dt="2023-04-13T05:58:52.930" v="516" actId="1076"/>
      <pc:docMkLst>
        <pc:docMk/>
      </pc:docMkLst>
      <pc:sldChg chg="modSp mod">
        <pc:chgData name="Gale Praveen" userId="0b753c797410515e" providerId="LiveId" clId="{7FBEF29A-9BD8-4993-8778-B99430208418}" dt="2023-04-13T05:38:39.011" v="439" actId="12"/>
        <pc:sldMkLst>
          <pc:docMk/>
          <pc:sldMk cId="0" sldId="257"/>
        </pc:sldMkLst>
        <pc:spChg chg="mod">
          <ac:chgData name="Gale Praveen" userId="0b753c797410515e" providerId="LiveId" clId="{7FBEF29A-9BD8-4993-8778-B99430208418}" dt="2023-04-13T05:38:39.011" v="439" actId="12"/>
          <ac:spMkLst>
            <pc:docMk/>
            <pc:sldMk cId="0" sldId="257"/>
            <ac:spMk id="3" creationId="{00000000-0000-0000-0000-000000000000}"/>
          </ac:spMkLst>
        </pc:spChg>
      </pc:sldChg>
      <pc:sldChg chg="modSp mod">
        <pc:chgData name="Gale Praveen" userId="0b753c797410515e" providerId="LiveId" clId="{7FBEF29A-9BD8-4993-8778-B99430208418}" dt="2023-04-13T05:49:08.428" v="442" actId="20577"/>
        <pc:sldMkLst>
          <pc:docMk/>
          <pc:sldMk cId="0" sldId="264"/>
        </pc:sldMkLst>
        <pc:spChg chg="mod">
          <ac:chgData name="Gale Praveen" userId="0b753c797410515e" providerId="LiveId" clId="{7FBEF29A-9BD8-4993-8778-B99430208418}" dt="2023-04-13T05:49:08.428" v="442" actId="20577"/>
          <ac:spMkLst>
            <pc:docMk/>
            <pc:sldMk cId="0" sldId="264"/>
            <ac:spMk id="3" creationId="{00000000-0000-0000-0000-000000000000}"/>
          </ac:spMkLst>
        </pc:spChg>
      </pc:sldChg>
      <pc:sldChg chg="modSp mod">
        <pc:chgData name="Gale Praveen" userId="0b753c797410515e" providerId="LiveId" clId="{7FBEF29A-9BD8-4993-8778-B99430208418}" dt="2023-04-13T05:58:52.930" v="516" actId="1076"/>
        <pc:sldMkLst>
          <pc:docMk/>
          <pc:sldMk cId="0" sldId="265"/>
        </pc:sldMkLst>
        <pc:spChg chg="mod">
          <ac:chgData name="Gale Praveen" userId="0b753c797410515e" providerId="LiveId" clId="{7FBEF29A-9BD8-4993-8778-B99430208418}" dt="2023-04-13T05:58:52.930" v="516" actId="1076"/>
          <ac:spMkLst>
            <pc:docMk/>
            <pc:sldMk cId="0" sldId="265"/>
            <ac:spMk id="3" creationId="{00000000-0000-0000-0000-000000000000}"/>
          </ac:spMkLst>
        </pc:spChg>
      </pc:sldChg>
      <pc:sldChg chg="addSp delSp modSp mod">
        <pc:chgData name="Gale Praveen" userId="0b753c797410515e" providerId="LiveId" clId="{7FBEF29A-9BD8-4993-8778-B99430208418}" dt="2023-04-13T05:32:38.026" v="437" actId="14100"/>
        <pc:sldMkLst>
          <pc:docMk/>
          <pc:sldMk cId="1245200119" sldId="270"/>
        </pc:sldMkLst>
        <pc:picChg chg="del">
          <ac:chgData name="Gale Praveen" userId="0b753c797410515e" providerId="LiveId" clId="{7FBEF29A-9BD8-4993-8778-B99430208418}" dt="2023-04-13T05:30:17.219" v="433" actId="478"/>
          <ac:picMkLst>
            <pc:docMk/>
            <pc:sldMk cId="1245200119" sldId="270"/>
            <ac:picMk id="4" creationId="{00000000-0000-0000-0000-000000000000}"/>
          </ac:picMkLst>
        </pc:picChg>
        <pc:picChg chg="add mod">
          <ac:chgData name="Gale Praveen" userId="0b753c797410515e" providerId="LiveId" clId="{7FBEF29A-9BD8-4993-8778-B99430208418}" dt="2023-04-13T05:32:38.026" v="437" actId="14100"/>
          <ac:picMkLst>
            <pc:docMk/>
            <pc:sldMk cId="1245200119" sldId="270"/>
            <ac:picMk id="5" creationId="{B494C989-DF89-E9A2-F966-4724D2D68470}"/>
          </ac:picMkLst>
        </pc:picChg>
      </pc:sldChg>
      <pc:sldChg chg="modSp mod">
        <pc:chgData name="Gale Praveen" userId="0b753c797410515e" providerId="LiveId" clId="{7FBEF29A-9BD8-4993-8778-B99430208418}" dt="2023-04-13T05:01:08.125" v="44" actId="255"/>
        <pc:sldMkLst>
          <pc:docMk/>
          <pc:sldMk cId="2114449250" sldId="273"/>
        </pc:sldMkLst>
        <pc:spChg chg="mod">
          <ac:chgData name="Gale Praveen" userId="0b753c797410515e" providerId="LiveId" clId="{7FBEF29A-9BD8-4993-8778-B99430208418}" dt="2023-04-13T05:01:08.125" v="44" actId="255"/>
          <ac:spMkLst>
            <pc:docMk/>
            <pc:sldMk cId="2114449250" sldId="273"/>
            <ac:spMk id="3" creationId="{00000000-0000-0000-0000-000000000000}"/>
          </ac:spMkLst>
        </pc:spChg>
        <pc:picChg chg="mod">
          <ac:chgData name="Gale Praveen" userId="0b753c797410515e" providerId="LiveId" clId="{7FBEF29A-9BD8-4993-8778-B99430208418}" dt="2023-04-13T05:00:59.409" v="43" actId="14100"/>
          <ac:picMkLst>
            <pc:docMk/>
            <pc:sldMk cId="2114449250" sldId="273"/>
            <ac:picMk id="4" creationId="{00000000-0000-0000-0000-000000000000}"/>
          </ac:picMkLst>
        </pc:picChg>
      </pc:sldChg>
      <pc:sldChg chg="modSp mod">
        <pc:chgData name="Gale Praveen" userId="0b753c797410515e" providerId="LiveId" clId="{7FBEF29A-9BD8-4993-8778-B99430208418}" dt="2023-04-13T05:06:42.971" v="146"/>
        <pc:sldMkLst>
          <pc:docMk/>
          <pc:sldMk cId="1773512411" sldId="274"/>
        </pc:sldMkLst>
        <pc:spChg chg="mod">
          <ac:chgData name="Gale Praveen" userId="0b753c797410515e" providerId="LiveId" clId="{7FBEF29A-9BD8-4993-8778-B99430208418}" dt="2023-04-13T05:06:42.971" v="146"/>
          <ac:spMkLst>
            <pc:docMk/>
            <pc:sldMk cId="1773512411" sldId="274"/>
            <ac:spMk id="3" creationId="{00000000-0000-0000-0000-000000000000}"/>
          </ac:spMkLst>
        </pc:spChg>
      </pc:sldChg>
      <pc:sldChg chg="del ord">
        <pc:chgData name="Gale Praveen" userId="0b753c797410515e" providerId="LiveId" clId="{7FBEF29A-9BD8-4993-8778-B99430208418}" dt="2023-04-13T05:19:38.374" v="417" actId="47"/>
        <pc:sldMkLst>
          <pc:docMk/>
          <pc:sldMk cId="2082200732" sldId="275"/>
        </pc:sldMkLst>
      </pc:sldChg>
      <pc:sldChg chg="modSp mod">
        <pc:chgData name="Gale Praveen" userId="0b753c797410515e" providerId="LiveId" clId="{7FBEF29A-9BD8-4993-8778-B99430208418}" dt="2023-04-13T04:59:59.359" v="29" actId="5793"/>
        <pc:sldMkLst>
          <pc:docMk/>
          <pc:sldMk cId="1576365534" sldId="276"/>
        </pc:sldMkLst>
        <pc:spChg chg="mod">
          <ac:chgData name="Gale Praveen" userId="0b753c797410515e" providerId="LiveId" clId="{7FBEF29A-9BD8-4993-8778-B99430208418}" dt="2023-04-13T04:59:59.359" v="29" actId="5793"/>
          <ac:spMkLst>
            <pc:docMk/>
            <pc:sldMk cId="1576365534" sldId="276"/>
            <ac:spMk id="3" creationId="{00000000-0000-0000-0000-000000000000}"/>
          </ac:spMkLst>
        </pc:spChg>
      </pc:sldChg>
      <pc:sldChg chg="del ord">
        <pc:chgData name="Gale Praveen" userId="0b753c797410515e" providerId="LiveId" clId="{7FBEF29A-9BD8-4993-8778-B99430208418}" dt="2023-04-13T05:19:43.926" v="418" actId="47"/>
        <pc:sldMkLst>
          <pc:docMk/>
          <pc:sldMk cId="1488089492" sldId="277"/>
        </pc:sldMkLst>
      </pc:sldChg>
      <pc:sldChg chg="addSp delSp modSp new mod chgLayout">
        <pc:chgData name="Gale Praveen" userId="0b753c797410515e" providerId="LiveId" clId="{7FBEF29A-9BD8-4993-8778-B99430208418}" dt="2023-04-13T05:12:46.521" v="285" actId="20577"/>
        <pc:sldMkLst>
          <pc:docMk/>
          <pc:sldMk cId="2706191389" sldId="278"/>
        </pc:sldMkLst>
        <pc:spChg chg="del">
          <ac:chgData name="Gale Praveen" userId="0b753c797410515e" providerId="LiveId" clId="{7FBEF29A-9BD8-4993-8778-B99430208418}" dt="2023-04-13T05:07:03.993" v="148" actId="478"/>
          <ac:spMkLst>
            <pc:docMk/>
            <pc:sldMk cId="2706191389" sldId="278"/>
            <ac:spMk id="2" creationId="{33030FA2-5BCA-A2C7-B6CD-4519DCF65354}"/>
          </ac:spMkLst>
        </pc:spChg>
        <pc:spChg chg="del">
          <ac:chgData name="Gale Praveen" userId="0b753c797410515e" providerId="LiveId" clId="{7FBEF29A-9BD8-4993-8778-B99430208418}" dt="2023-04-13T05:07:07.709" v="149" actId="478"/>
          <ac:spMkLst>
            <pc:docMk/>
            <pc:sldMk cId="2706191389" sldId="278"/>
            <ac:spMk id="3" creationId="{353B3508-6A2E-F8BD-8434-24536FA2E793}"/>
          </ac:spMkLst>
        </pc:spChg>
        <pc:spChg chg="add del mod">
          <ac:chgData name="Gale Praveen" userId="0b753c797410515e" providerId="LiveId" clId="{7FBEF29A-9BD8-4993-8778-B99430208418}" dt="2023-04-13T05:07:43.922" v="151" actId="478"/>
          <ac:spMkLst>
            <pc:docMk/>
            <pc:sldMk cId="2706191389" sldId="278"/>
            <ac:spMk id="4" creationId="{A291DC87-A602-6AC6-2C7F-11DD892031AC}"/>
          </ac:spMkLst>
        </pc:spChg>
        <pc:spChg chg="add mod">
          <ac:chgData name="Gale Praveen" userId="0b753c797410515e" providerId="LiveId" clId="{7FBEF29A-9BD8-4993-8778-B99430208418}" dt="2023-04-13T05:12:46.521" v="285" actId="20577"/>
          <ac:spMkLst>
            <pc:docMk/>
            <pc:sldMk cId="2706191389" sldId="278"/>
            <ac:spMk id="5" creationId="{37F7381C-89D6-CC47-0EF9-F74448AEF0DA}"/>
          </ac:spMkLst>
        </pc:spChg>
      </pc:sldChg>
      <pc:sldChg chg="delSp modSp new mod">
        <pc:chgData name="Gale Praveen" userId="0b753c797410515e" providerId="LiveId" clId="{7FBEF29A-9BD8-4993-8778-B99430208418}" dt="2023-04-13T05:20:11.608" v="432" actId="20577"/>
        <pc:sldMkLst>
          <pc:docMk/>
          <pc:sldMk cId="1642224939" sldId="279"/>
        </pc:sldMkLst>
        <pc:spChg chg="del">
          <ac:chgData name="Gale Praveen" userId="0b753c797410515e" providerId="LiveId" clId="{7FBEF29A-9BD8-4993-8778-B99430208418}" dt="2023-04-13T05:11:57.350" v="263" actId="478"/>
          <ac:spMkLst>
            <pc:docMk/>
            <pc:sldMk cId="1642224939" sldId="279"/>
            <ac:spMk id="2" creationId="{9F65C2BC-CC93-A415-0EFA-2EA3A4C83A91}"/>
          </ac:spMkLst>
        </pc:spChg>
        <pc:spChg chg="mod">
          <ac:chgData name="Gale Praveen" userId="0b753c797410515e" providerId="LiveId" clId="{7FBEF29A-9BD8-4993-8778-B99430208418}" dt="2023-04-13T05:20:11.608" v="432" actId="20577"/>
          <ac:spMkLst>
            <pc:docMk/>
            <pc:sldMk cId="1642224939" sldId="279"/>
            <ac:spMk id="3" creationId="{1144F733-897F-DFE8-51A7-1369EDE8FD33}"/>
          </ac:spMkLst>
        </pc:spChg>
      </pc:sldChg>
      <pc:sldChg chg="addSp delSp modSp new mod">
        <pc:chgData name="Gale Praveen" userId="0b753c797410515e" providerId="LiveId" clId="{7FBEF29A-9BD8-4993-8778-B99430208418}" dt="2023-04-13T05:19:16.687" v="416" actId="1076"/>
        <pc:sldMkLst>
          <pc:docMk/>
          <pc:sldMk cId="2120816677" sldId="280"/>
        </pc:sldMkLst>
        <pc:spChg chg="del">
          <ac:chgData name="Gale Praveen" userId="0b753c797410515e" providerId="LiveId" clId="{7FBEF29A-9BD8-4993-8778-B99430208418}" dt="2023-04-13T05:16:26.226" v="323" actId="478"/>
          <ac:spMkLst>
            <pc:docMk/>
            <pc:sldMk cId="2120816677" sldId="280"/>
            <ac:spMk id="2" creationId="{B3F5E796-CC1D-9A6A-9C69-A6F737859EA5}"/>
          </ac:spMkLst>
        </pc:spChg>
        <pc:spChg chg="del">
          <ac:chgData name="Gale Praveen" userId="0b753c797410515e" providerId="LiveId" clId="{7FBEF29A-9BD8-4993-8778-B99430208418}" dt="2023-04-13T05:16:22.069" v="322" actId="478"/>
          <ac:spMkLst>
            <pc:docMk/>
            <pc:sldMk cId="2120816677" sldId="280"/>
            <ac:spMk id="3" creationId="{070770BB-3C84-B080-6342-D2C09F551F9D}"/>
          </ac:spMkLst>
        </pc:spChg>
        <pc:spChg chg="add mod">
          <ac:chgData name="Gale Praveen" userId="0b753c797410515e" providerId="LiveId" clId="{7FBEF29A-9BD8-4993-8778-B99430208418}" dt="2023-04-13T05:18:43.269" v="409" actId="20577"/>
          <ac:spMkLst>
            <pc:docMk/>
            <pc:sldMk cId="2120816677" sldId="280"/>
            <ac:spMk id="4" creationId="{96C049C4-3F96-4D2A-47EA-9A74E43FDCE0}"/>
          </ac:spMkLst>
        </pc:spChg>
        <pc:picChg chg="add mod">
          <ac:chgData name="Gale Praveen" userId="0b753c797410515e" providerId="LiveId" clId="{7FBEF29A-9BD8-4993-8778-B99430208418}" dt="2023-04-13T05:19:13.602" v="415" actId="14100"/>
          <ac:picMkLst>
            <pc:docMk/>
            <pc:sldMk cId="2120816677" sldId="280"/>
            <ac:picMk id="5" creationId="{B674E09F-39B3-7FD8-D176-E383656D0B2A}"/>
          </ac:picMkLst>
        </pc:picChg>
        <pc:picChg chg="add mod">
          <ac:chgData name="Gale Praveen" userId="0b753c797410515e" providerId="LiveId" clId="{7FBEF29A-9BD8-4993-8778-B99430208418}" dt="2023-04-13T05:19:16.687" v="416" actId="1076"/>
          <ac:picMkLst>
            <pc:docMk/>
            <pc:sldMk cId="2120816677" sldId="280"/>
            <ac:picMk id="6" creationId="{6764FC3D-DD82-2723-35A5-A5F3884C8F2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84052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54614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90022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67458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08965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4/13/2023</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88096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4/13/2023</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90965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88796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3503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0110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89586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3797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5033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4/13/2023</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7958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4/13/2023</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9977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4/13/2023</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4180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6379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4/13/2023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508262060"/>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analyticsvidhya.com/blog/2021/07/car-price-prediction-machine-learning-vs-deep-learning/" TargetMode="External"/><Relationship Id="rId2" Type="http://schemas.openxmlformats.org/officeDocument/2006/relationships/hyperlink" Target="http://ripublication.com/irph/ijict_spl/ijictv4n7spl_17.pdf" TargetMode="External"/><Relationship Id="rId1" Type="http://schemas.openxmlformats.org/officeDocument/2006/relationships/slideLayout" Target="../slideLayouts/slideLayout2.xml"/><Relationship Id="rId4" Type="http://schemas.openxmlformats.org/officeDocument/2006/relationships/hyperlink" Target="https://www.researchgate.net/profile/Mukkesh-Ganesh/publication/343878698_Used_Cars_Price_Prediction_using_Supervised_Learning_Techniques/links/5f461ab492851cd30230688b/Used-Cars-Price-Prediction-using-Supervised-Learning-Techniques.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281381"/>
            <a:ext cx="8288655" cy="3455035"/>
          </a:xfrm>
          <a:prstGeom prst="rect">
            <a:avLst/>
          </a:prstGeom>
        </p:spPr>
        <p:txBody>
          <a:bodyPr vert="horz" wrap="square" lIns="0" tIns="15240" rIns="0" bIns="0" rtlCol="0">
            <a:spAutoFit/>
          </a:bodyPr>
          <a:lstStyle/>
          <a:p>
            <a:pPr marL="12700" marR="5080">
              <a:lnSpc>
                <a:spcPct val="99900"/>
              </a:lnSpc>
              <a:spcBef>
                <a:spcPts val="120"/>
              </a:spcBef>
            </a:pPr>
            <a:r>
              <a:rPr sz="7500" b="1" spc="155" dirty="0">
                <a:latin typeface="Arial"/>
                <a:cs typeface="Arial"/>
              </a:rPr>
              <a:t>Used </a:t>
            </a:r>
            <a:r>
              <a:rPr sz="7500" b="1" spc="280" dirty="0">
                <a:latin typeface="Arial"/>
                <a:cs typeface="Arial"/>
              </a:rPr>
              <a:t>Car </a:t>
            </a:r>
            <a:r>
              <a:rPr sz="7500" b="1" spc="190" dirty="0">
                <a:latin typeface="Arial"/>
                <a:cs typeface="Arial"/>
              </a:rPr>
              <a:t>Price  </a:t>
            </a:r>
            <a:r>
              <a:rPr sz="7500" b="1" spc="15" dirty="0">
                <a:latin typeface="Arial"/>
                <a:cs typeface="Arial"/>
              </a:rPr>
              <a:t>Estimation </a:t>
            </a:r>
            <a:r>
              <a:rPr sz="7500" b="1" spc="50" dirty="0">
                <a:latin typeface="Arial"/>
                <a:cs typeface="Arial"/>
              </a:rPr>
              <a:t>Using  </a:t>
            </a:r>
            <a:r>
              <a:rPr sz="7500" b="1" spc="85" dirty="0">
                <a:latin typeface="Arial"/>
                <a:cs typeface="Arial"/>
              </a:rPr>
              <a:t>Machine</a:t>
            </a:r>
            <a:r>
              <a:rPr sz="7500" b="1" spc="-340" dirty="0">
                <a:latin typeface="Arial"/>
                <a:cs typeface="Arial"/>
              </a:rPr>
              <a:t> </a:t>
            </a:r>
            <a:r>
              <a:rPr sz="7500" b="1" spc="114" dirty="0">
                <a:latin typeface="Arial"/>
                <a:cs typeface="Arial"/>
              </a:rPr>
              <a:t>Learning</a:t>
            </a:r>
            <a:endParaRPr sz="7500">
              <a:latin typeface="Arial"/>
              <a:cs typeface="Arial"/>
            </a:endParaRPr>
          </a:p>
        </p:txBody>
      </p:sp>
      <p:sp>
        <p:nvSpPr>
          <p:cNvPr id="3" name="object 3"/>
          <p:cNvSpPr txBox="1"/>
          <p:nvPr/>
        </p:nvSpPr>
        <p:spPr>
          <a:xfrm>
            <a:off x="7775575" y="5035677"/>
            <a:ext cx="3764915" cy="1368425"/>
          </a:xfrm>
          <a:prstGeom prst="rect">
            <a:avLst/>
          </a:prstGeom>
        </p:spPr>
        <p:txBody>
          <a:bodyPr vert="horz" wrap="square" lIns="0" tIns="13335" rIns="0" bIns="0" rtlCol="0">
            <a:spAutoFit/>
          </a:bodyPr>
          <a:lstStyle/>
          <a:p>
            <a:pPr marL="12700">
              <a:lnSpc>
                <a:spcPct val="100000"/>
              </a:lnSpc>
              <a:spcBef>
                <a:spcPts val="105"/>
              </a:spcBef>
            </a:pPr>
            <a:r>
              <a:rPr sz="2200" spc="-40" dirty="0">
                <a:solidFill>
                  <a:srgbClr val="FFFFFF"/>
                </a:solidFill>
                <a:latin typeface="Arial"/>
                <a:cs typeface="Arial"/>
              </a:rPr>
              <a:t>Team:</a:t>
            </a:r>
            <a:endParaRPr sz="2200">
              <a:latin typeface="Arial"/>
              <a:cs typeface="Arial"/>
            </a:endParaRPr>
          </a:p>
          <a:p>
            <a:pPr marL="12700">
              <a:lnSpc>
                <a:spcPct val="100000"/>
              </a:lnSpc>
            </a:pPr>
            <a:r>
              <a:rPr sz="2200" spc="5" dirty="0">
                <a:solidFill>
                  <a:srgbClr val="FFFFFF"/>
                </a:solidFill>
                <a:latin typeface="Arial"/>
                <a:cs typeface="Arial"/>
              </a:rPr>
              <a:t>G.</a:t>
            </a:r>
            <a:r>
              <a:rPr sz="2200" spc="-35" dirty="0">
                <a:solidFill>
                  <a:srgbClr val="FFFFFF"/>
                </a:solidFill>
                <a:latin typeface="Arial"/>
                <a:cs typeface="Arial"/>
              </a:rPr>
              <a:t> </a:t>
            </a:r>
            <a:r>
              <a:rPr sz="2200" dirty="0">
                <a:solidFill>
                  <a:srgbClr val="FFFFFF"/>
                </a:solidFill>
                <a:latin typeface="Arial"/>
                <a:cs typeface="Arial"/>
              </a:rPr>
              <a:t>Praveen(160719733008)</a:t>
            </a:r>
            <a:endParaRPr sz="2200">
              <a:latin typeface="Arial"/>
              <a:cs typeface="Arial"/>
            </a:endParaRPr>
          </a:p>
          <a:p>
            <a:pPr marL="12700">
              <a:lnSpc>
                <a:spcPct val="100000"/>
              </a:lnSpc>
              <a:spcBef>
                <a:spcPts val="5"/>
              </a:spcBef>
            </a:pPr>
            <a:r>
              <a:rPr sz="2200" spc="-145" dirty="0">
                <a:solidFill>
                  <a:srgbClr val="FFFFFF"/>
                </a:solidFill>
                <a:latin typeface="Arial"/>
                <a:cs typeface="Arial"/>
              </a:rPr>
              <a:t>Y.</a:t>
            </a:r>
            <a:r>
              <a:rPr sz="2200" spc="-20" dirty="0">
                <a:solidFill>
                  <a:srgbClr val="FFFFFF"/>
                </a:solidFill>
                <a:latin typeface="Arial"/>
                <a:cs typeface="Arial"/>
              </a:rPr>
              <a:t> </a:t>
            </a:r>
            <a:r>
              <a:rPr sz="2200" dirty="0">
                <a:solidFill>
                  <a:srgbClr val="FFFFFF"/>
                </a:solidFill>
                <a:latin typeface="Arial"/>
                <a:cs typeface="Arial"/>
              </a:rPr>
              <a:t>Karthikeya(160719733035)</a:t>
            </a:r>
            <a:endParaRPr sz="2200">
              <a:latin typeface="Arial"/>
              <a:cs typeface="Arial"/>
            </a:endParaRPr>
          </a:p>
          <a:p>
            <a:pPr marL="12700">
              <a:lnSpc>
                <a:spcPct val="100000"/>
              </a:lnSpc>
            </a:pPr>
            <a:r>
              <a:rPr sz="2200" dirty="0">
                <a:solidFill>
                  <a:srgbClr val="FFFFFF"/>
                </a:solidFill>
                <a:latin typeface="Arial"/>
                <a:cs typeface="Arial"/>
              </a:rPr>
              <a:t>D. Sai</a:t>
            </a:r>
            <a:r>
              <a:rPr sz="2200" spc="-30" dirty="0">
                <a:solidFill>
                  <a:srgbClr val="FFFFFF"/>
                </a:solidFill>
                <a:latin typeface="Arial"/>
                <a:cs typeface="Arial"/>
              </a:rPr>
              <a:t> </a:t>
            </a:r>
            <a:r>
              <a:rPr sz="2200" dirty="0">
                <a:solidFill>
                  <a:srgbClr val="FFFFFF"/>
                </a:solidFill>
                <a:latin typeface="Arial"/>
                <a:cs typeface="Arial"/>
              </a:rPr>
              <a:t>Dikshit(160719733047)</a:t>
            </a:r>
            <a:endParaRPr sz="2200">
              <a:latin typeface="Arial"/>
              <a:cs typeface="Arial"/>
            </a:endParaRPr>
          </a:p>
        </p:txBody>
      </p:sp>
      <p:sp>
        <p:nvSpPr>
          <p:cNvPr id="4" name="object 4"/>
          <p:cNvSpPr txBox="1"/>
          <p:nvPr/>
        </p:nvSpPr>
        <p:spPr>
          <a:xfrm>
            <a:off x="3969765" y="5600191"/>
            <a:ext cx="2860675" cy="697865"/>
          </a:xfrm>
          <a:prstGeom prst="rect">
            <a:avLst/>
          </a:prstGeom>
        </p:spPr>
        <p:txBody>
          <a:bodyPr vert="horz" wrap="square" lIns="0" tIns="13970" rIns="0" bIns="0" rtlCol="0">
            <a:spAutoFit/>
          </a:bodyPr>
          <a:lstStyle/>
          <a:p>
            <a:pPr marL="12700">
              <a:lnSpc>
                <a:spcPct val="100000"/>
              </a:lnSpc>
              <a:spcBef>
                <a:spcPts val="110"/>
              </a:spcBef>
            </a:pPr>
            <a:r>
              <a:rPr sz="2200" spc="-5" dirty="0">
                <a:solidFill>
                  <a:srgbClr val="FFFFFF"/>
                </a:solidFill>
                <a:latin typeface="Arial"/>
                <a:cs typeface="Arial"/>
              </a:rPr>
              <a:t>Under </a:t>
            </a:r>
            <a:r>
              <a:rPr sz="2200" spc="5" dirty="0">
                <a:solidFill>
                  <a:srgbClr val="FFFFFF"/>
                </a:solidFill>
                <a:latin typeface="Arial"/>
                <a:cs typeface="Arial"/>
              </a:rPr>
              <a:t>the </a:t>
            </a:r>
            <a:r>
              <a:rPr sz="2200" dirty="0">
                <a:solidFill>
                  <a:srgbClr val="FFFFFF"/>
                </a:solidFill>
                <a:latin typeface="Arial"/>
                <a:cs typeface="Arial"/>
              </a:rPr>
              <a:t>guidance</a:t>
            </a:r>
            <a:r>
              <a:rPr sz="2200" spc="-85" dirty="0">
                <a:solidFill>
                  <a:srgbClr val="FFFFFF"/>
                </a:solidFill>
                <a:latin typeface="Arial"/>
                <a:cs typeface="Arial"/>
              </a:rPr>
              <a:t> </a:t>
            </a:r>
            <a:r>
              <a:rPr sz="2200" spc="10" dirty="0">
                <a:solidFill>
                  <a:srgbClr val="FFFFFF"/>
                </a:solidFill>
                <a:latin typeface="Arial"/>
                <a:cs typeface="Arial"/>
              </a:rPr>
              <a:t>of:</a:t>
            </a:r>
            <a:endParaRPr sz="2200">
              <a:latin typeface="Arial"/>
              <a:cs typeface="Arial"/>
            </a:endParaRPr>
          </a:p>
          <a:p>
            <a:pPr marL="12700">
              <a:lnSpc>
                <a:spcPct val="100000"/>
              </a:lnSpc>
            </a:pPr>
            <a:r>
              <a:rPr sz="2200" spc="-40" dirty="0">
                <a:solidFill>
                  <a:srgbClr val="FFFFFF"/>
                </a:solidFill>
                <a:latin typeface="Arial"/>
                <a:cs typeface="Arial"/>
              </a:rPr>
              <a:t>Dr.</a:t>
            </a:r>
            <a:r>
              <a:rPr sz="2200" spc="-15" dirty="0">
                <a:solidFill>
                  <a:srgbClr val="FFFFFF"/>
                </a:solidFill>
                <a:latin typeface="Arial"/>
                <a:cs typeface="Arial"/>
              </a:rPr>
              <a:t> </a:t>
            </a:r>
            <a:r>
              <a:rPr sz="2200" dirty="0">
                <a:solidFill>
                  <a:srgbClr val="FFFFFF"/>
                </a:solidFill>
                <a:latin typeface="Arial"/>
                <a:cs typeface="Arial"/>
              </a:rPr>
              <a:t>D.Rajashekar</a:t>
            </a:r>
            <a:endParaRPr sz="2200">
              <a:latin typeface="Arial"/>
              <a:cs typeface="Arial"/>
            </a:endParaRPr>
          </a:p>
        </p:txBody>
      </p:sp>
      <p:sp>
        <p:nvSpPr>
          <p:cNvPr id="5" name="object 5"/>
          <p:cNvSpPr txBox="1"/>
          <p:nvPr/>
        </p:nvSpPr>
        <p:spPr>
          <a:xfrm>
            <a:off x="711504" y="5600191"/>
            <a:ext cx="2517140" cy="697865"/>
          </a:xfrm>
          <a:prstGeom prst="rect">
            <a:avLst/>
          </a:prstGeom>
        </p:spPr>
        <p:txBody>
          <a:bodyPr vert="horz" wrap="square" lIns="0" tIns="13970" rIns="0" bIns="0" rtlCol="0">
            <a:spAutoFit/>
          </a:bodyPr>
          <a:lstStyle/>
          <a:p>
            <a:pPr marL="12700">
              <a:lnSpc>
                <a:spcPct val="100000"/>
              </a:lnSpc>
              <a:spcBef>
                <a:spcPts val="110"/>
              </a:spcBef>
            </a:pPr>
            <a:r>
              <a:rPr sz="2200" dirty="0">
                <a:solidFill>
                  <a:srgbClr val="FFFFFF"/>
                </a:solidFill>
                <a:latin typeface="Arial"/>
                <a:cs typeface="Arial"/>
              </a:rPr>
              <a:t>Project</a:t>
            </a:r>
            <a:r>
              <a:rPr sz="2200" spc="-60" dirty="0">
                <a:solidFill>
                  <a:srgbClr val="FFFFFF"/>
                </a:solidFill>
                <a:latin typeface="Arial"/>
                <a:cs typeface="Arial"/>
              </a:rPr>
              <a:t> </a:t>
            </a:r>
            <a:r>
              <a:rPr sz="2200" dirty="0">
                <a:solidFill>
                  <a:srgbClr val="FFFFFF"/>
                </a:solidFill>
                <a:latin typeface="Arial"/>
                <a:cs typeface="Arial"/>
              </a:rPr>
              <a:t>Coordinator:</a:t>
            </a:r>
            <a:endParaRPr sz="2200">
              <a:latin typeface="Arial"/>
              <a:cs typeface="Arial"/>
            </a:endParaRPr>
          </a:p>
          <a:p>
            <a:pPr marL="12700">
              <a:lnSpc>
                <a:spcPct val="100000"/>
              </a:lnSpc>
            </a:pPr>
            <a:r>
              <a:rPr sz="2200" spc="-110" dirty="0">
                <a:solidFill>
                  <a:srgbClr val="FFFFFF"/>
                </a:solidFill>
                <a:latin typeface="Arial"/>
                <a:cs typeface="Arial"/>
              </a:rPr>
              <a:t>T. </a:t>
            </a:r>
            <a:r>
              <a:rPr sz="2200" dirty="0">
                <a:solidFill>
                  <a:srgbClr val="FFFFFF"/>
                </a:solidFill>
                <a:latin typeface="Arial"/>
                <a:cs typeface="Arial"/>
              </a:rPr>
              <a:t>Praveen</a:t>
            </a:r>
            <a:r>
              <a:rPr sz="2200" spc="50" dirty="0">
                <a:solidFill>
                  <a:srgbClr val="FFFFFF"/>
                </a:solidFill>
                <a:latin typeface="Arial"/>
                <a:cs typeface="Arial"/>
              </a:rPr>
              <a:t> </a:t>
            </a:r>
            <a:r>
              <a:rPr sz="2200" spc="5" dirty="0">
                <a:solidFill>
                  <a:srgbClr val="FFFFFF"/>
                </a:solidFill>
                <a:latin typeface="Arial"/>
                <a:cs typeface="Arial"/>
              </a:rPr>
              <a:t>Kumar</a:t>
            </a:r>
            <a:endParaRPr sz="22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685800"/>
            <a:ext cx="8946541" cy="5638800"/>
          </a:xfrm>
        </p:spPr>
        <p:txBody>
          <a:bodyPr>
            <a:normAutofit/>
          </a:bodyPr>
          <a:lstStyle/>
          <a:p>
            <a:r>
              <a:rPr lang="en-US" sz="2200" dirty="0">
                <a:latin typeface="Arial" panose="020B0604020202020204" pitchFamily="34" charset="0"/>
                <a:cs typeface="Arial" panose="020B0604020202020204" pitchFamily="34" charset="0"/>
              </a:rPr>
              <a:t>Customer: The user who is using the Application</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Application Interface: It’s the Software that the user interacts with.</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Trained model: It’s a Stack developed using many machine learning </a:t>
            </a:r>
          </a:p>
          <a:p>
            <a:pPr marL="0" indent="0">
              <a:buNone/>
            </a:pPr>
            <a:r>
              <a:rPr lang="en-US" sz="2200" dirty="0">
                <a:latin typeface="Arial" panose="020B0604020202020204" pitchFamily="34" charset="0"/>
                <a:cs typeface="Arial" panose="020B0604020202020204" pitchFamily="34" charset="0"/>
              </a:rPr>
              <a:t>     algorithms</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Payload: </a:t>
            </a:r>
            <a:r>
              <a:rPr lang="en-US" sz="2200" dirty="0" err="1">
                <a:latin typeface="Arial" panose="020B0604020202020204" pitchFamily="34" charset="0"/>
                <a:cs typeface="Arial" panose="020B0604020202020204" pitchFamily="34" charset="0"/>
              </a:rPr>
              <a:t>Datastore</a:t>
            </a:r>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EDA: Finds the co-relation between the attributes and understands the certain characteristics of the attribute</a:t>
            </a:r>
          </a:p>
          <a:p>
            <a:endParaRPr lang="en-US" dirty="0"/>
          </a:p>
          <a:p>
            <a:pPr marL="0" indent="0">
              <a:buNone/>
            </a:pPr>
            <a:endParaRPr lang="en-US" dirty="0"/>
          </a:p>
          <a:p>
            <a:endParaRPr lang="en-US" dirty="0"/>
          </a:p>
          <a:p>
            <a:endParaRPr lang="en-US" dirty="0"/>
          </a:p>
          <a:p>
            <a:endParaRPr lang="en-IN" dirty="0"/>
          </a:p>
        </p:txBody>
      </p:sp>
    </p:spTree>
    <p:extLst>
      <p:ext uri="{BB962C8B-B14F-4D97-AF65-F5344CB8AC3E}">
        <p14:creationId xmlns:p14="http://schemas.microsoft.com/office/powerpoint/2010/main" val="4151598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5529" y="416859"/>
            <a:ext cx="8946541" cy="4195481"/>
          </a:xfrm>
        </p:spPr>
        <p:txBody>
          <a:bodyPr/>
          <a:lstStyle/>
          <a:p>
            <a:r>
              <a:rPr lang="en-US" dirty="0"/>
              <a:t>Architecture Diagram:</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12191999" cy="5867400"/>
          </a:xfrm>
          <a:prstGeom prst="rect">
            <a:avLst/>
          </a:prstGeom>
        </p:spPr>
      </p:pic>
    </p:spTree>
    <p:extLst>
      <p:ext uri="{BB962C8B-B14F-4D97-AF65-F5344CB8AC3E}">
        <p14:creationId xmlns:p14="http://schemas.microsoft.com/office/powerpoint/2010/main" val="1559838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45689" cy="1400530"/>
          </a:xfrm>
        </p:spPr>
        <p:txBody>
          <a:bodyPr/>
          <a:lstStyle/>
          <a:p>
            <a:r>
              <a:rPr lang="en-US" dirty="0"/>
              <a:t>Describing Dataset Characteristics</a:t>
            </a:r>
            <a:endParaRPr lang="en-IN" dirty="0"/>
          </a:p>
        </p:txBody>
      </p:sp>
      <p:sp>
        <p:nvSpPr>
          <p:cNvPr id="3" name="Content Placeholder 2"/>
          <p:cNvSpPr>
            <a:spLocks noGrp="1"/>
          </p:cNvSpPr>
          <p:nvPr>
            <p:ph idx="1"/>
          </p:nvPr>
        </p:nvSpPr>
        <p:spPr>
          <a:xfrm>
            <a:off x="1066800" y="1676400"/>
            <a:ext cx="8946541" cy="4195481"/>
          </a:xfrm>
        </p:spPr>
        <p:txBody>
          <a:bodyPr/>
          <a:lstStyle/>
          <a:p>
            <a:pPr marL="457200" lvl="0" indent="-457200">
              <a:buAutoNum type="arabicPeriod"/>
            </a:pPr>
            <a:r>
              <a:rPr lang="en-IN" sz="2400" b="1" dirty="0">
                <a:ea typeface="Calibri Light" panose="020F0302020204030204" pitchFamily="34" charset="0"/>
                <a:cs typeface="Calibri Light" panose="020F0302020204030204" pitchFamily="34" charset="0"/>
              </a:rPr>
              <a:t>Data Collection</a:t>
            </a:r>
          </a:p>
          <a:p>
            <a:pPr marL="0" lvl="0" indent="0">
              <a:buNone/>
            </a:pPr>
            <a:endParaRPr lang="en-IN" sz="2400" b="1" dirty="0">
              <a:ea typeface="Calibri Light" panose="020F0302020204030204" pitchFamily="34" charset="0"/>
              <a:cs typeface="Calibri Light" panose="020F0302020204030204" pitchFamily="34" charset="0"/>
            </a:endParaRPr>
          </a:p>
          <a:p>
            <a:pPr lvl="0"/>
            <a:r>
              <a:rPr lang="en-IN" dirty="0">
                <a:latin typeface="Calibri" panose="020F0502020204030204" pitchFamily="34" charset="0"/>
                <a:ea typeface="Calibri" panose="020F0502020204030204" pitchFamily="34" charset="0"/>
                <a:cs typeface="Calibri" panose="020F0502020204030204" pitchFamily="34" charset="0"/>
              </a:rPr>
              <a:t>The data was scraped from the website “</a:t>
            </a:r>
            <a:r>
              <a:rPr lang="en-IN" dirty="0" err="1">
                <a:latin typeface="Calibri" panose="020F0502020204030204" pitchFamily="34" charset="0"/>
                <a:ea typeface="Calibri" panose="020F0502020204030204" pitchFamily="34" charset="0"/>
                <a:cs typeface="Calibri" panose="020F0502020204030204" pitchFamily="34" charset="0"/>
              </a:rPr>
              <a:t>cardekho.com</a:t>
            </a:r>
            <a:r>
              <a:rPr lang="en-IN" dirty="0">
                <a:latin typeface="Calibri" panose="020F0502020204030204" pitchFamily="34" charset="0"/>
                <a:ea typeface="Calibri" panose="020F0502020204030204" pitchFamily="34" charset="0"/>
                <a:cs typeface="Calibri" panose="020F0502020204030204" pitchFamily="34" charset="0"/>
              </a:rPr>
              <a:t>”.</a:t>
            </a:r>
          </a:p>
          <a:p>
            <a:pPr lvl="0"/>
            <a:r>
              <a:rPr lang="en-IN" dirty="0">
                <a:latin typeface="Calibri" panose="020F0502020204030204" pitchFamily="34" charset="0"/>
                <a:ea typeface="Calibri" panose="020F0502020204030204" pitchFamily="34" charset="0"/>
                <a:cs typeface="Calibri" panose="020F0502020204030204" pitchFamily="34" charset="0"/>
              </a:rPr>
              <a:t>The python packages that included are Selenium and Pandas.</a:t>
            </a:r>
          </a:p>
          <a:p>
            <a:pPr lvl="0"/>
            <a:r>
              <a:rPr lang="en-IN" dirty="0">
                <a:latin typeface="Calibri" panose="020F0502020204030204" pitchFamily="34" charset="0"/>
                <a:ea typeface="Calibri" panose="020F0502020204030204" pitchFamily="34" charset="0"/>
                <a:cs typeface="Calibri" panose="020F0502020204030204" pitchFamily="34" charset="0"/>
              </a:rPr>
              <a:t>Selenium was used to automate the process of finding the car details dynamically from the infinity scroll process.</a:t>
            </a:r>
          </a:p>
          <a:p>
            <a:pPr lvl="0"/>
            <a:r>
              <a:rPr lang="en-IN" dirty="0">
                <a:latin typeface="Calibri" panose="020F0502020204030204" pitchFamily="34" charset="0"/>
                <a:ea typeface="Calibri" panose="020F0502020204030204" pitchFamily="34" charset="0"/>
                <a:cs typeface="Calibri" panose="020F0502020204030204" pitchFamily="34" charset="0"/>
              </a:rPr>
              <a:t>Then after storing all the details in the list of dictionaries, it was converted into csv file using pandas.</a:t>
            </a:r>
          </a:p>
          <a:p>
            <a:endParaRPr lang="en-IN" dirty="0"/>
          </a:p>
        </p:txBody>
      </p:sp>
    </p:spTree>
    <p:extLst>
      <p:ext uri="{BB962C8B-B14F-4D97-AF65-F5344CB8AC3E}">
        <p14:creationId xmlns:p14="http://schemas.microsoft.com/office/powerpoint/2010/main" val="1576365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
            <a:ext cx="8946541" cy="4195481"/>
          </a:xfrm>
        </p:spPr>
        <p:txBody>
          <a:bodyPr/>
          <a:lstStyle/>
          <a:p>
            <a:pPr marL="0" indent="0">
              <a:buNone/>
            </a:pPr>
            <a:r>
              <a:rPr lang="en-US" sz="2400" b="1" dirty="0"/>
              <a:t>2. Data Preprocessing: </a:t>
            </a:r>
          </a:p>
          <a:p>
            <a:pPr marL="0" indent="0">
              <a:buNone/>
            </a:pPr>
            <a:r>
              <a:rPr lang="en-US" sz="2400" b="1" dirty="0"/>
              <a:t>	2.1 </a:t>
            </a:r>
            <a:r>
              <a:rPr lang="en-IN" b="1" kern="100" dirty="0">
                <a:effectLst/>
                <a:latin typeface="Calibri" panose="020F0502020204030204" pitchFamily="34" charset="0"/>
                <a:ea typeface="Calibri" panose="020F0502020204030204" pitchFamily="34" charset="0"/>
                <a:cs typeface="Times New Roman" panose="02020603050405020304" pitchFamily="18" charset="0"/>
              </a:rPr>
              <a:t>Observed Features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b="1"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19200"/>
            <a:ext cx="6477000" cy="5486400"/>
          </a:xfrm>
          <a:prstGeom prst="rect">
            <a:avLst/>
          </a:prstGeom>
          <a:noFill/>
          <a:ln>
            <a:noFill/>
          </a:ln>
        </p:spPr>
      </p:pic>
    </p:spTree>
    <p:extLst>
      <p:ext uri="{BB962C8B-B14F-4D97-AF65-F5344CB8AC3E}">
        <p14:creationId xmlns:p14="http://schemas.microsoft.com/office/powerpoint/2010/main" val="2114449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8946541" cy="5795681"/>
          </a:xfrm>
        </p:spPr>
        <p:txBody>
          <a:bodyPr>
            <a:normAutofit/>
          </a:bodyPr>
          <a:lstStyle/>
          <a:p>
            <a:pPr marL="0" lvl="0" indent="0">
              <a:buNone/>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	2.2 Observed Features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As it can be seen that most of the attributes consists of object types, thus converting them into int or float is a needed concern.</a:t>
            </a:r>
          </a:p>
          <a:p>
            <a:pPr marL="800100" indent="0">
              <a:lnSpc>
                <a:spcPct val="107000"/>
              </a:lnSpc>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But firstly, replacing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NaN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values with appropriate steps as follows</a:t>
            </a:r>
          </a:p>
          <a:p>
            <a:pPr marL="11430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If the frequency is less, removing it using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dropna</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function.</a:t>
            </a:r>
          </a:p>
          <a:p>
            <a:pPr marL="11430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Else handling them by mean/median/mode.</a:t>
            </a:r>
          </a:p>
          <a:p>
            <a:pPr marL="0" indent="0">
              <a:buNone/>
            </a:pPr>
            <a:r>
              <a:rPr lang="en-IN" dirty="0"/>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Thus, the objects are divided into 3 categories.</a:t>
            </a:r>
          </a:p>
          <a:p>
            <a:pPr lvl="2"/>
            <a:r>
              <a:rPr lang="en-IN" sz="1800" dirty="0">
                <a:effectLst/>
                <a:latin typeface="Calibri" panose="020F0502020204030204" pitchFamily="34" charset="0"/>
                <a:ea typeface="Calibri" panose="020F0502020204030204" pitchFamily="34" charset="0"/>
                <a:cs typeface="Times New Roman" panose="02020603050405020304" pitchFamily="18" charset="0"/>
              </a:rPr>
              <a:t>Numerical attributes (seats, kms driven, transmission, mileage etc) </a:t>
            </a:r>
          </a:p>
          <a:p>
            <a:pPr lvl="2"/>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Ordinal Categorical attributes (Ownership, Insurance Validity)</a:t>
            </a:r>
          </a:p>
          <a:p>
            <a:pPr lvl="2"/>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Nominal Categorical attributes (Brand, Fuel Type)</a:t>
            </a:r>
          </a:p>
          <a:p>
            <a:pPr marL="914400" lvl="2"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Thus, handling them using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SimpleImputer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OrdinalEncoder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OneHotEncoder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respectively. </a:t>
            </a:r>
          </a:p>
          <a:p>
            <a:pPr marL="914400" lvl="2"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3512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F7381C-89D6-CC47-0EF9-F74448AEF0DA}"/>
              </a:ext>
            </a:extLst>
          </p:cNvPr>
          <p:cNvSpPr>
            <a:spLocks noGrp="1"/>
          </p:cNvSpPr>
          <p:nvPr>
            <p:ph idx="1"/>
          </p:nvPr>
        </p:nvSpPr>
        <p:spPr>
          <a:xfrm>
            <a:off x="457200" y="381000"/>
            <a:ext cx="10287000" cy="6324600"/>
          </a:xfrm>
        </p:spPr>
        <p:txBody>
          <a:bodyPr>
            <a:normAutofit fontScale="92500" lnSpcReduction="20000"/>
          </a:bodyPr>
          <a:lstStyle/>
          <a:p>
            <a:pPr marL="0" indent="0">
              <a:buNone/>
            </a:pPr>
            <a:r>
              <a:rPr lang="en-IN" dirty="0"/>
              <a:t>	</a:t>
            </a:r>
          </a:p>
          <a:p>
            <a:pPr marL="0" indent="0">
              <a:buNone/>
            </a:pPr>
            <a:r>
              <a:rPr lang="en-US" sz="2400" b="1" dirty="0"/>
              <a:t>	2.3 </a:t>
            </a:r>
            <a:r>
              <a:rPr lang="en-IN" b="1" dirty="0">
                <a:effectLst/>
                <a:latin typeface="Calibri" panose="020F0502020204030204" pitchFamily="34" charset="0"/>
                <a:ea typeface="Calibri" panose="020F0502020204030204" pitchFamily="34" charset="0"/>
                <a:cs typeface="Times New Roman" panose="02020603050405020304" pitchFamily="18" charset="0"/>
              </a:rPr>
              <a:t>Exploratory Data Analysis(EDA) and Data Visualisation</a:t>
            </a:r>
          </a:p>
          <a:p>
            <a:pPr marL="800100" indent="0">
              <a:lnSpc>
                <a:spcPct val="107000"/>
              </a:lnSpc>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This is one of the important step to find the correlations between the attributes and understanding the certain characteristics of the attributes</a:t>
            </a:r>
          </a:p>
          <a:p>
            <a:pPr marL="800100" indent="0">
              <a:lnSpc>
                <a:spcPct val="107000"/>
              </a:lnSpc>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Correlations can be found using various graphs present in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seaborn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library such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pairplot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heatmap.</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800100" indent="0">
              <a:lnSpc>
                <a:spcPct val="107000"/>
              </a:lnSpc>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outliers can be rectified using boxplot and scatterplot.</a:t>
            </a:r>
          </a:p>
          <a:p>
            <a:pPr marL="0" indent="0">
              <a:buNone/>
            </a:pPr>
            <a:endParaRPr lang="en-IN" dirty="0"/>
          </a:p>
          <a:p>
            <a:pPr marL="0" indent="0">
              <a:buNone/>
            </a:pPr>
            <a:r>
              <a:rPr lang="en-IN" dirty="0"/>
              <a:t>	</a:t>
            </a:r>
            <a:r>
              <a:rPr lang="en-US" sz="2400" b="1" dirty="0"/>
              <a:t> 2.4 </a:t>
            </a:r>
            <a:r>
              <a:rPr lang="en-IN" b="1" kern="100" dirty="0">
                <a:effectLst/>
                <a:latin typeface="Calibri" panose="020F0502020204030204" pitchFamily="34" charset="0"/>
                <a:ea typeface="Calibri" panose="020F0502020204030204" pitchFamily="34" charset="0"/>
                <a:cs typeface="Times New Roman" panose="02020603050405020304" pitchFamily="18" charset="0"/>
              </a:rPr>
              <a:t>Feature Standardisation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process is used to standardise the car data in order to achieve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Gaussian Distribution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with 			mean = 0 and standard deviation = 1. Through this, it will be efficient for machine learning 				algorithms to run the data.</a:t>
            </a:r>
          </a:p>
          <a:p>
            <a:pPr marL="0" indent="0">
              <a:buNone/>
            </a:pPr>
            <a:endParaRPr lang="en-IN" dirty="0"/>
          </a:p>
          <a:p>
            <a:pPr marL="0" indent="0">
              <a:buNone/>
            </a:pPr>
            <a:r>
              <a:rPr lang="en-IN" dirty="0"/>
              <a:t>	</a:t>
            </a:r>
            <a:r>
              <a:rPr lang="en-US" sz="2400" b="1" dirty="0"/>
              <a:t>2.5 </a:t>
            </a:r>
            <a:r>
              <a:rPr lang="en-IN" b="1" kern="100" dirty="0">
                <a:effectLst/>
                <a:latin typeface="Calibri" panose="020F0502020204030204" pitchFamily="34" charset="0"/>
                <a:ea typeface="Calibri" panose="020F0502020204030204" pitchFamily="34" charset="0"/>
                <a:cs typeface="Times New Roman" panose="02020603050405020304" pitchFamily="18" charset="0"/>
              </a:rPr>
              <a:t>Feature Selection</a:t>
            </a:r>
          </a:p>
          <a:p>
            <a:pPr marL="800100" indent="0">
              <a:lnSpc>
                <a:spcPct val="107000"/>
              </a:lnSpc>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After analysing the attribute relationships, removing the columns with high multicollinearity to reduce the dimensions.</a:t>
            </a:r>
          </a:p>
          <a:p>
            <a:pPr marL="0" indent="0">
              <a:buNone/>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2706191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4F733-897F-DFE8-51A7-1369EDE8FD33}"/>
              </a:ext>
            </a:extLst>
          </p:cNvPr>
          <p:cNvSpPr>
            <a:spLocks noGrp="1"/>
          </p:cNvSpPr>
          <p:nvPr>
            <p:ph idx="1"/>
          </p:nvPr>
        </p:nvSpPr>
        <p:spPr>
          <a:xfrm>
            <a:off x="762000" y="381000"/>
            <a:ext cx="10439400" cy="5867399"/>
          </a:xfrm>
        </p:spPr>
        <p:txBody>
          <a:bodyPr>
            <a:normAutofit lnSpcReduction="10000"/>
          </a:bodyPr>
          <a:lstStyle/>
          <a:p>
            <a:pPr marL="0" lvl="0" indent="0">
              <a:lnSpc>
                <a:spcPct val="107000"/>
              </a:lnSpc>
              <a:spcAft>
                <a:spcPts val="800"/>
              </a:spcAft>
              <a:buNone/>
            </a:pPr>
            <a:r>
              <a:rPr lang="en-US" b="1" dirty="0"/>
              <a:t>3</a:t>
            </a:r>
            <a:r>
              <a:rPr lang="en-US" sz="2000" b="1" dirty="0"/>
              <a:t>. </a:t>
            </a: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Model </a:t>
            </a:r>
            <a:r>
              <a:rPr lang="en-IN" sz="2400" b="1" kern="100" dirty="0" err="1">
                <a:effectLst/>
                <a:latin typeface="Calibri" panose="020F0502020204030204" pitchFamily="34" charset="0"/>
                <a:ea typeface="Calibri" panose="020F0502020204030204" pitchFamily="34" charset="0"/>
                <a:cs typeface="Times New Roman" panose="02020603050405020304" pitchFamily="18" charset="0"/>
              </a:rPr>
              <a:t>Traning</a:t>
            </a: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 and Testing</a:t>
            </a:r>
          </a:p>
          <a:p>
            <a:pPr marL="0" indent="0">
              <a:lnSpc>
                <a:spcPct val="107000"/>
              </a:lnSpc>
              <a:spcAft>
                <a:spcPts val="800"/>
              </a:spcAft>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After preparing the data completely, it is ready for the training of the model. Thus, before feeding the complete data to the model, splitting the data into train and test data frames. It can be achieved through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train_test_split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of the data with given percentage rate of the volume of train data. It will be beneficial during the testing process.</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After splitting up the data, considering the train data only to run machine learning algorithms. As our problem statement is of regression, we have various machine learning regressors such as:</a:t>
            </a:r>
          </a:p>
          <a:p>
            <a:pPr lvl="1">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Multilinear regression</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Ridge regression(L2 regularisation)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Lasso regression(L1 regularisation)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Decision Tree Regressor</a:t>
            </a:r>
          </a:p>
          <a:p>
            <a:pPr marL="457200" lvl="1"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also various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Ensemble Learning Regressors </a:t>
            </a:r>
            <a:r>
              <a:rPr lang="en-IN" sz="1800" dirty="0">
                <a:effectLst/>
                <a:latin typeface="Calibri" panose="020F0502020204030204" pitchFamily="34" charset="0"/>
                <a:ea typeface="Calibri" panose="020F0502020204030204" pitchFamily="34" charset="0"/>
                <a:cs typeface="Times New Roman" panose="02020603050405020304" pitchFamily="18" charset="0"/>
              </a:rPr>
              <a:t>such as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XGBoostRegressor</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AdaBoostRegressor</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SVM(Support Vector Machine)</a:t>
            </a:r>
            <a:r>
              <a:rPr lang="en-IN" sz="1800" dirty="0">
                <a:effectLst/>
                <a:latin typeface="Calibri" panose="020F0502020204030204" pitchFamily="34" charset="0"/>
                <a:ea typeface="Calibri" panose="020F0502020204030204" pitchFamily="34" charset="0"/>
                <a:cs typeface="Times New Roman" panose="02020603050405020304" pitchFamily="18" charset="0"/>
              </a:rPr>
              <a:t> etc. which is built under stacking, bagging and boosting models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42224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6C049C4-3F96-4D2A-47EA-9A74E43FDCE0}"/>
              </a:ext>
            </a:extLst>
          </p:cNvPr>
          <p:cNvSpPr>
            <a:spLocks noGrp="1"/>
          </p:cNvSpPr>
          <p:nvPr>
            <p:ph idx="1"/>
          </p:nvPr>
        </p:nvSpPr>
        <p:spPr>
          <a:xfrm>
            <a:off x="762000" y="381000"/>
            <a:ext cx="10439400" cy="5867399"/>
          </a:xfrm>
        </p:spPr>
        <p:txBody>
          <a:bodyPr>
            <a:normAutofit/>
          </a:bodyPr>
          <a:lstStyle/>
          <a:p>
            <a:pPr marL="0" lvl="0" indent="0">
              <a:lnSpc>
                <a:spcPct val="107000"/>
              </a:lnSpc>
              <a:spcAft>
                <a:spcPts val="800"/>
              </a:spcAft>
              <a:buNone/>
            </a:pPr>
            <a:r>
              <a:rPr lang="en-US" sz="2000" b="1" dirty="0"/>
              <a:t>4. </a:t>
            </a: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Hyperparameter Optimisation/Hyperparameter Tuning</a:t>
            </a:r>
          </a:p>
          <a:p>
            <a:pPr indent="0">
              <a:lnSpc>
                <a:spcPct val="107000"/>
              </a:lnSpc>
              <a:spcAft>
                <a:spcPts val="800"/>
              </a:spcAft>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step is used to find the best parameters out of given parameters through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RandomSerachCV</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GridSearchCV</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and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Bayesian Optimisation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b="1" dirty="0"/>
              <a:t>5</a:t>
            </a:r>
            <a:r>
              <a:rPr lang="en-US" sz="2000" b="1" dirty="0"/>
              <a:t>. </a:t>
            </a: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Evaluation Parameters</a:t>
            </a:r>
          </a:p>
          <a:p>
            <a:pPr marL="0" lvl="0" indent="0">
              <a:lnSpc>
                <a:spcPct val="107000"/>
              </a:lnSpc>
              <a:spcAft>
                <a:spcPts val="800"/>
              </a:spcAft>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B674E09F-39B3-7FD8-D176-E383656D0B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1" y="2474185"/>
            <a:ext cx="4648200" cy="2631216"/>
          </a:xfrm>
          <a:prstGeom prst="rect">
            <a:avLst/>
          </a:prstGeom>
          <a:noFill/>
          <a:ln>
            <a:noFill/>
          </a:ln>
        </p:spPr>
      </p:pic>
      <p:pic>
        <p:nvPicPr>
          <p:cNvPr id="6" name="Picture 5">
            <a:extLst>
              <a:ext uri="{FF2B5EF4-FFF2-40B4-BE49-F238E27FC236}">
                <a16:creationId xmlns:a16="http://schemas.microsoft.com/office/drawing/2014/main" id="{6764FC3D-DD82-2723-35A5-A5F3884C8F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9876" y="5392420"/>
            <a:ext cx="5568315" cy="1084580"/>
          </a:xfrm>
          <a:prstGeom prst="rect">
            <a:avLst/>
          </a:prstGeom>
          <a:noFill/>
          <a:ln>
            <a:noFill/>
          </a:ln>
        </p:spPr>
      </p:pic>
    </p:spTree>
    <p:extLst>
      <p:ext uri="{BB962C8B-B14F-4D97-AF65-F5344CB8AC3E}">
        <p14:creationId xmlns:p14="http://schemas.microsoft.com/office/powerpoint/2010/main" val="2120816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46354"/>
            <a:ext cx="3608704" cy="786765"/>
          </a:xfrm>
          <a:prstGeom prst="rect">
            <a:avLst/>
          </a:prstGeom>
        </p:spPr>
        <p:txBody>
          <a:bodyPr vert="horz" wrap="square" lIns="0" tIns="12065" rIns="0" bIns="0" rtlCol="0">
            <a:spAutoFit/>
          </a:bodyPr>
          <a:lstStyle/>
          <a:p>
            <a:pPr marL="12700">
              <a:lnSpc>
                <a:spcPct val="100000"/>
              </a:lnSpc>
              <a:spcBef>
                <a:spcPts val="95"/>
              </a:spcBef>
            </a:pPr>
            <a:r>
              <a:rPr sz="5000" spc="-285" dirty="0">
                <a:latin typeface="Trebuchet MS"/>
                <a:cs typeface="Trebuchet MS"/>
              </a:rPr>
              <a:t>7.Bibliography</a:t>
            </a:r>
            <a:endParaRPr sz="5000">
              <a:latin typeface="Trebuchet MS"/>
              <a:cs typeface="Trebuchet MS"/>
            </a:endParaRPr>
          </a:p>
        </p:txBody>
      </p:sp>
      <p:sp>
        <p:nvSpPr>
          <p:cNvPr id="3" name="object 3"/>
          <p:cNvSpPr txBox="1"/>
          <p:nvPr/>
        </p:nvSpPr>
        <p:spPr>
          <a:xfrm>
            <a:off x="1183335" y="2183129"/>
            <a:ext cx="8740140" cy="3626485"/>
          </a:xfrm>
          <a:prstGeom prst="rect">
            <a:avLst/>
          </a:prstGeom>
        </p:spPr>
        <p:txBody>
          <a:bodyPr vert="horz" wrap="square" lIns="0" tIns="12065" rIns="0" bIns="0" rtlCol="0">
            <a:spAutoFit/>
          </a:bodyPr>
          <a:lstStyle/>
          <a:p>
            <a:pPr marL="356870" indent="-344805">
              <a:lnSpc>
                <a:spcPct val="100000"/>
              </a:lnSpc>
              <a:spcBef>
                <a:spcPts val="95"/>
              </a:spcBef>
              <a:buClr>
                <a:srgbClr val="89D0D5"/>
              </a:buClr>
              <a:buSzPct val="78947"/>
              <a:buFont typeface="Wingdings"/>
              <a:buChar char=""/>
              <a:tabLst>
                <a:tab pos="356870" algn="l"/>
                <a:tab pos="357505" algn="l"/>
              </a:tabLst>
            </a:pPr>
            <a:r>
              <a:rPr sz="1900" u="heavy" spc="-5" dirty="0">
                <a:solidFill>
                  <a:srgbClr val="57C1B9"/>
                </a:solidFill>
                <a:uFill>
                  <a:solidFill>
                    <a:srgbClr val="57C1B9"/>
                  </a:solidFill>
                </a:uFill>
                <a:latin typeface="Arial"/>
                <a:cs typeface="Arial"/>
                <a:hlinkClick r:id="rId2"/>
              </a:rPr>
              <a:t>http://ripublication.com/irph/ijict_spl/ijictv4n7spl_17.pdf</a:t>
            </a:r>
            <a:endParaRPr sz="1900">
              <a:latin typeface="Arial"/>
              <a:cs typeface="Arial"/>
            </a:endParaRPr>
          </a:p>
          <a:p>
            <a:pPr>
              <a:lnSpc>
                <a:spcPct val="100000"/>
              </a:lnSpc>
              <a:spcBef>
                <a:spcPts val="25"/>
              </a:spcBef>
              <a:buClr>
                <a:srgbClr val="89D0D5"/>
              </a:buClr>
              <a:buFont typeface="Wingdings"/>
              <a:buChar char=""/>
            </a:pPr>
            <a:endParaRPr sz="2900">
              <a:latin typeface="Arial"/>
              <a:cs typeface="Arial"/>
            </a:endParaRPr>
          </a:p>
          <a:p>
            <a:pPr marL="356870" indent="-344805">
              <a:lnSpc>
                <a:spcPts val="2050"/>
              </a:lnSpc>
              <a:buClr>
                <a:srgbClr val="89D0D5"/>
              </a:buClr>
              <a:buSzPct val="78947"/>
              <a:buFont typeface="Wingdings"/>
              <a:buChar char=""/>
              <a:tabLst>
                <a:tab pos="356870" algn="l"/>
                <a:tab pos="357505" algn="l"/>
              </a:tabLst>
            </a:pPr>
            <a:r>
              <a:rPr sz="1900" u="heavy" spc="-5" dirty="0">
                <a:solidFill>
                  <a:srgbClr val="57C1B9"/>
                </a:solidFill>
                <a:uFill>
                  <a:solidFill>
                    <a:srgbClr val="57C1B9"/>
                  </a:solidFill>
                </a:uFill>
                <a:latin typeface="Arial"/>
                <a:cs typeface="Arial"/>
                <a:hlinkClick r:id="rId3"/>
              </a:rPr>
              <a:t>https://www.analyticsvidhya.com/blog/2021/07/car-price-prediction-machine-</a:t>
            </a:r>
            <a:endParaRPr sz="1900">
              <a:latin typeface="Arial"/>
              <a:cs typeface="Arial"/>
            </a:endParaRPr>
          </a:p>
          <a:p>
            <a:pPr marL="356870">
              <a:lnSpc>
                <a:spcPts val="2050"/>
              </a:lnSpc>
            </a:pPr>
            <a:r>
              <a:rPr sz="1900" u="heavy" spc="-5" dirty="0">
                <a:solidFill>
                  <a:srgbClr val="57C1B9"/>
                </a:solidFill>
                <a:uFill>
                  <a:solidFill>
                    <a:srgbClr val="57C1B9"/>
                  </a:solidFill>
                </a:uFill>
                <a:latin typeface="Arial"/>
                <a:cs typeface="Arial"/>
                <a:hlinkClick r:id="rId3"/>
              </a:rPr>
              <a:t>learning-vs-deep-learning/</a:t>
            </a:r>
            <a:endParaRPr sz="1900">
              <a:latin typeface="Arial"/>
              <a:cs typeface="Arial"/>
            </a:endParaRPr>
          </a:p>
          <a:p>
            <a:pPr>
              <a:lnSpc>
                <a:spcPct val="100000"/>
              </a:lnSpc>
              <a:spcBef>
                <a:spcPts val="30"/>
              </a:spcBef>
            </a:pPr>
            <a:endParaRPr sz="2900">
              <a:latin typeface="Arial"/>
              <a:cs typeface="Arial"/>
            </a:endParaRPr>
          </a:p>
          <a:p>
            <a:pPr marL="356870" indent="-344805">
              <a:lnSpc>
                <a:spcPts val="2055"/>
              </a:lnSpc>
              <a:buClr>
                <a:srgbClr val="89D0D5"/>
              </a:buClr>
              <a:buSzPct val="78947"/>
              <a:buFont typeface="Wingdings"/>
              <a:buChar char=""/>
              <a:tabLst>
                <a:tab pos="356870" algn="l"/>
                <a:tab pos="357505" algn="l"/>
              </a:tabLst>
            </a:pPr>
            <a:r>
              <a:rPr sz="1900" u="heavy" spc="-5" dirty="0">
                <a:solidFill>
                  <a:srgbClr val="57C1B9"/>
                </a:solidFill>
                <a:uFill>
                  <a:solidFill>
                    <a:srgbClr val="57C1B9"/>
                  </a:solidFill>
                </a:uFill>
                <a:latin typeface="Arial"/>
                <a:cs typeface="Arial"/>
                <a:hlinkClick r:id="rId3"/>
              </a:rPr>
              <a:t>https://www.analyticsvidhya.com/blog/2021/07/car-price-prediction-machine-</a:t>
            </a:r>
            <a:endParaRPr sz="1900">
              <a:latin typeface="Arial"/>
              <a:cs typeface="Arial"/>
            </a:endParaRPr>
          </a:p>
          <a:p>
            <a:pPr marL="356870">
              <a:lnSpc>
                <a:spcPts val="2055"/>
              </a:lnSpc>
            </a:pPr>
            <a:r>
              <a:rPr sz="1900" u="heavy" spc="-5" dirty="0">
                <a:solidFill>
                  <a:srgbClr val="57C1B9"/>
                </a:solidFill>
                <a:uFill>
                  <a:solidFill>
                    <a:srgbClr val="57C1B9"/>
                  </a:solidFill>
                </a:uFill>
                <a:latin typeface="Arial"/>
                <a:cs typeface="Arial"/>
                <a:hlinkClick r:id="rId3"/>
              </a:rPr>
              <a:t>learning-vs-deep-learning/</a:t>
            </a:r>
            <a:endParaRPr sz="1900">
              <a:latin typeface="Arial"/>
              <a:cs typeface="Arial"/>
            </a:endParaRPr>
          </a:p>
          <a:p>
            <a:pPr>
              <a:lnSpc>
                <a:spcPct val="100000"/>
              </a:lnSpc>
            </a:pPr>
            <a:endParaRPr sz="2100">
              <a:latin typeface="Arial"/>
              <a:cs typeface="Arial"/>
            </a:endParaRPr>
          </a:p>
          <a:p>
            <a:pPr marL="356870" marR="5080" indent="-344805">
              <a:lnSpc>
                <a:spcPct val="80000"/>
              </a:lnSpc>
              <a:spcBef>
                <a:spcPts val="1425"/>
              </a:spcBef>
              <a:buClr>
                <a:srgbClr val="89D0D5"/>
              </a:buClr>
              <a:buSzPct val="78947"/>
              <a:buFont typeface="Wingdings"/>
              <a:buChar char=""/>
              <a:tabLst>
                <a:tab pos="356870" algn="l"/>
                <a:tab pos="357505" algn="l"/>
              </a:tabLst>
            </a:pPr>
            <a:r>
              <a:rPr sz="1900" u="heavy" spc="-5" dirty="0">
                <a:solidFill>
                  <a:srgbClr val="57C1B9"/>
                </a:solidFill>
                <a:uFill>
                  <a:solidFill>
                    <a:srgbClr val="57C1B9"/>
                  </a:solidFill>
                </a:uFill>
                <a:latin typeface="Arial"/>
                <a:cs typeface="Arial"/>
                <a:hlinkClick r:id="rId4"/>
              </a:rPr>
              <a:t>https://www.researchgate.net/profile/Mukkesh-  </a:t>
            </a:r>
            <a:r>
              <a:rPr sz="1900" u="heavy" spc="-20" dirty="0">
                <a:solidFill>
                  <a:srgbClr val="57C1B9"/>
                </a:solidFill>
                <a:uFill>
                  <a:solidFill>
                    <a:srgbClr val="57C1B9"/>
                  </a:solidFill>
                </a:uFill>
                <a:latin typeface="Arial"/>
                <a:cs typeface="Arial"/>
                <a:hlinkClick r:id="rId4"/>
              </a:rPr>
              <a:t>G</a:t>
            </a:r>
            <a:r>
              <a:rPr sz="1900" u="heavy" spc="-5" dirty="0">
                <a:solidFill>
                  <a:srgbClr val="57C1B9"/>
                </a:solidFill>
                <a:uFill>
                  <a:solidFill>
                    <a:srgbClr val="57C1B9"/>
                  </a:solidFill>
                </a:uFill>
                <a:latin typeface="Arial"/>
                <a:cs typeface="Arial"/>
                <a:hlinkClick r:id="rId4"/>
              </a:rPr>
              <a:t>ane</a:t>
            </a:r>
            <a:r>
              <a:rPr sz="1900" u="heavy" dirty="0">
                <a:solidFill>
                  <a:srgbClr val="57C1B9"/>
                </a:solidFill>
                <a:uFill>
                  <a:solidFill>
                    <a:srgbClr val="57C1B9"/>
                  </a:solidFill>
                </a:uFill>
                <a:latin typeface="Arial"/>
                <a:cs typeface="Arial"/>
                <a:hlinkClick r:id="rId4"/>
              </a:rPr>
              <a:t>s</a:t>
            </a:r>
            <a:r>
              <a:rPr sz="1900" u="heavy" spc="-5" dirty="0">
                <a:solidFill>
                  <a:srgbClr val="57C1B9"/>
                </a:solidFill>
                <a:uFill>
                  <a:solidFill>
                    <a:srgbClr val="57C1B9"/>
                  </a:solidFill>
                </a:uFill>
                <a:latin typeface="Arial"/>
                <a:cs typeface="Arial"/>
                <a:hlinkClick r:id="rId4"/>
              </a:rPr>
              <a:t>h/pub</a:t>
            </a:r>
            <a:r>
              <a:rPr sz="1900" u="heavy" spc="5" dirty="0">
                <a:solidFill>
                  <a:srgbClr val="57C1B9"/>
                </a:solidFill>
                <a:uFill>
                  <a:solidFill>
                    <a:srgbClr val="57C1B9"/>
                  </a:solidFill>
                </a:uFill>
                <a:latin typeface="Arial"/>
                <a:cs typeface="Arial"/>
                <a:hlinkClick r:id="rId4"/>
              </a:rPr>
              <a:t>l</a:t>
            </a:r>
            <a:r>
              <a:rPr sz="1900" u="heavy" dirty="0">
                <a:solidFill>
                  <a:srgbClr val="57C1B9"/>
                </a:solidFill>
                <a:uFill>
                  <a:solidFill>
                    <a:srgbClr val="57C1B9"/>
                  </a:solidFill>
                </a:uFill>
                <a:latin typeface="Arial"/>
                <a:cs typeface="Arial"/>
                <a:hlinkClick r:id="rId4"/>
              </a:rPr>
              <a:t>ic</a:t>
            </a:r>
            <a:r>
              <a:rPr sz="1900" u="heavy" spc="-5" dirty="0">
                <a:solidFill>
                  <a:srgbClr val="57C1B9"/>
                </a:solidFill>
                <a:uFill>
                  <a:solidFill>
                    <a:srgbClr val="57C1B9"/>
                  </a:solidFill>
                </a:uFill>
                <a:latin typeface="Arial"/>
                <a:cs typeface="Arial"/>
                <a:hlinkClick r:id="rId4"/>
              </a:rPr>
              <a:t>at</a:t>
            </a:r>
            <a:r>
              <a:rPr sz="1900" u="heavy" dirty="0">
                <a:solidFill>
                  <a:srgbClr val="57C1B9"/>
                </a:solidFill>
                <a:uFill>
                  <a:solidFill>
                    <a:srgbClr val="57C1B9"/>
                  </a:solidFill>
                </a:uFill>
                <a:latin typeface="Arial"/>
                <a:cs typeface="Arial"/>
                <a:hlinkClick r:id="rId4"/>
              </a:rPr>
              <a:t>i</a:t>
            </a:r>
            <a:r>
              <a:rPr sz="1900" u="heavy" spc="-5" dirty="0">
                <a:solidFill>
                  <a:srgbClr val="57C1B9"/>
                </a:solidFill>
                <a:uFill>
                  <a:solidFill>
                    <a:srgbClr val="57C1B9"/>
                  </a:solidFill>
                </a:uFill>
                <a:latin typeface="Arial"/>
                <a:cs typeface="Arial"/>
                <a:hlinkClick r:id="rId4"/>
              </a:rPr>
              <a:t>on/343878698_U</a:t>
            </a:r>
            <a:r>
              <a:rPr sz="1900" u="heavy" dirty="0">
                <a:solidFill>
                  <a:srgbClr val="57C1B9"/>
                </a:solidFill>
                <a:uFill>
                  <a:solidFill>
                    <a:srgbClr val="57C1B9"/>
                  </a:solidFill>
                </a:uFill>
                <a:latin typeface="Arial"/>
                <a:cs typeface="Arial"/>
                <a:hlinkClick r:id="rId4"/>
              </a:rPr>
              <a:t>s</a:t>
            </a:r>
            <a:r>
              <a:rPr sz="1900" u="heavy" spc="-5" dirty="0">
                <a:solidFill>
                  <a:srgbClr val="57C1B9"/>
                </a:solidFill>
                <a:uFill>
                  <a:solidFill>
                    <a:srgbClr val="57C1B9"/>
                  </a:solidFill>
                </a:uFill>
                <a:latin typeface="Arial"/>
                <a:cs typeface="Arial"/>
                <a:hlinkClick r:id="rId4"/>
              </a:rPr>
              <a:t>ed_C</a:t>
            </a:r>
            <a:r>
              <a:rPr sz="1900" u="heavy" spc="15" dirty="0">
                <a:solidFill>
                  <a:srgbClr val="57C1B9"/>
                </a:solidFill>
                <a:uFill>
                  <a:solidFill>
                    <a:srgbClr val="57C1B9"/>
                  </a:solidFill>
                </a:uFill>
                <a:latin typeface="Arial"/>
                <a:cs typeface="Arial"/>
                <a:hlinkClick r:id="rId4"/>
              </a:rPr>
              <a:t>a</a:t>
            </a:r>
            <a:r>
              <a:rPr sz="1900" u="heavy" spc="-15" dirty="0">
                <a:solidFill>
                  <a:srgbClr val="57C1B9"/>
                </a:solidFill>
                <a:uFill>
                  <a:solidFill>
                    <a:srgbClr val="57C1B9"/>
                  </a:solidFill>
                </a:uFill>
                <a:latin typeface="Arial"/>
                <a:cs typeface="Arial"/>
                <a:hlinkClick r:id="rId4"/>
              </a:rPr>
              <a:t>r</a:t>
            </a:r>
            <a:r>
              <a:rPr sz="1900" u="heavy" dirty="0">
                <a:solidFill>
                  <a:srgbClr val="57C1B9"/>
                </a:solidFill>
                <a:uFill>
                  <a:solidFill>
                    <a:srgbClr val="57C1B9"/>
                  </a:solidFill>
                </a:uFill>
                <a:latin typeface="Arial"/>
                <a:cs typeface="Arial"/>
                <a:hlinkClick r:id="rId4"/>
              </a:rPr>
              <a:t>s</a:t>
            </a:r>
            <a:r>
              <a:rPr sz="1900" u="heavy" spc="-5" dirty="0">
                <a:solidFill>
                  <a:srgbClr val="57C1B9"/>
                </a:solidFill>
                <a:uFill>
                  <a:solidFill>
                    <a:srgbClr val="57C1B9"/>
                  </a:solidFill>
                </a:uFill>
                <a:latin typeface="Arial"/>
                <a:cs typeface="Arial"/>
                <a:hlinkClick r:id="rId4"/>
              </a:rPr>
              <a:t>_P</a:t>
            </a:r>
            <a:r>
              <a:rPr sz="1900" u="heavy" spc="-15" dirty="0">
                <a:solidFill>
                  <a:srgbClr val="57C1B9"/>
                </a:solidFill>
                <a:uFill>
                  <a:solidFill>
                    <a:srgbClr val="57C1B9"/>
                  </a:solidFill>
                </a:uFill>
                <a:latin typeface="Arial"/>
                <a:cs typeface="Arial"/>
                <a:hlinkClick r:id="rId4"/>
              </a:rPr>
              <a:t>r</a:t>
            </a:r>
            <a:r>
              <a:rPr sz="1900" u="heavy" dirty="0">
                <a:solidFill>
                  <a:srgbClr val="57C1B9"/>
                </a:solidFill>
                <a:uFill>
                  <a:solidFill>
                    <a:srgbClr val="57C1B9"/>
                  </a:solidFill>
                </a:uFill>
                <a:latin typeface="Arial"/>
                <a:cs typeface="Arial"/>
                <a:hlinkClick r:id="rId4"/>
              </a:rPr>
              <a:t>ic</a:t>
            </a:r>
            <a:r>
              <a:rPr sz="1900" u="heavy" spc="-5" dirty="0">
                <a:solidFill>
                  <a:srgbClr val="57C1B9"/>
                </a:solidFill>
                <a:uFill>
                  <a:solidFill>
                    <a:srgbClr val="57C1B9"/>
                  </a:solidFill>
                </a:uFill>
                <a:latin typeface="Arial"/>
                <a:cs typeface="Arial"/>
                <a:hlinkClick r:id="rId4"/>
              </a:rPr>
              <a:t>e_</a:t>
            </a:r>
            <a:r>
              <a:rPr sz="1900" u="heavy" dirty="0">
                <a:solidFill>
                  <a:srgbClr val="57C1B9"/>
                </a:solidFill>
                <a:uFill>
                  <a:solidFill>
                    <a:srgbClr val="57C1B9"/>
                  </a:solidFill>
                </a:uFill>
                <a:latin typeface="Arial"/>
                <a:cs typeface="Arial"/>
                <a:hlinkClick r:id="rId4"/>
              </a:rPr>
              <a:t>P</a:t>
            </a:r>
            <a:r>
              <a:rPr sz="1900" u="heavy" spc="-15" dirty="0">
                <a:solidFill>
                  <a:srgbClr val="57C1B9"/>
                </a:solidFill>
                <a:uFill>
                  <a:solidFill>
                    <a:srgbClr val="57C1B9"/>
                  </a:solidFill>
                </a:uFill>
                <a:latin typeface="Arial"/>
                <a:cs typeface="Arial"/>
                <a:hlinkClick r:id="rId4"/>
              </a:rPr>
              <a:t>r</a:t>
            </a:r>
            <a:r>
              <a:rPr sz="1900" u="heavy" spc="-5" dirty="0">
                <a:solidFill>
                  <a:srgbClr val="57C1B9"/>
                </a:solidFill>
                <a:uFill>
                  <a:solidFill>
                    <a:srgbClr val="57C1B9"/>
                  </a:solidFill>
                </a:uFill>
                <a:latin typeface="Arial"/>
                <a:cs typeface="Arial"/>
                <a:hlinkClick r:id="rId4"/>
              </a:rPr>
              <a:t>ed</a:t>
            </a:r>
            <a:r>
              <a:rPr sz="1900" u="heavy" dirty="0">
                <a:solidFill>
                  <a:srgbClr val="57C1B9"/>
                </a:solidFill>
                <a:uFill>
                  <a:solidFill>
                    <a:srgbClr val="57C1B9"/>
                  </a:solidFill>
                </a:uFill>
                <a:latin typeface="Arial"/>
                <a:cs typeface="Arial"/>
                <a:hlinkClick r:id="rId4"/>
              </a:rPr>
              <a:t>ic</a:t>
            </a:r>
            <a:r>
              <a:rPr sz="1900" u="heavy" spc="-5" dirty="0">
                <a:solidFill>
                  <a:srgbClr val="57C1B9"/>
                </a:solidFill>
                <a:uFill>
                  <a:solidFill>
                    <a:srgbClr val="57C1B9"/>
                  </a:solidFill>
                </a:uFill>
                <a:latin typeface="Arial"/>
                <a:cs typeface="Arial"/>
                <a:hlinkClick r:id="rId4"/>
              </a:rPr>
              <a:t>t</a:t>
            </a:r>
            <a:r>
              <a:rPr sz="1900" u="heavy" dirty="0">
                <a:solidFill>
                  <a:srgbClr val="57C1B9"/>
                </a:solidFill>
                <a:uFill>
                  <a:solidFill>
                    <a:srgbClr val="57C1B9"/>
                  </a:solidFill>
                </a:uFill>
                <a:latin typeface="Arial"/>
                <a:cs typeface="Arial"/>
                <a:hlinkClick r:id="rId4"/>
              </a:rPr>
              <a:t>i</a:t>
            </a:r>
            <a:r>
              <a:rPr sz="1900" u="heavy" spc="-5" dirty="0">
                <a:solidFill>
                  <a:srgbClr val="57C1B9"/>
                </a:solidFill>
                <a:uFill>
                  <a:solidFill>
                    <a:srgbClr val="57C1B9"/>
                  </a:solidFill>
                </a:uFill>
                <a:latin typeface="Arial"/>
                <a:cs typeface="Arial"/>
                <a:hlinkClick r:id="rId4"/>
              </a:rPr>
              <a:t>on_u</a:t>
            </a:r>
            <a:r>
              <a:rPr sz="1900" u="heavy" spc="5" dirty="0">
                <a:solidFill>
                  <a:srgbClr val="57C1B9"/>
                </a:solidFill>
                <a:uFill>
                  <a:solidFill>
                    <a:srgbClr val="57C1B9"/>
                  </a:solidFill>
                </a:uFill>
                <a:latin typeface="Arial"/>
                <a:cs typeface="Arial"/>
                <a:hlinkClick r:id="rId4"/>
              </a:rPr>
              <a:t>s</a:t>
            </a:r>
            <a:r>
              <a:rPr sz="1900" u="heavy" dirty="0">
                <a:solidFill>
                  <a:srgbClr val="57C1B9"/>
                </a:solidFill>
                <a:uFill>
                  <a:solidFill>
                    <a:srgbClr val="57C1B9"/>
                  </a:solidFill>
                </a:uFill>
                <a:latin typeface="Arial"/>
                <a:cs typeface="Arial"/>
                <a:hlinkClick r:id="rId4"/>
              </a:rPr>
              <a:t>i</a:t>
            </a:r>
            <a:r>
              <a:rPr sz="1900" u="heavy" spc="-5" dirty="0">
                <a:solidFill>
                  <a:srgbClr val="57C1B9"/>
                </a:solidFill>
                <a:uFill>
                  <a:solidFill>
                    <a:srgbClr val="57C1B9"/>
                  </a:solidFill>
                </a:uFill>
                <a:latin typeface="Arial"/>
                <a:cs typeface="Arial"/>
                <a:hlinkClick r:id="rId4"/>
              </a:rPr>
              <a:t>ng_</a:t>
            </a:r>
            <a:r>
              <a:rPr sz="1900" u="heavy" dirty="0">
                <a:solidFill>
                  <a:srgbClr val="57C1B9"/>
                </a:solidFill>
                <a:uFill>
                  <a:solidFill>
                    <a:srgbClr val="57C1B9"/>
                  </a:solidFill>
                </a:uFill>
                <a:latin typeface="Arial"/>
                <a:cs typeface="Arial"/>
                <a:hlinkClick r:id="rId4"/>
              </a:rPr>
              <a:t>S</a:t>
            </a:r>
            <a:r>
              <a:rPr sz="1900" u="heavy" spc="-5" dirty="0">
                <a:solidFill>
                  <a:srgbClr val="57C1B9"/>
                </a:solidFill>
                <a:uFill>
                  <a:solidFill>
                    <a:srgbClr val="57C1B9"/>
                  </a:solidFill>
                </a:uFill>
                <a:latin typeface="Arial"/>
                <a:cs typeface="Arial"/>
                <a:hlinkClick r:id="rId4"/>
              </a:rPr>
              <a:t>u</a:t>
            </a:r>
            <a:r>
              <a:rPr sz="1900" u="heavy" spc="15" dirty="0">
                <a:solidFill>
                  <a:srgbClr val="57C1B9"/>
                </a:solidFill>
                <a:uFill>
                  <a:solidFill>
                    <a:srgbClr val="57C1B9"/>
                  </a:solidFill>
                </a:uFill>
                <a:latin typeface="Arial"/>
                <a:cs typeface="Arial"/>
                <a:hlinkClick r:id="rId4"/>
              </a:rPr>
              <a:t>p</a:t>
            </a:r>
            <a:r>
              <a:rPr sz="1900" u="heavy" spc="-5" dirty="0">
                <a:solidFill>
                  <a:srgbClr val="57C1B9"/>
                </a:solidFill>
                <a:uFill>
                  <a:solidFill>
                    <a:srgbClr val="57C1B9"/>
                  </a:solidFill>
                </a:uFill>
                <a:latin typeface="Arial"/>
                <a:cs typeface="Arial"/>
                <a:hlinkClick r:id="rId4"/>
              </a:rPr>
              <a:t>e</a:t>
            </a:r>
            <a:r>
              <a:rPr sz="1900" u="heavy" spc="10" dirty="0">
                <a:solidFill>
                  <a:srgbClr val="57C1B9"/>
                </a:solidFill>
                <a:uFill>
                  <a:solidFill>
                    <a:srgbClr val="57C1B9"/>
                  </a:solidFill>
                </a:uFill>
                <a:latin typeface="Arial"/>
                <a:cs typeface="Arial"/>
                <a:hlinkClick r:id="rId4"/>
              </a:rPr>
              <a:t>r</a:t>
            </a:r>
            <a:r>
              <a:rPr sz="1900" u="heavy" spc="-20" dirty="0">
                <a:solidFill>
                  <a:srgbClr val="57C1B9"/>
                </a:solidFill>
                <a:uFill>
                  <a:solidFill>
                    <a:srgbClr val="57C1B9"/>
                  </a:solidFill>
                </a:uFill>
                <a:latin typeface="Arial"/>
                <a:cs typeface="Arial"/>
                <a:hlinkClick r:id="rId4"/>
              </a:rPr>
              <a:t>v</a:t>
            </a:r>
            <a:r>
              <a:rPr sz="1900" u="heavy" dirty="0">
                <a:solidFill>
                  <a:srgbClr val="57C1B9"/>
                </a:solidFill>
                <a:uFill>
                  <a:solidFill>
                    <a:srgbClr val="57C1B9"/>
                  </a:solidFill>
                </a:uFill>
                <a:latin typeface="Arial"/>
                <a:cs typeface="Arial"/>
                <a:hlinkClick r:id="rId4"/>
              </a:rPr>
              <a:t>i</a:t>
            </a:r>
            <a:r>
              <a:rPr sz="1900" u="heavy" spc="-5" dirty="0">
                <a:solidFill>
                  <a:srgbClr val="57C1B9"/>
                </a:solidFill>
                <a:uFill>
                  <a:solidFill>
                    <a:srgbClr val="57C1B9"/>
                  </a:solidFill>
                </a:uFill>
                <a:latin typeface="Arial"/>
                <a:cs typeface="Arial"/>
                <a:hlinkClick r:id="rId4"/>
              </a:rPr>
              <a:t>s </a:t>
            </a:r>
            <a:r>
              <a:rPr sz="1900" spc="-5" dirty="0">
                <a:solidFill>
                  <a:srgbClr val="57C1B9"/>
                </a:solidFill>
                <a:latin typeface="Arial"/>
                <a:cs typeface="Arial"/>
                <a:hlinkClick r:id="rId4"/>
              </a:rPr>
              <a:t> </a:t>
            </a:r>
            <a:r>
              <a:rPr sz="1900" u="heavy" spc="-5" dirty="0">
                <a:solidFill>
                  <a:srgbClr val="57C1B9"/>
                </a:solidFill>
                <a:uFill>
                  <a:solidFill>
                    <a:srgbClr val="57C1B9"/>
                  </a:solidFill>
                </a:uFill>
                <a:latin typeface="Arial"/>
                <a:cs typeface="Arial"/>
                <a:hlinkClick r:id="rId4"/>
              </a:rPr>
              <a:t>ed_Learning_Techniques/links/5f461ab492851cd30230688b/Used-Cars-  Price-Prediction-using-Supervised-Learning-Techniques.pdf</a:t>
            </a:r>
            <a:endParaRPr sz="19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2209800"/>
            <a:ext cx="9404723" cy="1583767"/>
          </a:xfrm>
          <a:prstGeom prst="rect">
            <a:avLst/>
          </a:prstGeom>
        </p:spPr>
        <p:txBody>
          <a:bodyPr vert="horz" wrap="square" lIns="0" tIns="13970" rIns="0" bIns="0" rtlCol="0">
            <a:spAutoFit/>
          </a:bodyPr>
          <a:lstStyle/>
          <a:p>
            <a:pPr marL="140335">
              <a:lnSpc>
                <a:spcPct val="100000"/>
              </a:lnSpc>
              <a:spcBef>
                <a:spcPts val="110"/>
              </a:spcBef>
            </a:pPr>
            <a:r>
              <a:rPr sz="10200" spc="5" dirty="0">
                <a:latin typeface="Arial" panose="020B0604020202020204" pitchFamily="34" charset="0"/>
                <a:cs typeface="Arial" panose="020B0604020202020204" pitchFamily="34" charset="0"/>
              </a:rPr>
              <a:t>THANK</a:t>
            </a:r>
            <a:r>
              <a:rPr sz="10200" spc="-114" dirty="0">
                <a:latin typeface="Arial" panose="020B0604020202020204" pitchFamily="34" charset="0"/>
                <a:cs typeface="Arial" panose="020B0604020202020204" pitchFamily="34" charset="0"/>
              </a:rPr>
              <a:t> </a:t>
            </a:r>
            <a:r>
              <a:rPr sz="10200" spc="5" dirty="0">
                <a:latin typeface="Arial" panose="020B0604020202020204" pitchFamily="34" charset="0"/>
                <a:cs typeface="Arial" panose="020B0604020202020204" pitchFamily="34" charset="0"/>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46354"/>
            <a:ext cx="3625215" cy="786765"/>
          </a:xfrm>
          <a:prstGeom prst="rect">
            <a:avLst/>
          </a:prstGeom>
        </p:spPr>
        <p:txBody>
          <a:bodyPr vert="horz" wrap="square" lIns="0" tIns="12065" rIns="0" bIns="0" rtlCol="0">
            <a:spAutoFit/>
          </a:bodyPr>
          <a:lstStyle/>
          <a:p>
            <a:pPr marL="12700">
              <a:lnSpc>
                <a:spcPct val="100000"/>
              </a:lnSpc>
              <a:spcBef>
                <a:spcPts val="95"/>
              </a:spcBef>
            </a:pPr>
            <a:r>
              <a:rPr sz="5000" spc="-265" dirty="0">
                <a:latin typeface="Trebuchet MS"/>
                <a:cs typeface="Trebuchet MS"/>
              </a:rPr>
              <a:t>1.Introduction</a:t>
            </a:r>
            <a:endParaRPr sz="5000">
              <a:latin typeface="Trebuchet MS"/>
              <a:cs typeface="Trebuchet MS"/>
            </a:endParaRPr>
          </a:p>
        </p:txBody>
      </p:sp>
      <p:sp>
        <p:nvSpPr>
          <p:cNvPr id="3" name="object 3"/>
          <p:cNvSpPr txBox="1"/>
          <p:nvPr/>
        </p:nvSpPr>
        <p:spPr>
          <a:xfrm>
            <a:off x="917244" y="1940763"/>
            <a:ext cx="10124440" cy="3836670"/>
          </a:xfrm>
          <a:prstGeom prst="rect">
            <a:avLst/>
          </a:prstGeom>
        </p:spPr>
        <p:txBody>
          <a:bodyPr vert="horz" wrap="square" lIns="0" tIns="12065" rIns="0" bIns="0" rtlCol="0">
            <a:spAutoFit/>
          </a:bodyPr>
          <a:lstStyle/>
          <a:p>
            <a:pPr marL="12700">
              <a:lnSpc>
                <a:spcPct val="100000"/>
              </a:lnSpc>
              <a:spcBef>
                <a:spcPts val="95"/>
              </a:spcBef>
              <a:tabLst>
                <a:tab pos="356870" algn="l"/>
              </a:tabLst>
            </a:pPr>
            <a:r>
              <a:rPr sz="1600" spc="285" dirty="0">
                <a:solidFill>
                  <a:srgbClr val="89D0D5"/>
                </a:solidFill>
                <a:latin typeface="Arial"/>
                <a:cs typeface="Arial"/>
              </a:rPr>
              <a:t>	</a:t>
            </a:r>
            <a:r>
              <a:rPr sz="2000" spc="10" dirty="0">
                <a:solidFill>
                  <a:srgbClr val="FFFFFF"/>
                </a:solidFill>
                <a:latin typeface="Arial"/>
                <a:cs typeface="Arial"/>
              </a:rPr>
              <a:t>What </a:t>
            </a:r>
            <a:r>
              <a:rPr sz="2000" dirty="0">
                <a:solidFill>
                  <a:srgbClr val="FFFFFF"/>
                </a:solidFill>
                <a:latin typeface="Arial"/>
                <a:cs typeface="Arial"/>
              </a:rPr>
              <a:t>metrics </a:t>
            </a:r>
            <a:r>
              <a:rPr sz="2000" spc="-10" dirty="0">
                <a:solidFill>
                  <a:srgbClr val="FFFFFF"/>
                </a:solidFill>
                <a:latin typeface="Arial"/>
                <a:cs typeface="Arial"/>
              </a:rPr>
              <a:t>does </a:t>
            </a:r>
            <a:r>
              <a:rPr sz="2000" spc="-5" dirty="0">
                <a:solidFill>
                  <a:srgbClr val="FFFFFF"/>
                </a:solidFill>
                <a:latin typeface="Arial"/>
                <a:cs typeface="Arial"/>
              </a:rPr>
              <a:t>a </a:t>
            </a:r>
            <a:r>
              <a:rPr sz="2000" dirty="0">
                <a:solidFill>
                  <a:srgbClr val="FFFFFF"/>
                </a:solidFill>
                <a:latin typeface="Arial"/>
                <a:cs typeface="Arial"/>
              </a:rPr>
              <a:t>customer </a:t>
            </a:r>
            <a:r>
              <a:rPr sz="2000" spc="-10" dirty="0">
                <a:solidFill>
                  <a:srgbClr val="FFFFFF"/>
                </a:solidFill>
                <a:latin typeface="Arial"/>
                <a:cs typeface="Arial"/>
              </a:rPr>
              <a:t>look </a:t>
            </a:r>
            <a:r>
              <a:rPr sz="2000" dirty="0">
                <a:solidFill>
                  <a:srgbClr val="FFFFFF"/>
                </a:solidFill>
                <a:latin typeface="Arial"/>
                <a:cs typeface="Arial"/>
              </a:rPr>
              <a:t>for </a:t>
            </a:r>
            <a:r>
              <a:rPr sz="2000" spc="-15" dirty="0">
                <a:solidFill>
                  <a:srgbClr val="FFFFFF"/>
                </a:solidFill>
                <a:latin typeface="Arial"/>
                <a:cs typeface="Arial"/>
              </a:rPr>
              <a:t>when </a:t>
            </a:r>
            <a:r>
              <a:rPr sz="2000" spc="-20" dirty="0">
                <a:solidFill>
                  <a:srgbClr val="FFFFFF"/>
                </a:solidFill>
                <a:latin typeface="Arial"/>
                <a:cs typeface="Arial"/>
              </a:rPr>
              <a:t>buying </a:t>
            </a:r>
            <a:r>
              <a:rPr sz="2000" spc="-5" dirty="0">
                <a:solidFill>
                  <a:srgbClr val="FFFFFF"/>
                </a:solidFill>
                <a:latin typeface="Arial"/>
                <a:cs typeface="Arial"/>
              </a:rPr>
              <a:t>a used</a:t>
            </a:r>
            <a:r>
              <a:rPr sz="2000" spc="35" dirty="0">
                <a:solidFill>
                  <a:srgbClr val="FFFFFF"/>
                </a:solidFill>
                <a:latin typeface="Arial"/>
                <a:cs typeface="Arial"/>
              </a:rPr>
              <a:t> </a:t>
            </a:r>
            <a:r>
              <a:rPr sz="2000" spc="-5" dirty="0">
                <a:solidFill>
                  <a:srgbClr val="FFFFFF"/>
                </a:solidFill>
                <a:latin typeface="Arial"/>
                <a:cs typeface="Arial"/>
              </a:rPr>
              <a:t>car?</a:t>
            </a:r>
            <a:endParaRPr sz="2000" dirty="0">
              <a:latin typeface="Arial"/>
              <a:cs typeface="Arial"/>
            </a:endParaRPr>
          </a:p>
          <a:p>
            <a:pPr>
              <a:lnSpc>
                <a:spcPct val="100000"/>
              </a:lnSpc>
            </a:pPr>
            <a:endParaRPr sz="2200" dirty="0">
              <a:latin typeface="Arial"/>
              <a:cs typeface="Arial"/>
            </a:endParaRPr>
          </a:p>
          <a:p>
            <a:pPr marL="356870" marR="74930" indent="-344805">
              <a:lnSpc>
                <a:spcPct val="100000"/>
              </a:lnSpc>
              <a:spcBef>
                <a:spcPts val="1864"/>
              </a:spcBef>
              <a:tabLst>
                <a:tab pos="356870" algn="l"/>
              </a:tabLst>
            </a:pPr>
            <a:r>
              <a:rPr sz="1600" spc="285" dirty="0">
                <a:solidFill>
                  <a:srgbClr val="89D0D5"/>
                </a:solidFill>
                <a:latin typeface="Arial"/>
                <a:cs typeface="Arial"/>
              </a:rPr>
              <a:t>	</a:t>
            </a:r>
            <a:r>
              <a:rPr sz="2000" spc="10" dirty="0">
                <a:solidFill>
                  <a:srgbClr val="FFFFFF"/>
                </a:solidFill>
                <a:latin typeface="Arial"/>
                <a:cs typeface="Arial"/>
              </a:rPr>
              <a:t>When </a:t>
            </a:r>
            <a:r>
              <a:rPr sz="2000" spc="-20" dirty="0">
                <a:solidFill>
                  <a:srgbClr val="FFFFFF"/>
                </a:solidFill>
                <a:latin typeface="Arial"/>
                <a:cs typeface="Arial"/>
              </a:rPr>
              <a:t>buying </a:t>
            </a:r>
            <a:r>
              <a:rPr sz="2000" spc="-5" dirty="0">
                <a:solidFill>
                  <a:srgbClr val="FFFFFF"/>
                </a:solidFill>
                <a:latin typeface="Arial"/>
                <a:cs typeface="Arial"/>
              </a:rPr>
              <a:t>a </a:t>
            </a:r>
            <a:r>
              <a:rPr sz="2000" spc="-10" dirty="0">
                <a:solidFill>
                  <a:srgbClr val="FFFFFF"/>
                </a:solidFill>
                <a:latin typeface="Arial"/>
                <a:cs typeface="Arial"/>
              </a:rPr>
              <a:t>used </a:t>
            </a:r>
            <a:r>
              <a:rPr sz="2000" spc="-35" dirty="0">
                <a:solidFill>
                  <a:srgbClr val="FFFFFF"/>
                </a:solidFill>
                <a:latin typeface="Arial"/>
                <a:cs typeface="Arial"/>
              </a:rPr>
              <a:t>car, </a:t>
            </a:r>
            <a:r>
              <a:rPr sz="2000" spc="-25" dirty="0">
                <a:solidFill>
                  <a:srgbClr val="FFFFFF"/>
                </a:solidFill>
                <a:latin typeface="Arial"/>
                <a:cs typeface="Arial"/>
              </a:rPr>
              <a:t>it’s </a:t>
            </a:r>
            <a:r>
              <a:rPr sz="2000" spc="-10" dirty="0">
                <a:solidFill>
                  <a:srgbClr val="FFFFFF"/>
                </a:solidFill>
                <a:latin typeface="Arial"/>
                <a:cs typeface="Arial"/>
              </a:rPr>
              <a:t>difficult </a:t>
            </a:r>
            <a:r>
              <a:rPr sz="2000" spc="-5" dirty="0">
                <a:solidFill>
                  <a:srgbClr val="FFFFFF"/>
                </a:solidFill>
                <a:latin typeface="Arial"/>
                <a:cs typeface="Arial"/>
              </a:rPr>
              <a:t>to </a:t>
            </a:r>
            <a:r>
              <a:rPr sz="2000" spc="-10" dirty="0">
                <a:solidFill>
                  <a:srgbClr val="FFFFFF"/>
                </a:solidFill>
                <a:latin typeface="Arial"/>
                <a:cs typeface="Arial"/>
              </a:rPr>
              <a:t>predict </a:t>
            </a:r>
            <a:r>
              <a:rPr sz="2000" spc="-5" dirty="0">
                <a:solidFill>
                  <a:srgbClr val="FFFFFF"/>
                </a:solidFill>
                <a:latin typeface="Arial"/>
                <a:cs typeface="Arial"/>
              </a:rPr>
              <a:t>the </a:t>
            </a:r>
            <a:r>
              <a:rPr sz="2000" spc="-10" dirty="0">
                <a:solidFill>
                  <a:srgbClr val="FFFFFF"/>
                </a:solidFill>
                <a:latin typeface="Arial"/>
                <a:cs typeface="Arial"/>
              </a:rPr>
              <a:t>price because several </a:t>
            </a:r>
            <a:r>
              <a:rPr sz="2000" dirty="0">
                <a:solidFill>
                  <a:srgbClr val="FFFFFF"/>
                </a:solidFill>
                <a:latin typeface="Arial"/>
                <a:cs typeface="Arial"/>
              </a:rPr>
              <a:t>metrics </a:t>
            </a:r>
            <a:r>
              <a:rPr sz="2000" spc="5" dirty="0">
                <a:solidFill>
                  <a:srgbClr val="FFFFFF"/>
                </a:solidFill>
                <a:latin typeface="Arial"/>
                <a:cs typeface="Arial"/>
              </a:rPr>
              <a:t>come  </a:t>
            </a:r>
            <a:r>
              <a:rPr sz="2000" spc="-10" dirty="0">
                <a:solidFill>
                  <a:srgbClr val="FFFFFF"/>
                </a:solidFill>
                <a:latin typeface="Arial"/>
                <a:cs typeface="Arial"/>
              </a:rPr>
              <a:t>into consideration, </a:t>
            </a:r>
            <a:r>
              <a:rPr sz="2000" spc="-5" dirty="0">
                <a:solidFill>
                  <a:srgbClr val="FFFFFF"/>
                </a:solidFill>
                <a:latin typeface="Arial"/>
                <a:cs typeface="Arial"/>
              </a:rPr>
              <a:t>such </a:t>
            </a:r>
            <a:r>
              <a:rPr sz="2000" spc="-10" dirty="0">
                <a:solidFill>
                  <a:srgbClr val="FFFFFF"/>
                </a:solidFill>
                <a:latin typeface="Arial"/>
                <a:cs typeface="Arial"/>
              </a:rPr>
              <a:t>as </a:t>
            </a:r>
            <a:r>
              <a:rPr sz="2000" spc="-5" dirty="0">
                <a:solidFill>
                  <a:srgbClr val="FFFFFF"/>
                </a:solidFill>
                <a:latin typeface="Arial"/>
                <a:cs typeface="Arial"/>
              </a:rPr>
              <a:t>mileage, model, </a:t>
            </a:r>
            <a:r>
              <a:rPr sz="2000" spc="-10" dirty="0">
                <a:solidFill>
                  <a:srgbClr val="FFFFFF"/>
                </a:solidFill>
                <a:latin typeface="Arial"/>
                <a:cs typeface="Arial"/>
              </a:rPr>
              <a:t>age, </a:t>
            </a:r>
            <a:r>
              <a:rPr sz="2000" spc="5" dirty="0">
                <a:solidFill>
                  <a:srgbClr val="FFFFFF"/>
                </a:solidFill>
                <a:latin typeface="Arial"/>
                <a:cs typeface="Arial"/>
              </a:rPr>
              <a:t>km </a:t>
            </a:r>
            <a:r>
              <a:rPr sz="2000" spc="-10" dirty="0">
                <a:solidFill>
                  <a:srgbClr val="FFFFFF"/>
                </a:solidFill>
                <a:latin typeface="Arial"/>
                <a:cs typeface="Arial"/>
              </a:rPr>
              <a:t>driven,</a:t>
            </a:r>
            <a:r>
              <a:rPr sz="2000" spc="140" dirty="0">
                <a:solidFill>
                  <a:srgbClr val="FFFFFF"/>
                </a:solidFill>
                <a:latin typeface="Arial"/>
                <a:cs typeface="Arial"/>
              </a:rPr>
              <a:t> </a:t>
            </a:r>
            <a:r>
              <a:rPr sz="2000" spc="-5" dirty="0">
                <a:solidFill>
                  <a:srgbClr val="FFFFFF"/>
                </a:solidFill>
                <a:latin typeface="Arial"/>
                <a:cs typeface="Arial"/>
              </a:rPr>
              <a:t>etc.</a:t>
            </a:r>
            <a:endParaRPr sz="2000" dirty="0">
              <a:latin typeface="Arial"/>
              <a:cs typeface="Arial"/>
            </a:endParaRPr>
          </a:p>
          <a:p>
            <a:pPr>
              <a:lnSpc>
                <a:spcPct val="100000"/>
              </a:lnSpc>
            </a:pPr>
            <a:endParaRPr sz="2200" dirty="0">
              <a:latin typeface="Arial"/>
              <a:cs typeface="Arial"/>
            </a:endParaRPr>
          </a:p>
          <a:p>
            <a:pPr marL="12700">
              <a:lnSpc>
                <a:spcPct val="100000"/>
              </a:lnSpc>
              <a:spcBef>
                <a:spcPts val="1890"/>
              </a:spcBef>
              <a:tabLst>
                <a:tab pos="356870" algn="l"/>
              </a:tabLst>
            </a:pPr>
            <a:r>
              <a:rPr sz="1600" spc="285" dirty="0">
                <a:solidFill>
                  <a:srgbClr val="89D0D5"/>
                </a:solidFill>
                <a:latin typeface="Arial"/>
                <a:cs typeface="Arial"/>
              </a:rPr>
              <a:t>	</a:t>
            </a:r>
            <a:r>
              <a:rPr sz="2000" spc="-10" dirty="0">
                <a:solidFill>
                  <a:srgbClr val="FFFFFF"/>
                </a:solidFill>
                <a:latin typeface="Arial"/>
                <a:cs typeface="Arial"/>
              </a:rPr>
              <a:t>Even it is difficult </a:t>
            </a:r>
            <a:r>
              <a:rPr sz="2000" dirty="0">
                <a:solidFill>
                  <a:srgbClr val="FFFFFF"/>
                </a:solidFill>
                <a:latin typeface="Arial"/>
                <a:cs typeface="Arial"/>
              </a:rPr>
              <a:t>for </a:t>
            </a:r>
            <a:r>
              <a:rPr sz="2000" spc="-5" dirty="0">
                <a:solidFill>
                  <a:srgbClr val="FFFFFF"/>
                </a:solidFill>
                <a:latin typeface="Arial"/>
                <a:cs typeface="Arial"/>
              </a:rPr>
              <a:t>a </a:t>
            </a:r>
            <a:r>
              <a:rPr sz="2000" spc="-10" dirty="0">
                <a:solidFill>
                  <a:srgbClr val="FFFFFF"/>
                </a:solidFill>
                <a:latin typeface="Arial"/>
                <a:cs typeface="Arial"/>
              </a:rPr>
              <a:t>seller </a:t>
            </a:r>
            <a:r>
              <a:rPr sz="2000" spc="-5" dirty="0">
                <a:solidFill>
                  <a:srgbClr val="FFFFFF"/>
                </a:solidFill>
                <a:latin typeface="Arial"/>
                <a:cs typeface="Arial"/>
              </a:rPr>
              <a:t>to </a:t>
            </a:r>
            <a:r>
              <a:rPr sz="2000" spc="-15" dirty="0">
                <a:solidFill>
                  <a:srgbClr val="FFFFFF"/>
                </a:solidFill>
                <a:latin typeface="Arial"/>
                <a:cs typeface="Arial"/>
              </a:rPr>
              <a:t>value </a:t>
            </a:r>
            <a:r>
              <a:rPr sz="2000" spc="-10" dirty="0">
                <a:solidFill>
                  <a:srgbClr val="FFFFFF"/>
                </a:solidFill>
                <a:latin typeface="Arial"/>
                <a:cs typeface="Arial"/>
              </a:rPr>
              <a:t>the </a:t>
            </a:r>
            <a:r>
              <a:rPr sz="2000" spc="-5" dirty="0">
                <a:solidFill>
                  <a:srgbClr val="FFFFFF"/>
                </a:solidFill>
                <a:latin typeface="Arial"/>
                <a:cs typeface="Arial"/>
              </a:rPr>
              <a:t>actual price of </a:t>
            </a:r>
            <a:r>
              <a:rPr sz="2000" spc="-10" dirty="0">
                <a:solidFill>
                  <a:srgbClr val="FFFFFF"/>
                </a:solidFill>
                <a:latin typeface="Arial"/>
                <a:cs typeface="Arial"/>
              </a:rPr>
              <a:t>the </a:t>
            </a:r>
            <a:r>
              <a:rPr sz="2000" spc="-5" dirty="0">
                <a:solidFill>
                  <a:srgbClr val="FFFFFF"/>
                </a:solidFill>
                <a:latin typeface="Arial"/>
                <a:cs typeface="Arial"/>
              </a:rPr>
              <a:t>car based on </a:t>
            </a:r>
            <a:r>
              <a:rPr sz="2000" spc="-10" dirty="0">
                <a:solidFill>
                  <a:srgbClr val="FFFFFF"/>
                </a:solidFill>
                <a:latin typeface="Arial"/>
                <a:cs typeface="Arial"/>
              </a:rPr>
              <a:t>its</a:t>
            </a:r>
            <a:r>
              <a:rPr sz="2000" spc="250" dirty="0">
                <a:solidFill>
                  <a:srgbClr val="FFFFFF"/>
                </a:solidFill>
                <a:latin typeface="Arial"/>
                <a:cs typeface="Arial"/>
              </a:rPr>
              <a:t> </a:t>
            </a:r>
            <a:r>
              <a:rPr sz="2000" spc="-5" dirty="0">
                <a:solidFill>
                  <a:srgbClr val="FFFFFF"/>
                </a:solidFill>
                <a:latin typeface="Arial"/>
                <a:cs typeface="Arial"/>
              </a:rPr>
              <a:t>current</a:t>
            </a:r>
            <a:endParaRPr sz="2000" dirty="0">
              <a:latin typeface="Arial"/>
              <a:cs typeface="Arial"/>
            </a:endParaRPr>
          </a:p>
          <a:p>
            <a:pPr marL="356870">
              <a:lnSpc>
                <a:spcPct val="100000"/>
              </a:lnSpc>
            </a:pPr>
            <a:r>
              <a:rPr sz="2000" spc="-10" dirty="0">
                <a:solidFill>
                  <a:srgbClr val="FFFFFF"/>
                </a:solidFill>
                <a:latin typeface="Arial"/>
                <a:cs typeface="Arial"/>
              </a:rPr>
              <a:t>condition. </a:t>
            </a:r>
            <a:r>
              <a:rPr sz="2000" spc="-5" dirty="0">
                <a:solidFill>
                  <a:srgbClr val="FFFFFF"/>
                </a:solidFill>
                <a:latin typeface="Arial"/>
                <a:cs typeface="Arial"/>
              </a:rPr>
              <a:t>Thus no </a:t>
            </a:r>
            <a:r>
              <a:rPr sz="2000" spc="-10" dirty="0">
                <a:solidFill>
                  <a:srgbClr val="FFFFFF"/>
                </a:solidFill>
                <a:latin typeface="Arial"/>
                <a:cs typeface="Arial"/>
              </a:rPr>
              <a:t>one </a:t>
            </a:r>
            <a:r>
              <a:rPr sz="2000" spc="-5" dirty="0">
                <a:solidFill>
                  <a:srgbClr val="FFFFFF"/>
                </a:solidFill>
                <a:latin typeface="Arial"/>
                <a:cs typeface="Arial"/>
              </a:rPr>
              <a:t>on </a:t>
            </a:r>
            <a:r>
              <a:rPr sz="2000" spc="-10" dirty="0">
                <a:solidFill>
                  <a:srgbClr val="FFFFFF"/>
                </a:solidFill>
                <a:latin typeface="Arial"/>
                <a:cs typeface="Arial"/>
              </a:rPr>
              <a:t>both </a:t>
            </a:r>
            <a:r>
              <a:rPr sz="2000" spc="-5" dirty="0">
                <a:solidFill>
                  <a:srgbClr val="FFFFFF"/>
                </a:solidFill>
                <a:latin typeface="Arial"/>
                <a:cs typeface="Arial"/>
              </a:rPr>
              <a:t>side </a:t>
            </a:r>
            <a:r>
              <a:rPr sz="2000" spc="-10" dirty="0">
                <a:solidFill>
                  <a:srgbClr val="FFFFFF"/>
                </a:solidFill>
                <a:latin typeface="Arial"/>
                <a:cs typeface="Arial"/>
              </a:rPr>
              <a:t>knows the </a:t>
            </a:r>
            <a:r>
              <a:rPr sz="2000" spc="-5" dirty="0">
                <a:solidFill>
                  <a:srgbClr val="FFFFFF"/>
                </a:solidFill>
                <a:latin typeface="Arial"/>
                <a:cs typeface="Arial"/>
              </a:rPr>
              <a:t>actual </a:t>
            </a:r>
            <a:r>
              <a:rPr sz="2000" dirty="0">
                <a:solidFill>
                  <a:srgbClr val="FFFFFF"/>
                </a:solidFill>
                <a:latin typeface="Arial"/>
                <a:cs typeface="Arial"/>
              </a:rPr>
              <a:t>cost </a:t>
            </a:r>
            <a:r>
              <a:rPr sz="2000" spc="-5" dirty="0">
                <a:solidFill>
                  <a:srgbClr val="FFFFFF"/>
                </a:solidFill>
                <a:latin typeface="Arial"/>
                <a:cs typeface="Arial"/>
              </a:rPr>
              <a:t>of</a:t>
            </a:r>
            <a:r>
              <a:rPr sz="2000" spc="125" dirty="0">
                <a:solidFill>
                  <a:srgbClr val="FFFFFF"/>
                </a:solidFill>
                <a:latin typeface="Arial"/>
                <a:cs typeface="Arial"/>
              </a:rPr>
              <a:t> </a:t>
            </a:r>
            <a:r>
              <a:rPr sz="2000" spc="-10" dirty="0">
                <a:solidFill>
                  <a:srgbClr val="FFFFFF"/>
                </a:solidFill>
                <a:latin typeface="Arial"/>
                <a:cs typeface="Arial"/>
              </a:rPr>
              <a:t>it.</a:t>
            </a:r>
            <a:endParaRPr sz="2000" dirty="0">
              <a:latin typeface="Arial"/>
              <a:cs typeface="Arial"/>
            </a:endParaRPr>
          </a:p>
          <a:p>
            <a:pPr>
              <a:lnSpc>
                <a:spcPct val="100000"/>
              </a:lnSpc>
            </a:pPr>
            <a:endParaRPr sz="2200" dirty="0">
              <a:latin typeface="Arial"/>
              <a:cs typeface="Arial"/>
            </a:endParaRPr>
          </a:p>
          <a:p>
            <a:pPr marL="356870" marR="5080" indent="-344805">
              <a:lnSpc>
                <a:spcPct val="100000"/>
              </a:lnSpc>
              <a:spcBef>
                <a:spcPts val="1864"/>
              </a:spcBef>
              <a:tabLst>
                <a:tab pos="356870" algn="l"/>
              </a:tabLst>
            </a:pPr>
            <a:r>
              <a:rPr sz="1600" spc="285" dirty="0">
                <a:solidFill>
                  <a:srgbClr val="89D0D5"/>
                </a:solidFill>
                <a:latin typeface="Arial"/>
                <a:cs typeface="Arial"/>
              </a:rPr>
              <a:t>	</a:t>
            </a:r>
            <a:r>
              <a:rPr sz="2000" spc="-10" dirty="0">
                <a:solidFill>
                  <a:srgbClr val="FFFFFF"/>
                </a:solidFill>
                <a:latin typeface="Arial"/>
                <a:cs typeface="Arial"/>
              </a:rPr>
              <a:t>By observing </a:t>
            </a:r>
            <a:r>
              <a:rPr sz="2000" spc="-5" dirty="0">
                <a:solidFill>
                  <a:srgbClr val="FFFFFF"/>
                </a:solidFill>
                <a:latin typeface="Arial"/>
                <a:cs typeface="Arial"/>
              </a:rPr>
              <a:t>the issue, </a:t>
            </a:r>
            <a:r>
              <a:rPr sz="2000" spc="-10" dirty="0">
                <a:solidFill>
                  <a:srgbClr val="FFFFFF"/>
                </a:solidFill>
                <a:latin typeface="Arial"/>
                <a:cs typeface="Arial"/>
              </a:rPr>
              <a:t>Machine learning </a:t>
            </a:r>
            <a:r>
              <a:rPr sz="2000" spc="-5" dirty="0">
                <a:solidFill>
                  <a:srgbClr val="FFFFFF"/>
                </a:solidFill>
                <a:latin typeface="Arial"/>
                <a:cs typeface="Arial"/>
              </a:rPr>
              <a:t>algorithms can be used to predict the price of  the car </a:t>
            </a:r>
            <a:r>
              <a:rPr sz="2000" spc="-10" dirty="0">
                <a:solidFill>
                  <a:srgbClr val="FFFFFF"/>
                </a:solidFill>
                <a:latin typeface="Arial"/>
                <a:cs typeface="Arial"/>
              </a:rPr>
              <a:t>effectively and it </a:t>
            </a:r>
            <a:r>
              <a:rPr sz="2000" spc="-5" dirty="0">
                <a:solidFill>
                  <a:srgbClr val="FFFFFF"/>
                </a:solidFill>
                <a:latin typeface="Arial"/>
                <a:cs typeface="Arial"/>
              </a:rPr>
              <a:t>can be an optimal </a:t>
            </a:r>
            <a:r>
              <a:rPr sz="2000" spc="-10" dirty="0">
                <a:solidFill>
                  <a:srgbClr val="FFFFFF"/>
                </a:solidFill>
                <a:latin typeface="Arial"/>
                <a:cs typeface="Arial"/>
              </a:rPr>
              <a:t>solution </a:t>
            </a:r>
            <a:r>
              <a:rPr sz="2000" dirty="0">
                <a:solidFill>
                  <a:srgbClr val="FFFFFF"/>
                </a:solidFill>
                <a:latin typeface="Arial"/>
                <a:cs typeface="Arial"/>
              </a:rPr>
              <a:t>for faster</a:t>
            </a:r>
            <a:r>
              <a:rPr sz="2000" spc="100" dirty="0">
                <a:solidFill>
                  <a:srgbClr val="FFFFFF"/>
                </a:solidFill>
                <a:latin typeface="Arial"/>
                <a:cs typeface="Arial"/>
              </a:rPr>
              <a:t> </a:t>
            </a:r>
            <a:r>
              <a:rPr sz="2000" spc="-10" dirty="0">
                <a:solidFill>
                  <a:srgbClr val="FFFFFF"/>
                </a:solidFill>
                <a:latin typeface="Arial"/>
                <a:cs typeface="Arial"/>
              </a:rPr>
              <a:t>predictions.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6352"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AF1512"/>
          </a:solidFill>
        </p:spPr>
        <p:txBody>
          <a:bodyPr wrap="square" lIns="0" tIns="0" rIns="0" bIns="0" rtlCol="0"/>
          <a:lstStyle/>
          <a:p>
            <a:endParaRPr/>
          </a:p>
        </p:txBody>
      </p:sp>
      <p:sp>
        <p:nvSpPr>
          <p:cNvPr id="3" name="object 3"/>
          <p:cNvSpPr/>
          <p:nvPr/>
        </p:nvSpPr>
        <p:spPr>
          <a:xfrm>
            <a:off x="691895" y="1527047"/>
            <a:ext cx="10750296" cy="441045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46354"/>
            <a:ext cx="3251835" cy="786765"/>
          </a:xfrm>
          <a:prstGeom prst="rect">
            <a:avLst/>
          </a:prstGeom>
        </p:spPr>
        <p:txBody>
          <a:bodyPr vert="horz" wrap="square" lIns="0" tIns="12065" rIns="0" bIns="0" rtlCol="0">
            <a:spAutoFit/>
          </a:bodyPr>
          <a:lstStyle/>
          <a:p>
            <a:pPr marL="12700">
              <a:lnSpc>
                <a:spcPct val="100000"/>
              </a:lnSpc>
              <a:spcBef>
                <a:spcPts val="95"/>
              </a:spcBef>
            </a:pPr>
            <a:r>
              <a:rPr sz="5000" spc="-220" dirty="0">
                <a:latin typeface="Trebuchet MS"/>
                <a:cs typeface="Trebuchet MS"/>
              </a:rPr>
              <a:t>3.Motivation</a:t>
            </a:r>
            <a:endParaRPr sz="5000" dirty="0">
              <a:latin typeface="Trebuchet MS"/>
              <a:cs typeface="Trebuchet MS"/>
            </a:endParaRPr>
          </a:p>
        </p:txBody>
      </p:sp>
      <p:sp>
        <p:nvSpPr>
          <p:cNvPr id="3" name="object 3"/>
          <p:cNvSpPr txBox="1"/>
          <p:nvPr/>
        </p:nvSpPr>
        <p:spPr>
          <a:xfrm>
            <a:off x="1182420" y="2077973"/>
            <a:ext cx="9343390" cy="1123315"/>
          </a:xfrm>
          <a:prstGeom prst="rect">
            <a:avLst/>
          </a:prstGeom>
        </p:spPr>
        <p:txBody>
          <a:bodyPr vert="horz" wrap="square" lIns="0" tIns="12700" rIns="0" bIns="0" rtlCol="0">
            <a:spAutoFit/>
          </a:bodyPr>
          <a:lstStyle/>
          <a:p>
            <a:pPr marL="356870" marR="5080" indent="-344805">
              <a:lnSpc>
                <a:spcPct val="100000"/>
              </a:lnSpc>
              <a:spcBef>
                <a:spcPts val="100"/>
              </a:spcBef>
              <a:buClr>
                <a:srgbClr val="89D0D5"/>
              </a:buClr>
              <a:buSzPct val="79166"/>
              <a:buFont typeface="Wingdings"/>
              <a:buChar char=""/>
              <a:tabLst>
                <a:tab pos="356870" algn="l"/>
                <a:tab pos="357505" algn="l"/>
                <a:tab pos="5791835" algn="l"/>
              </a:tabLst>
            </a:pPr>
            <a:r>
              <a:rPr sz="2400" spc="-125" dirty="0">
                <a:solidFill>
                  <a:srgbClr val="FFFFFF"/>
                </a:solidFill>
                <a:latin typeface="Arial"/>
                <a:cs typeface="Arial"/>
              </a:rPr>
              <a:t>To </a:t>
            </a:r>
            <a:r>
              <a:rPr sz="2400" spc="-5" dirty="0">
                <a:solidFill>
                  <a:srgbClr val="FFFFFF"/>
                </a:solidFill>
                <a:latin typeface="Arial"/>
                <a:cs typeface="Arial"/>
              </a:rPr>
              <a:t>provide a </a:t>
            </a:r>
            <a:r>
              <a:rPr sz="2400" spc="5" dirty="0">
                <a:solidFill>
                  <a:srgbClr val="FFFFFF"/>
                </a:solidFill>
                <a:latin typeface="Arial"/>
                <a:cs typeface="Arial"/>
              </a:rPr>
              <a:t>platform </a:t>
            </a:r>
            <a:r>
              <a:rPr sz="2400" spc="-5" dirty="0">
                <a:solidFill>
                  <a:srgbClr val="FFFFFF"/>
                </a:solidFill>
                <a:latin typeface="Arial"/>
                <a:cs typeface="Arial"/>
              </a:rPr>
              <a:t>where a </a:t>
            </a:r>
            <a:r>
              <a:rPr sz="2400" dirty="0">
                <a:solidFill>
                  <a:srgbClr val="FFFFFF"/>
                </a:solidFill>
                <a:latin typeface="Arial"/>
                <a:cs typeface="Arial"/>
              </a:rPr>
              <a:t>customer can </a:t>
            </a:r>
            <a:r>
              <a:rPr sz="2400" spc="-5" dirty="0">
                <a:solidFill>
                  <a:srgbClr val="FFFFFF"/>
                </a:solidFill>
                <a:latin typeface="Arial"/>
                <a:cs typeface="Arial"/>
              </a:rPr>
              <a:t>evaluate </a:t>
            </a:r>
            <a:r>
              <a:rPr sz="2400" dirty="0">
                <a:solidFill>
                  <a:srgbClr val="FFFFFF"/>
                </a:solidFill>
                <a:latin typeface="Arial"/>
                <a:cs typeface="Arial"/>
              </a:rPr>
              <a:t>the </a:t>
            </a:r>
            <a:r>
              <a:rPr sz="2400" spc="-5" dirty="0">
                <a:solidFill>
                  <a:srgbClr val="FFFFFF"/>
                </a:solidFill>
                <a:latin typeface="Arial"/>
                <a:cs typeface="Arial"/>
              </a:rPr>
              <a:t>genuine  price </a:t>
            </a:r>
            <a:r>
              <a:rPr sz="2400" spc="5" dirty="0">
                <a:solidFill>
                  <a:srgbClr val="FFFFFF"/>
                </a:solidFill>
                <a:latin typeface="Arial"/>
                <a:cs typeface="Arial"/>
              </a:rPr>
              <a:t>of </a:t>
            </a:r>
            <a:r>
              <a:rPr sz="2400" dirty="0">
                <a:solidFill>
                  <a:srgbClr val="FFFFFF"/>
                </a:solidFill>
                <a:latin typeface="Arial"/>
                <a:cs typeface="Arial"/>
              </a:rPr>
              <a:t>a used car based on</a:t>
            </a:r>
            <a:r>
              <a:rPr sz="2400" spc="-45" dirty="0">
                <a:solidFill>
                  <a:srgbClr val="FFFFFF"/>
                </a:solidFill>
                <a:latin typeface="Arial"/>
                <a:cs typeface="Arial"/>
              </a:rPr>
              <a:t> </a:t>
            </a:r>
            <a:r>
              <a:rPr sz="2400" dirty="0">
                <a:solidFill>
                  <a:srgbClr val="FFFFFF"/>
                </a:solidFill>
                <a:latin typeface="Arial"/>
                <a:cs typeface="Arial"/>
              </a:rPr>
              <a:t>its</a:t>
            </a:r>
            <a:r>
              <a:rPr sz="2400" spc="10" dirty="0">
                <a:solidFill>
                  <a:srgbClr val="FFFFFF"/>
                </a:solidFill>
                <a:latin typeface="Arial"/>
                <a:cs typeface="Arial"/>
              </a:rPr>
              <a:t> </a:t>
            </a:r>
            <a:r>
              <a:rPr sz="2400" spc="-5" dirty="0">
                <a:solidFill>
                  <a:srgbClr val="FFFFFF"/>
                </a:solidFill>
                <a:latin typeface="Arial"/>
                <a:cs typeface="Arial"/>
              </a:rPr>
              <a:t>current	</a:t>
            </a:r>
            <a:r>
              <a:rPr sz="2400" dirty="0">
                <a:solidFill>
                  <a:srgbClr val="FFFFFF"/>
                </a:solidFill>
                <a:latin typeface="Arial"/>
                <a:cs typeface="Arial"/>
              </a:rPr>
              <a:t>features that the</a:t>
            </a:r>
            <a:r>
              <a:rPr sz="2400" spc="-185" dirty="0">
                <a:solidFill>
                  <a:srgbClr val="FFFFFF"/>
                </a:solidFill>
                <a:latin typeface="Arial"/>
                <a:cs typeface="Arial"/>
              </a:rPr>
              <a:t> </a:t>
            </a:r>
            <a:r>
              <a:rPr sz="2400" dirty="0">
                <a:solidFill>
                  <a:srgbClr val="FFFFFF"/>
                </a:solidFill>
                <a:latin typeface="Arial"/>
                <a:cs typeface="Arial"/>
              </a:rPr>
              <a:t>customer  </a:t>
            </a:r>
            <a:r>
              <a:rPr sz="2400" spc="-5" dirty="0">
                <a:solidFill>
                  <a:srgbClr val="FFFFFF"/>
                </a:solidFill>
                <a:latin typeface="Arial"/>
                <a:cs typeface="Arial"/>
              </a:rPr>
              <a:t>desires.</a:t>
            </a:r>
            <a:endParaRPr sz="2400">
              <a:latin typeface="Arial"/>
              <a:cs typeface="Arial"/>
            </a:endParaRPr>
          </a:p>
        </p:txBody>
      </p:sp>
      <p:sp>
        <p:nvSpPr>
          <p:cNvPr id="4" name="object 4"/>
          <p:cNvSpPr txBox="1"/>
          <p:nvPr/>
        </p:nvSpPr>
        <p:spPr>
          <a:xfrm>
            <a:off x="1182420" y="4288358"/>
            <a:ext cx="9310370" cy="757555"/>
          </a:xfrm>
          <a:prstGeom prst="rect">
            <a:avLst/>
          </a:prstGeom>
        </p:spPr>
        <p:txBody>
          <a:bodyPr vert="horz" wrap="square" lIns="0" tIns="12700" rIns="0" bIns="0" rtlCol="0">
            <a:spAutoFit/>
          </a:bodyPr>
          <a:lstStyle/>
          <a:p>
            <a:pPr marL="356870" indent="-344805">
              <a:lnSpc>
                <a:spcPct val="100000"/>
              </a:lnSpc>
              <a:spcBef>
                <a:spcPts val="100"/>
              </a:spcBef>
              <a:buClr>
                <a:srgbClr val="89D0D5"/>
              </a:buClr>
              <a:buSzPct val="79166"/>
              <a:buFont typeface="Wingdings"/>
              <a:buChar char=""/>
              <a:tabLst>
                <a:tab pos="356870" algn="l"/>
                <a:tab pos="357505" algn="l"/>
              </a:tabLst>
            </a:pPr>
            <a:r>
              <a:rPr sz="2400" spc="-5" dirty="0">
                <a:solidFill>
                  <a:srgbClr val="FFFFFF"/>
                </a:solidFill>
                <a:latin typeface="Arial"/>
                <a:cs typeface="Arial"/>
              </a:rPr>
              <a:t>Through </a:t>
            </a:r>
            <a:r>
              <a:rPr sz="2400" dirty="0">
                <a:solidFill>
                  <a:srgbClr val="FFFFFF"/>
                </a:solidFill>
                <a:latin typeface="Arial"/>
                <a:cs typeface="Arial"/>
              </a:rPr>
              <a:t>this, the customer cannot be </a:t>
            </a:r>
            <a:r>
              <a:rPr sz="2400" spc="-5" dirty="0">
                <a:solidFill>
                  <a:srgbClr val="FFFFFF"/>
                </a:solidFill>
                <a:latin typeface="Arial"/>
                <a:cs typeface="Arial"/>
              </a:rPr>
              <a:t>misguided </a:t>
            </a:r>
            <a:r>
              <a:rPr sz="2400" dirty="0">
                <a:solidFill>
                  <a:srgbClr val="FFFFFF"/>
                </a:solidFill>
                <a:latin typeface="Arial"/>
                <a:cs typeface="Arial"/>
              </a:rPr>
              <a:t>by mediators</a:t>
            </a:r>
            <a:r>
              <a:rPr sz="2400" spc="-175" dirty="0">
                <a:solidFill>
                  <a:srgbClr val="FFFFFF"/>
                </a:solidFill>
                <a:latin typeface="Arial"/>
                <a:cs typeface="Arial"/>
              </a:rPr>
              <a:t> </a:t>
            </a:r>
            <a:r>
              <a:rPr sz="2400" dirty="0">
                <a:solidFill>
                  <a:srgbClr val="FFFFFF"/>
                </a:solidFill>
                <a:latin typeface="Arial"/>
                <a:cs typeface="Arial"/>
              </a:rPr>
              <a:t>and</a:t>
            </a:r>
            <a:endParaRPr sz="2400">
              <a:latin typeface="Arial"/>
              <a:cs typeface="Arial"/>
            </a:endParaRPr>
          </a:p>
          <a:p>
            <a:pPr marL="356870">
              <a:lnSpc>
                <a:spcPct val="100000"/>
              </a:lnSpc>
              <a:spcBef>
                <a:spcPts val="5"/>
              </a:spcBef>
            </a:pPr>
            <a:r>
              <a:rPr sz="2400" dirty="0">
                <a:solidFill>
                  <a:srgbClr val="FFFFFF"/>
                </a:solidFill>
                <a:latin typeface="Arial"/>
                <a:cs typeface="Arial"/>
              </a:rPr>
              <a:t>can pay the amount of the car </a:t>
            </a:r>
            <a:r>
              <a:rPr sz="2400" spc="-10" dirty="0">
                <a:solidFill>
                  <a:srgbClr val="FFFFFF"/>
                </a:solidFill>
                <a:latin typeface="Arial"/>
                <a:cs typeface="Arial"/>
              </a:rPr>
              <a:t>with </a:t>
            </a:r>
            <a:r>
              <a:rPr sz="2400" dirty="0">
                <a:solidFill>
                  <a:srgbClr val="FFFFFF"/>
                </a:solidFill>
                <a:latin typeface="Arial"/>
                <a:cs typeface="Arial"/>
              </a:rPr>
              <a:t>respect to its actual</a:t>
            </a:r>
            <a:r>
              <a:rPr sz="2400" spc="-210" dirty="0">
                <a:solidFill>
                  <a:srgbClr val="FFFFFF"/>
                </a:solidFill>
                <a:latin typeface="Arial"/>
                <a:cs typeface="Arial"/>
              </a:rPr>
              <a:t> </a:t>
            </a:r>
            <a:r>
              <a:rPr sz="2400" spc="-5" dirty="0">
                <a:solidFill>
                  <a:srgbClr val="FFFFFF"/>
                </a:solidFill>
                <a:latin typeface="Arial"/>
                <a:cs typeface="Arial"/>
              </a:rPr>
              <a:t>worth.</a:t>
            </a:r>
            <a:endParaRPr sz="2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46354"/>
            <a:ext cx="3642995" cy="786765"/>
          </a:xfrm>
          <a:prstGeom prst="rect">
            <a:avLst/>
          </a:prstGeom>
        </p:spPr>
        <p:txBody>
          <a:bodyPr vert="horz" wrap="square" lIns="0" tIns="12065" rIns="0" bIns="0" rtlCol="0">
            <a:spAutoFit/>
          </a:bodyPr>
          <a:lstStyle/>
          <a:p>
            <a:pPr marL="12700">
              <a:lnSpc>
                <a:spcPct val="100000"/>
              </a:lnSpc>
              <a:spcBef>
                <a:spcPts val="95"/>
              </a:spcBef>
            </a:pPr>
            <a:r>
              <a:rPr sz="5000" spc="-325" dirty="0">
                <a:latin typeface="Trebuchet MS"/>
                <a:cs typeface="Trebuchet MS"/>
              </a:rPr>
              <a:t>4.Gap</a:t>
            </a:r>
            <a:r>
              <a:rPr sz="5000" spc="-570" dirty="0">
                <a:latin typeface="Trebuchet MS"/>
                <a:cs typeface="Trebuchet MS"/>
              </a:rPr>
              <a:t> </a:t>
            </a:r>
            <a:r>
              <a:rPr sz="5000" spc="-240" dirty="0">
                <a:latin typeface="Trebuchet MS"/>
                <a:cs typeface="Trebuchet MS"/>
              </a:rPr>
              <a:t>Analysis</a:t>
            </a:r>
            <a:endParaRPr sz="5000">
              <a:latin typeface="Trebuchet MS"/>
              <a:cs typeface="Trebuchet MS"/>
            </a:endParaRPr>
          </a:p>
        </p:txBody>
      </p:sp>
      <p:sp>
        <p:nvSpPr>
          <p:cNvPr id="3" name="object 3"/>
          <p:cNvSpPr txBox="1"/>
          <p:nvPr/>
        </p:nvSpPr>
        <p:spPr>
          <a:xfrm>
            <a:off x="1182420" y="2077973"/>
            <a:ext cx="9168765" cy="1123315"/>
          </a:xfrm>
          <a:prstGeom prst="rect">
            <a:avLst/>
          </a:prstGeom>
        </p:spPr>
        <p:txBody>
          <a:bodyPr vert="horz" wrap="square" lIns="0" tIns="12700" rIns="0" bIns="0" rtlCol="0">
            <a:spAutoFit/>
          </a:bodyPr>
          <a:lstStyle/>
          <a:p>
            <a:pPr marL="356870" marR="5080" indent="-344805">
              <a:lnSpc>
                <a:spcPct val="100000"/>
              </a:lnSpc>
              <a:spcBef>
                <a:spcPts val="100"/>
              </a:spcBef>
              <a:buClr>
                <a:srgbClr val="89D0D5"/>
              </a:buClr>
              <a:buSzPct val="79166"/>
              <a:buFont typeface="Wingdings"/>
              <a:buChar char=""/>
              <a:tabLst>
                <a:tab pos="356870" algn="l"/>
                <a:tab pos="357505" algn="l"/>
              </a:tabLst>
            </a:pPr>
            <a:r>
              <a:rPr sz="2400" dirty="0">
                <a:solidFill>
                  <a:srgbClr val="FFFFFF"/>
                </a:solidFill>
                <a:latin typeface="Arial"/>
                <a:cs typeface="Arial"/>
              </a:rPr>
              <a:t>As most of the customers are </a:t>
            </a:r>
            <a:r>
              <a:rPr sz="2400" spc="-5" dirty="0">
                <a:solidFill>
                  <a:srgbClr val="FFFFFF"/>
                </a:solidFill>
                <a:latin typeface="Arial"/>
                <a:cs typeface="Arial"/>
              </a:rPr>
              <a:t>unaware </a:t>
            </a:r>
            <a:r>
              <a:rPr sz="2400" spc="5" dirty="0">
                <a:solidFill>
                  <a:srgbClr val="FFFFFF"/>
                </a:solidFill>
                <a:latin typeface="Arial"/>
                <a:cs typeface="Arial"/>
              </a:rPr>
              <a:t>of </a:t>
            </a:r>
            <a:r>
              <a:rPr sz="2400" dirty="0">
                <a:solidFill>
                  <a:srgbClr val="FFFFFF"/>
                </a:solidFill>
                <a:latin typeface="Arial"/>
                <a:cs typeface="Arial"/>
              </a:rPr>
              <a:t>the </a:t>
            </a:r>
            <a:r>
              <a:rPr sz="2400" spc="-10" dirty="0">
                <a:solidFill>
                  <a:srgbClr val="FFFFFF"/>
                </a:solidFill>
                <a:latin typeface="Arial"/>
                <a:cs typeface="Arial"/>
              </a:rPr>
              <a:t>worth </a:t>
            </a:r>
            <a:r>
              <a:rPr sz="2400" dirty="0">
                <a:solidFill>
                  <a:srgbClr val="FFFFFF"/>
                </a:solidFill>
                <a:latin typeface="Arial"/>
                <a:cs typeface="Arial"/>
              </a:rPr>
              <a:t>of </a:t>
            </a:r>
            <a:r>
              <a:rPr sz="2400" spc="-5" dirty="0">
                <a:solidFill>
                  <a:srgbClr val="FFFFFF"/>
                </a:solidFill>
                <a:latin typeface="Arial"/>
                <a:cs typeface="Arial"/>
              </a:rPr>
              <a:t>a </a:t>
            </a:r>
            <a:r>
              <a:rPr sz="2400" dirty="0">
                <a:solidFill>
                  <a:srgbClr val="FFFFFF"/>
                </a:solidFill>
                <a:latin typeface="Arial"/>
                <a:cs typeface="Arial"/>
              </a:rPr>
              <a:t>used</a:t>
            </a:r>
            <a:r>
              <a:rPr sz="2400" spc="-160" dirty="0">
                <a:solidFill>
                  <a:srgbClr val="FFFFFF"/>
                </a:solidFill>
                <a:latin typeface="Arial"/>
                <a:cs typeface="Arial"/>
              </a:rPr>
              <a:t> </a:t>
            </a:r>
            <a:r>
              <a:rPr sz="2400" spc="-40" dirty="0">
                <a:solidFill>
                  <a:srgbClr val="FFFFFF"/>
                </a:solidFill>
                <a:latin typeface="Arial"/>
                <a:cs typeface="Arial"/>
              </a:rPr>
              <a:t>car,  </a:t>
            </a:r>
            <a:r>
              <a:rPr sz="2400" dirty="0">
                <a:solidFill>
                  <a:srgbClr val="FFFFFF"/>
                </a:solidFill>
                <a:latin typeface="Arial"/>
                <a:cs typeface="Arial"/>
              </a:rPr>
              <a:t>they do not </a:t>
            </a:r>
            <a:r>
              <a:rPr sz="2400" spc="5" dirty="0">
                <a:solidFill>
                  <a:srgbClr val="FFFFFF"/>
                </a:solidFill>
                <a:latin typeface="Arial"/>
                <a:cs typeface="Arial"/>
              </a:rPr>
              <a:t>find </a:t>
            </a:r>
            <a:r>
              <a:rPr sz="2400" dirty="0">
                <a:solidFill>
                  <a:srgbClr val="FFFFFF"/>
                </a:solidFill>
                <a:latin typeface="Arial"/>
                <a:cs typeface="Arial"/>
              </a:rPr>
              <a:t>a particular platform </a:t>
            </a:r>
            <a:r>
              <a:rPr sz="2400" spc="-10" dirty="0">
                <a:solidFill>
                  <a:srgbClr val="FFFFFF"/>
                </a:solidFill>
                <a:latin typeface="Arial"/>
                <a:cs typeface="Arial"/>
              </a:rPr>
              <a:t>where </a:t>
            </a:r>
            <a:r>
              <a:rPr sz="2400" dirty="0">
                <a:solidFill>
                  <a:srgbClr val="FFFFFF"/>
                </a:solidFill>
                <a:latin typeface="Arial"/>
                <a:cs typeface="Arial"/>
              </a:rPr>
              <a:t>their </a:t>
            </a:r>
            <a:r>
              <a:rPr sz="2400" spc="-5" dirty="0">
                <a:solidFill>
                  <a:srgbClr val="FFFFFF"/>
                </a:solidFill>
                <a:latin typeface="Arial"/>
                <a:cs typeface="Arial"/>
              </a:rPr>
              <a:t>issues </a:t>
            </a:r>
            <a:r>
              <a:rPr sz="2400" dirty="0">
                <a:solidFill>
                  <a:srgbClr val="FFFFFF"/>
                </a:solidFill>
                <a:latin typeface="Arial"/>
                <a:cs typeface="Arial"/>
              </a:rPr>
              <a:t>can be  </a:t>
            </a:r>
            <a:r>
              <a:rPr sz="2400" spc="-5" dirty="0">
                <a:solidFill>
                  <a:srgbClr val="FFFFFF"/>
                </a:solidFill>
                <a:latin typeface="Arial"/>
                <a:cs typeface="Arial"/>
              </a:rPr>
              <a:t>solved.</a:t>
            </a:r>
            <a:endParaRPr sz="2400">
              <a:latin typeface="Arial"/>
              <a:cs typeface="Arial"/>
            </a:endParaRPr>
          </a:p>
        </p:txBody>
      </p:sp>
      <p:sp>
        <p:nvSpPr>
          <p:cNvPr id="4" name="object 4"/>
          <p:cNvSpPr txBox="1"/>
          <p:nvPr/>
        </p:nvSpPr>
        <p:spPr>
          <a:xfrm>
            <a:off x="1182420" y="4288358"/>
            <a:ext cx="9496425" cy="1123315"/>
          </a:xfrm>
          <a:prstGeom prst="rect">
            <a:avLst/>
          </a:prstGeom>
        </p:spPr>
        <p:txBody>
          <a:bodyPr vert="horz" wrap="square" lIns="0" tIns="12700" rIns="0" bIns="0" rtlCol="0">
            <a:spAutoFit/>
          </a:bodyPr>
          <a:lstStyle/>
          <a:p>
            <a:pPr marL="356870" marR="5080" indent="-344805">
              <a:lnSpc>
                <a:spcPct val="100000"/>
              </a:lnSpc>
              <a:spcBef>
                <a:spcPts val="100"/>
              </a:spcBef>
              <a:buClr>
                <a:srgbClr val="89D0D5"/>
              </a:buClr>
              <a:buSzPct val="79166"/>
              <a:buFont typeface="Wingdings"/>
              <a:buChar char=""/>
              <a:tabLst>
                <a:tab pos="356870" algn="l"/>
                <a:tab pos="357505" algn="l"/>
              </a:tabLst>
            </a:pPr>
            <a:r>
              <a:rPr sz="2400" dirty="0">
                <a:solidFill>
                  <a:srgbClr val="FFFFFF"/>
                </a:solidFill>
                <a:latin typeface="Arial"/>
                <a:cs typeface="Arial"/>
              </a:rPr>
              <a:t>There </a:t>
            </a:r>
            <a:r>
              <a:rPr sz="2400" spc="-5" dirty="0">
                <a:solidFill>
                  <a:srgbClr val="FFFFFF"/>
                </a:solidFill>
                <a:latin typeface="Arial"/>
                <a:cs typeface="Arial"/>
              </a:rPr>
              <a:t>exists </a:t>
            </a:r>
            <a:r>
              <a:rPr sz="2400" dirty="0">
                <a:solidFill>
                  <a:srgbClr val="FFFFFF"/>
                </a:solidFill>
                <a:latin typeface="Arial"/>
                <a:cs typeface="Arial"/>
              </a:rPr>
              <a:t>some mediators, </a:t>
            </a:r>
            <a:r>
              <a:rPr sz="2400" spc="-10" dirty="0">
                <a:solidFill>
                  <a:srgbClr val="FFFFFF"/>
                </a:solidFill>
                <a:latin typeface="Arial"/>
                <a:cs typeface="Arial"/>
              </a:rPr>
              <a:t>where </a:t>
            </a:r>
            <a:r>
              <a:rPr sz="2400" spc="-5" dirty="0">
                <a:solidFill>
                  <a:srgbClr val="FFFFFF"/>
                </a:solidFill>
                <a:latin typeface="Arial"/>
                <a:cs typeface="Arial"/>
              </a:rPr>
              <a:t>even </a:t>
            </a:r>
            <a:r>
              <a:rPr sz="2400" dirty="0">
                <a:solidFill>
                  <a:srgbClr val="FFFFFF"/>
                </a:solidFill>
                <a:latin typeface="Arial"/>
                <a:cs typeface="Arial"/>
              </a:rPr>
              <a:t>if the mediators know</a:t>
            </a:r>
            <a:r>
              <a:rPr sz="2400" spc="-130" dirty="0">
                <a:solidFill>
                  <a:srgbClr val="FFFFFF"/>
                </a:solidFill>
                <a:latin typeface="Arial"/>
                <a:cs typeface="Arial"/>
              </a:rPr>
              <a:t> </a:t>
            </a:r>
            <a:r>
              <a:rPr sz="2400" dirty="0">
                <a:solidFill>
                  <a:srgbClr val="FFFFFF"/>
                </a:solidFill>
                <a:latin typeface="Arial"/>
                <a:cs typeface="Arial"/>
              </a:rPr>
              <a:t>the  actual cost, they hike the </a:t>
            </a:r>
            <a:r>
              <a:rPr sz="2400" spc="-5" dirty="0">
                <a:solidFill>
                  <a:srgbClr val="FFFFFF"/>
                </a:solidFill>
                <a:latin typeface="Arial"/>
                <a:cs typeface="Arial"/>
              </a:rPr>
              <a:t>price </a:t>
            </a:r>
            <a:r>
              <a:rPr sz="2400" dirty="0">
                <a:solidFill>
                  <a:srgbClr val="FFFFFF"/>
                </a:solidFill>
                <a:latin typeface="Arial"/>
                <a:cs typeface="Arial"/>
              </a:rPr>
              <a:t>to </a:t>
            </a:r>
            <a:r>
              <a:rPr sz="2400" spc="-5" dirty="0">
                <a:solidFill>
                  <a:srgbClr val="FFFFFF"/>
                </a:solidFill>
                <a:latin typeface="Arial"/>
                <a:cs typeface="Arial"/>
              </a:rPr>
              <a:t>get a good </a:t>
            </a:r>
            <a:r>
              <a:rPr sz="2400" dirty="0">
                <a:solidFill>
                  <a:srgbClr val="FFFFFF"/>
                </a:solidFill>
                <a:latin typeface="Arial"/>
                <a:cs typeface="Arial"/>
              </a:rPr>
              <a:t>share </a:t>
            </a:r>
            <a:r>
              <a:rPr sz="2400" spc="10" dirty="0">
                <a:solidFill>
                  <a:srgbClr val="FFFFFF"/>
                </a:solidFill>
                <a:latin typeface="Arial"/>
                <a:cs typeface="Arial"/>
              </a:rPr>
              <a:t>for </a:t>
            </a:r>
            <a:r>
              <a:rPr sz="2400" dirty="0">
                <a:solidFill>
                  <a:srgbClr val="FFFFFF"/>
                </a:solidFill>
                <a:latin typeface="Arial"/>
                <a:cs typeface="Arial"/>
              </a:rPr>
              <a:t>themselves,  </a:t>
            </a:r>
            <a:r>
              <a:rPr sz="2400" spc="-10" dirty="0">
                <a:solidFill>
                  <a:srgbClr val="FFFFFF"/>
                </a:solidFill>
                <a:latin typeface="Arial"/>
                <a:cs typeface="Arial"/>
              </a:rPr>
              <a:t>which </a:t>
            </a:r>
            <a:r>
              <a:rPr sz="2400" dirty="0">
                <a:solidFill>
                  <a:srgbClr val="FFFFFF"/>
                </a:solidFill>
                <a:latin typeface="Arial"/>
                <a:cs typeface="Arial"/>
              </a:rPr>
              <a:t>costs more </a:t>
            </a:r>
            <a:r>
              <a:rPr sz="2400" spc="5" dirty="0">
                <a:solidFill>
                  <a:srgbClr val="FFFFFF"/>
                </a:solidFill>
                <a:latin typeface="Arial"/>
                <a:cs typeface="Arial"/>
              </a:rPr>
              <a:t>for </a:t>
            </a:r>
            <a:r>
              <a:rPr sz="2400" dirty="0">
                <a:solidFill>
                  <a:srgbClr val="FFFFFF"/>
                </a:solidFill>
                <a:latin typeface="Arial"/>
                <a:cs typeface="Arial"/>
              </a:rPr>
              <a:t>the</a:t>
            </a:r>
            <a:r>
              <a:rPr sz="2400" spc="-105" dirty="0">
                <a:solidFill>
                  <a:srgbClr val="FFFFFF"/>
                </a:solidFill>
                <a:latin typeface="Arial"/>
                <a:cs typeface="Arial"/>
              </a:rPr>
              <a:t> </a:t>
            </a:r>
            <a:r>
              <a:rPr sz="2400" spc="-15" dirty="0">
                <a:solidFill>
                  <a:srgbClr val="FFFFFF"/>
                </a:solidFill>
                <a:latin typeface="Arial"/>
                <a:cs typeface="Arial"/>
              </a:rPr>
              <a:t>customer.</a:t>
            </a:r>
            <a:endParaRPr sz="2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46354"/>
            <a:ext cx="7138670" cy="786765"/>
          </a:xfrm>
          <a:prstGeom prst="rect">
            <a:avLst/>
          </a:prstGeom>
        </p:spPr>
        <p:txBody>
          <a:bodyPr vert="horz" wrap="square" lIns="0" tIns="12065" rIns="0" bIns="0" rtlCol="0">
            <a:spAutoFit/>
          </a:bodyPr>
          <a:lstStyle/>
          <a:p>
            <a:pPr marL="12700">
              <a:lnSpc>
                <a:spcPct val="100000"/>
              </a:lnSpc>
              <a:spcBef>
                <a:spcPts val="95"/>
              </a:spcBef>
            </a:pPr>
            <a:r>
              <a:rPr sz="5000" spc="-335" dirty="0">
                <a:latin typeface="Trebuchet MS"/>
                <a:cs typeface="Trebuchet MS"/>
              </a:rPr>
              <a:t>5.Objectives </a:t>
            </a:r>
            <a:r>
              <a:rPr sz="5000" spc="-240" dirty="0">
                <a:latin typeface="Trebuchet MS"/>
                <a:cs typeface="Trebuchet MS"/>
              </a:rPr>
              <a:t>to </a:t>
            </a:r>
            <a:r>
              <a:rPr sz="5000" spc="-225" dirty="0">
                <a:latin typeface="Trebuchet MS"/>
                <a:cs typeface="Trebuchet MS"/>
              </a:rPr>
              <a:t>address</a:t>
            </a:r>
            <a:r>
              <a:rPr sz="5000" spc="-875" dirty="0">
                <a:latin typeface="Trebuchet MS"/>
                <a:cs typeface="Trebuchet MS"/>
              </a:rPr>
              <a:t> </a:t>
            </a:r>
            <a:r>
              <a:rPr sz="5000" spc="-229" dirty="0">
                <a:latin typeface="Trebuchet MS"/>
                <a:cs typeface="Trebuchet MS"/>
              </a:rPr>
              <a:t>gaps</a:t>
            </a:r>
            <a:endParaRPr sz="5000">
              <a:latin typeface="Trebuchet MS"/>
              <a:cs typeface="Trebuchet MS"/>
            </a:endParaRPr>
          </a:p>
        </p:txBody>
      </p:sp>
      <p:sp>
        <p:nvSpPr>
          <p:cNvPr id="3" name="object 3"/>
          <p:cNvSpPr txBox="1">
            <a:spLocks noGrp="1"/>
          </p:cNvSpPr>
          <p:nvPr>
            <p:ph idx="1"/>
          </p:nvPr>
        </p:nvSpPr>
        <p:spPr>
          <a:xfrm>
            <a:off x="1103312" y="2052918"/>
            <a:ext cx="8946541" cy="3408625"/>
          </a:xfrm>
          <a:prstGeom prst="rect">
            <a:avLst/>
          </a:prstGeom>
        </p:spPr>
        <p:txBody>
          <a:bodyPr vert="horz" wrap="square" lIns="0" tIns="12700" rIns="0" bIns="0" rtlCol="0">
            <a:spAutoFit/>
          </a:bodyPr>
          <a:lstStyle/>
          <a:p>
            <a:pPr marL="588645" indent="-344805">
              <a:lnSpc>
                <a:spcPct val="100000"/>
              </a:lnSpc>
              <a:spcBef>
                <a:spcPts val="100"/>
              </a:spcBef>
              <a:buClr>
                <a:srgbClr val="89D0D5"/>
              </a:buClr>
              <a:buSzPct val="79166"/>
              <a:buFont typeface="Wingdings"/>
              <a:buChar char=""/>
              <a:tabLst>
                <a:tab pos="589280" algn="l"/>
                <a:tab pos="589915" algn="l"/>
              </a:tabLst>
            </a:pPr>
            <a:r>
              <a:rPr dirty="0"/>
              <a:t>By </a:t>
            </a:r>
            <a:r>
              <a:rPr spc="-10" dirty="0"/>
              <a:t>analyzing </a:t>
            </a:r>
            <a:r>
              <a:rPr dirty="0"/>
              <a:t>the </a:t>
            </a:r>
            <a:r>
              <a:rPr spc="-5" dirty="0"/>
              <a:t>gaps, </a:t>
            </a:r>
            <a:r>
              <a:rPr dirty="0"/>
              <a:t>the actual </a:t>
            </a:r>
            <a:r>
              <a:rPr spc="-5" dirty="0"/>
              <a:t>price </a:t>
            </a:r>
            <a:r>
              <a:rPr spc="5" dirty="0"/>
              <a:t>of </a:t>
            </a:r>
            <a:r>
              <a:rPr dirty="0"/>
              <a:t>the used car can be</a:t>
            </a:r>
            <a:r>
              <a:rPr spc="-100" dirty="0"/>
              <a:t> </a:t>
            </a:r>
            <a:r>
              <a:rPr spc="-5" dirty="0"/>
              <a:t>predicted</a:t>
            </a:r>
            <a:r>
              <a:rPr lang="en-IN" spc="-5" dirty="0"/>
              <a:t> </a:t>
            </a:r>
            <a:r>
              <a:rPr dirty="0"/>
              <a:t>using machine learning</a:t>
            </a:r>
            <a:r>
              <a:rPr spc="-40" dirty="0"/>
              <a:t> </a:t>
            </a:r>
            <a:r>
              <a:rPr dirty="0"/>
              <a:t>models.</a:t>
            </a:r>
          </a:p>
          <a:p>
            <a:pPr marL="231775">
              <a:lnSpc>
                <a:spcPct val="100000"/>
              </a:lnSpc>
            </a:pPr>
            <a:endParaRPr sz="2700" dirty="0"/>
          </a:p>
          <a:p>
            <a:pPr marL="588645" marR="170815" indent="-344805">
              <a:lnSpc>
                <a:spcPct val="100000"/>
              </a:lnSpc>
              <a:spcBef>
                <a:spcPts val="1795"/>
              </a:spcBef>
              <a:buClr>
                <a:srgbClr val="89D0D5"/>
              </a:buClr>
              <a:buSzPct val="79166"/>
              <a:buFont typeface="Wingdings"/>
              <a:buChar char=""/>
              <a:tabLst>
                <a:tab pos="589280" algn="l"/>
                <a:tab pos="589915" algn="l"/>
              </a:tabLst>
            </a:pPr>
            <a:r>
              <a:rPr dirty="0"/>
              <a:t>Through this, the conflict </a:t>
            </a:r>
            <a:r>
              <a:rPr spc="-5" dirty="0"/>
              <a:t>between </a:t>
            </a:r>
            <a:r>
              <a:rPr dirty="0"/>
              <a:t>customers and </a:t>
            </a:r>
            <a:r>
              <a:rPr spc="-5" dirty="0"/>
              <a:t>sellers are resolved </a:t>
            </a:r>
            <a:r>
              <a:rPr dirty="0"/>
              <a:t>and  the mediators </a:t>
            </a:r>
            <a:r>
              <a:rPr spc="-5" dirty="0"/>
              <a:t>are removed </a:t>
            </a:r>
            <a:r>
              <a:rPr dirty="0"/>
              <a:t>in this</a:t>
            </a:r>
            <a:r>
              <a:rPr spc="-85" dirty="0"/>
              <a:t> </a:t>
            </a:r>
            <a:r>
              <a:rPr dirty="0"/>
              <a:t>process.</a:t>
            </a:r>
          </a:p>
          <a:p>
            <a:pPr marL="231775">
              <a:lnSpc>
                <a:spcPct val="100000"/>
              </a:lnSpc>
              <a:buClr>
                <a:srgbClr val="89D0D5"/>
              </a:buClr>
              <a:buFont typeface="Wingdings"/>
              <a:buChar char=""/>
            </a:pPr>
            <a:endParaRPr sz="2700" dirty="0"/>
          </a:p>
          <a:p>
            <a:pPr marL="588645" marR="5080" indent="-344805">
              <a:lnSpc>
                <a:spcPct val="100000"/>
              </a:lnSpc>
              <a:spcBef>
                <a:spcPts val="1770"/>
              </a:spcBef>
              <a:buClr>
                <a:srgbClr val="89D0D5"/>
              </a:buClr>
              <a:buSzPct val="79166"/>
              <a:buFont typeface="Wingdings"/>
              <a:buChar char=""/>
              <a:tabLst>
                <a:tab pos="589280" algn="l"/>
                <a:tab pos="589915" algn="l"/>
              </a:tabLst>
            </a:pPr>
            <a:r>
              <a:rPr spc="5" dirty="0"/>
              <a:t>The </a:t>
            </a:r>
            <a:r>
              <a:rPr dirty="0"/>
              <a:t>results generated are time efficient and has better </a:t>
            </a:r>
            <a:r>
              <a:rPr spc="-25" dirty="0"/>
              <a:t>accuracy, </a:t>
            </a:r>
            <a:r>
              <a:rPr spc="-10" dirty="0"/>
              <a:t>which </a:t>
            </a:r>
            <a:r>
              <a:rPr dirty="0"/>
              <a:t>can  </a:t>
            </a:r>
            <a:r>
              <a:rPr spc="-5" dirty="0"/>
              <a:t>save </a:t>
            </a:r>
            <a:r>
              <a:rPr dirty="0"/>
              <a:t>both time and money </a:t>
            </a:r>
            <a:r>
              <a:rPr spc="5" dirty="0"/>
              <a:t>for </a:t>
            </a:r>
            <a:r>
              <a:rPr dirty="0"/>
              <a:t>the</a:t>
            </a:r>
            <a:r>
              <a:rPr spc="-175" dirty="0"/>
              <a:t> </a:t>
            </a:r>
            <a:r>
              <a:rPr spc="-15" dirty="0"/>
              <a:t>customer.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46354"/>
            <a:ext cx="5348605" cy="786765"/>
          </a:xfrm>
          <a:prstGeom prst="rect">
            <a:avLst/>
          </a:prstGeom>
        </p:spPr>
        <p:txBody>
          <a:bodyPr vert="horz" wrap="square" lIns="0" tIns="12065" rIns="0" bIns="0" rtlCol="0">
            <a:spAutoFit/>
          </a:bodyPr>
          <a:lstStyle/>
          <a:p>
            <a:pPr marL="12700">
              <a:lnSpc>
                <a:spcPct val="100000"/>
              </a:lnSpc>
              <a:spcBef>
                <a:spcPts val="95"/>
              </a:spcBef>
            </a:pPr>
            <a:r>
              <a:rPr sz="5000" spc="-295" dirty="0">
                <a:latin typeface="Trebuchet MS"/>
                <a:cs typeface="Trebuchet MS"/>
              </a:rPr>
              <a:t>6.Problem</a:t>
            </a:r>
            <a:r>
              <a:rPr sz="5000" spc="-605" dirty="0">
                <a:latin typeface="Trebuchet MS"/>
                <a:cs typeface="Trebuchet MS"/>
              </a:rPr>
              <a:t> </a:t>
            </a:r>
            <a:r>
              <a:rPr sz="5000" spc="-310" dirty="0">
                <a:latin typeface="Trebuchet MS"/>
                <a:cs typeface="Trebuchet MS"/>
              </a:rPr>
              <a:t>Statement</a:t>
            </a:r>
            <a:endParaRPr sz="5000">
              <a:latin typeface="Trebuchet MS"/>
              <a:cs typeface="Trebuchet MS"/>
            </a:endParaRPr>
          </a:p>
        </p:txBody>
      </p:sp>
      <p:sp>
        <p:nvSpPr>
          <p:cNvPr id="3" name="object 3"/>
          <p:cNvSpPr txBox="1"/>
          <p:nvPr/>
        </p:nvSpPr>
        <p:spPr>
          <a:xfrm>
            <a:off x="1447800" y="1828800"/>
            <a:ext cx="10285095" cy="382156"/>
          </a:xfrm>
          <a:prstGeom prst="rect">
            <a:avLst/>
          </a:prstGeom>
        </p:spPr>
        <p:txBody>
          <a:bodyPr vert="horz" wrap="square" lIns="0" tIns="12700" rIns="0" bIns="0" rtlCol="0">
            <a:spAutoFit/>
          </a:bodyPr>
          <a:lstStyle/>
          <a:p>
            <a:pPr marL="12700" marR="5080">
              <a:lnSpc>
                <a:spcPct val="100000"/>
              </a:lnSpc>
              <a:spcBef>
                <a:spcPts val="100"/>
              </a:spcBef>
            </a:pPr>
            <a:r>
              <a:rPr lang="en-IN" sz="2400" dirty="0">
                <a:solidFill>
                  <a:srgbClr val="FFFFFF"/>
                </a:solidFill>
                <a:latin typeface="Arial"/>
                <a:cs typeface="Arial"/>
              </a:rPr>
              <a:t>Estimation of Used Car price using Machine Learning Algorithms.</a:t>
            </a:r>
            <a:endParaRPr sz="24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a:latin typeface="Calibri Light" panose="020F0302020204030204" pitchFamily="34" charset="0"/>
                <a:ea typeface="Calibri Light" panose="020F0302020204030204" pitchFamily="34" charset="0"/>
                <a:cs typeface="Calibri Light" panose="020F0302020204030204" pitchFamily="34" charset="0"/>
              </a:rPr>
              <a:t>UML’S</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lstStyle/>
          <a:p>
            <a:r>
              <a:rPr lang="en-US" dirty="0" err="1"/>
              <a:t>DFD</a:t>
            </a:r>
            <a:r>
              <a:rPr lang="en-US" dirty="0"/>
              <a:t> Level-0</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2895600"/>
            <a:ext cx="9982200" cy="2866668"/>
          </a:xfrm>
          <a:prstGeom prst="rect">
            <a:avLst/>
          </a:prstGeom>
        </p:spPr>
      </p:pic>
    </p:spTree>
    <p:extLst>
      <p:ext uri="{BB962C8B-B14F-4D97-AF65-F5344CB8AC3E}">
        <p14:creationId xmlns:p14="http://schemas.microsoft.com/office/powerpoint/2010/main" val="424459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24131"/>
            <a:ext cx="8946541" cy="4195481"/>
          </a:xfrm>
        </p:spPr>
        <p:txBody>
          <a:bodyPr/>
          <a:lstStyle/>
          <a:p>
            <a:r>
              <a:rPr lang="en-US" dirty="0" err="1"/>
              <a:t>DFD</a:t>
            </a:r>
            <a:r>
              <a:rPr lang="en-US" dirty="0"/>
              <a:t> Level-1:</a:t>
            </a:r>
          </a:p>
          <a:p>
            <a:endParaRPr lang="en-IN" dirty="0"/>
          </a:p>
        </p:txBody>
      </p:sp>
      <p:pic>
        <p:nvPicPr>
          <p:cNvPr id="5" name="Picture 4">
            <a:extLst>
              <a:ext uri="{FF2B5EF4-FFF2-40B4-BE49-F238E27FC236}">
                <a16:creationId xmlns:a16="http://schemas.microsoft.com/office/drawing/2014/main" id="{B494C989-DF89-E9A2-F966-4724D2D68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138237"/>
            <a:ext cx="9524999" cy="5033963"/>
          </a:xfrm>
          <a:prstGeom prst="rect">
            <a:avLst/>
          </a:prstGeom>
        </p:spPr>
      </p:pic>
    </p:spTree>
    <p:extLst>
      <p:ext uri="{BB962C8B-B14F-4D97-AF65-F5344CB8AC3E}">
        <p14:creationId xmlns:p14="http://schemas.microsoft.com/office/powerpoint/2010/main" val="1245200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141</TotalTime>
  <Words>1065</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Century Gothic</vt:lpstr>
      <vt:lpstr>Trebuchet MS</vt:lpstr>
      <vt:lpstr>Wingdings</vt:lpstr>
      <vt:lpstr>Wingdings 3</vt:lpstr>
      <vt:lpstr>Ion</vt:lpstr>
      <vt:lpstr>Used Car Price  Estimation Using  Machine Learning</vt:lpstr>
      <vt:lpstr>1.Introduction</vt:lpstr>
      <vt:lpstr>PowerPoint Presentation</vt:lpstr>
      <vt:lpstr>3.Motivation</vt:lpstr>
      <vt:lpstr>4.Gap Analysis</vt:lpstr>
      <vt:lpstr>5.Objectives to address gaps</vt:lpstr>
      <vt:lpstr>6.Problem Statement</vt:lpstr>
      <vt:lpstr>6.1 UML’S</vt:lpstr>
      <vt:lpstr>PowerPoint Presentation</vt:lpstr>
      <vt:lpstr>PowerPoint Presentation</vt:lpstr>
      <vt:lpstr>PowerPoint Presentation</vt:lpstr>
      <vt:lpstr>Describing Dataset Characteristics</vt:lpstr>
      <vt:lpstr>PowerPoint Presentation</vt:lpstr>
      <vt:lpstr>PowerPoint Presentation</vt:lpstr>
      <vt:lpstr>PowerPoint Presentation</vt:lpstr>
      <vt:lpstr>PowerPoint Presentation</vt:lpstr>
      <vt:lpstr>PowerPoint Presentation</vt:lpstr>
      <vt:lpstr>7.Bibliography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Estimation Using  Machine Learning</dc:title>
  <dc:creator>Sai Dikshit</dc:creator>
  <cp:lastModifiedBy>Gale Praveen</cp:lastModifiedBy>
  <cp:revision>9</cp:revision>
  <dcterms:created xsi:type="dcterms:W3CDTF">2023-04-12T19:00:31Z</dcterms:created>
  <dcterms:modified xsi:type="dcterms:W3CDTF">2023-04-13T05:58:54Z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2023-01-08T00:00:00Z</vt:filetime>
  </property>
  <property fmtid="{D5CDD505-2E9C-101B-9397-08002B2CF9AE}" pid="3" name="Creator">
    <vt:lpwstr>Microsoft® PowerPoint® 2016</vt:lpwstr>
  </property>
  <property fmtid="{D5CDD505-2E9C-101B-9397-08002B2CF9AE}" pid="4" name="LastSaved">
    <vt:filetime>2023-04-12T00:00:00Z</vt:filetime>
  </property>
</Properties>
</file>