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1"/>
  </p:notesMasterIdLst>
  <p:handoutMasterIdLst>
    <p:handoutMasterId r:id="rId32"/>
  </p:handoutMasterIdLst>
  <p:sldIdLst>
    <p:sldId id="256" r:id="rId2"/>
    <p:sldId id="258" r:id="rId3"/>
    <p:sldId id="259" r:id="rId4"/>
    <p:sldId id="289" r:id="rId5"/>
    <p:sldId id="290" r:id="rId6"/>
    <p:sldId id="291" r:id="rId7"/>
    <p:sldId id="292" r:id="rId8"/>
    <p:sldId id="293" r:id="rId9"/>
    <p:sldId id="267" r:id="rId10"/>
    <p:sldId id="296" r:id="rId11"/>
    <p:sldId id="275" r:id="rId12"/>
    <p:sldId id="302" r:id="rId13"/>
    <p:sldId id="299" r:id="rId14"/>
    <p:sldId id="300" r:id="rId15"/>
    <p:sldId id="301" r:id="rId16"/>
    <p:sldId id="276" r:id="rId17"/>
    <p:sldId id="303" r:id="rId18"/>
    <p:sldId id="304" r:id="rId19"/>
    <p:sldId id="305" r:id="rId20"/>
    <p:sldId id="307" r:id="rId21"/>
    <p:sldId id="308" r:id="rId22"/>
    <p:sldId id="306" r:id="rId23"/>
    <p:sldId id="309" r:id="rId24"/>
    <p:sldId id="285" r:id="rId25"/>
    <p:sldId id="313" r:id="rId26"/>
    <p:sldId id="311" r:id="rId27"/>
    <p:sldId id="310" r:id="rId28"/>
    <p:sldId id="280"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711" autoAdjust="0"/>
    <p:restoredTop sz="86402" autoAdjust="0"/>
  </p:normalViewPr>
  <p:slideViewPr>
    <p:cSldViewPr>
      <p:cViewPr varScale="1">
        <p:scale>
          <a:sx n="76" d="100"/>
          <a:sy n="76" d="100"/>
        </p:scale>
        <p:origin x="-1483"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3106"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137FB-1F23-4903-BF61-DAE95EC7730E}" type="datetimeFigureOut">
              <a:rPr lang="en-US" smtClean="0"/>
              <a:t>8/23/2013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E46A84-C336-43DC-A3D6-BF23482DF59C}" type="slidenum">
              <a:rPr lang="en-US" smtClean="0"/>
              <a:t>‹#›</a:t>
            </a:fld>
            <a:endParaRPr lang="en-US"/>
          </a:p>
        </p:txBody>
      </p:sp>
    </p:spTree>
    <p:extLst>
      <p:ext uri="{BB962C8B-B14F-4D97-AF65-F5344CB8AC3E}">
        <p14:creationId xmlns:p14="http://schemas.microsoft.com/office/powerpoint/2010/main" val="3403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10C2D-2843-448C-B24C-59DEAD829361}" type="datetimeFigureOut">
              <a:rPr lang="en-US" smtClean="0"/>
              <a:t>8/23/2013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369A6-1160-40F6-BDC3-89A04C863DF0}" type="slidenum">
              <a:rPr lang="en-US" smtClean="0"/>
              <a:t>‹#›</a:t>
            </a:fld>
            <a:endParaRPr lang="en-US"/>
          </a:p>
        </p:txBody>
      </p:sp>
    </p:spTree>
    <p:extLst>
      <p:ext uri="{BB962C8B-B14F-4D97-AF65-F5344CB8AC3E}">
        <p14:creationId xmlns:p14="http://schemas.microsoft.com/office/powerpoint/2010/main" val="131214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Factions_of_Halo" TargetMode="External"/><Relationship Id="rId3" Type="http://schemas.openxmlformats.org/officeDocument/2006/relationships/hyperlink" Target="http://en.wikipedia.org/wiki/Game_engine" TargetMode="External"/><Relationship Id="rId7" Type="http://schemas.openxmlformats.org/officeDocument/2006/relationships/hyperlink" Target="http://en.wikipedia.org/wiki/Arbiter_(Halo)"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Master_Chief_(Halo)" TargetMode="External"/><Relationship Id="rId5" Type="http://schemas.openxmlformats.org/officeDocument/2006/relationships/hyperlink" Target="http://en.wikipedia.org/wiki/Physics_engine" TargetMode="External"/><Relationship Id="rId10" Type="http://schemas.openxmlformats.org/officeDocument/2006/relationships/hyperlink" Target="http://en.wikipedia.org/wiki/Xbox_Live" TargetMode="External"/><Relationship Id="rId4" Type="http://schemas.openxmlformats.org/officeDocument/2006/relationships/hyperlink" Target="http://en.wikipedia.org/wiki/Havok_(software)" TargetMode="External"/><Relationship Id="rId9" Type="http://schemas.openxmlformats.org/officeDocument/2006/relationships/hyperlink" Target="http://en.wikipedia.org/wiki/Covenant_(Hal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Pace_(spee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Act_structure_(Fil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ox.com/prisonbrea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 can be costly</a:t>
            </a:r>
          </a:p>
          <a:p>
            <a:r>
              <a:rPr lang="en-US" dirty="0" smtClean="0"/>
              <a:t>Ideally, you know about all the mechanics before they enter production, but this doesn't always happen thanks to iteration</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3</a:t>
            </a:fld>
            <a:endParaRPr lang="en-US"/>
          </a:p>
        </p:txBody>
      </p:sp>
    </p:spTree>
    <p:extLst>
      <p:ext uri="{BB962C8B-B14F-4D97-AF65-F5344CB8AC3E}">
        <p14:creationId xmlns:p14="http://schemas.microsoft.com/office/powerpoint/2010/main" val="65713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system-driven and environment-constructed events will still occur and create intensity peaks and troughs, but the height of the peaks will vary erratically and the duration between the events will be unpredictable. So, any beneficial rhythm of pacing/intensity will be lost, as likely will the player's attention.</a:t>
            </a:r>
          </a:p>
          <a:p>
            <a:r>
              <a:rPr lang="en-US" sz="1200" b="0" i="0" kern="1200" dirty="0" smtClean="0">
                <a:solidFill>
                  <a:schemeClr val="tx1"/>
                </a:solidFill>
                <a:effectLst/>
                <a:latin typeface="+mn-lt"/>
                <a:ea typeface="+mn-ea"/>
                <a:cs typeface="+mn-cs"/>
              </a:rPr>
              <a:t>To create a heart-racing, nail biting, roller-coaster ride of excitement in a game, we need to first organize a level plan with a carefully structured series of events, prior to the construction of the level, mission or course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(i.e. during pre-production).</a:t>
            </a:r>
          </a:p>
          <a:p>
            <a:r>
              <a:rPr lang="en-US" sz="1200" b="0" i="0" kern="1200" dirty="0" smtClean="0">
                <a:solidFill>
                  <a:schemeClr val="tx1"/>
                </a:solidFill>
                <a:effectLst/>
                <a:latin typeface="+mn-lt"/>
                <a:ea typeface="+mn-ea"/>
                <a:cs typeface="+mn-cs"/>
              </a:rPr>
              <a:t>It is not necessary that all or even most of the micro elements be planned out into an </a:t>
            </a:r>
            <a:r>
              <a:rPr lang="en-US" sz="1200" b="0" i="0" kern="1200" dirty="0" err="1" smtClean="0">
                <a:solidFill>
                  <a:schemeClr val="tx1"/>
                </a:solidFill>
                <a:effectLst/>
                <a:latin typeface="+mn-lt"/>
                <a:ea typeface="+mn-ea"/>
                <a:cs typeface="+mn-cs"/>
              </a:rPr>
              <a:t>über</a:t>
            </a:r>
            <a:r>
              <a:rPr lang="en-US" sz="1200" b="0" i="0" kern="1200" dirty="0" smtClean="0">
                <a:solidFill>
                  <a:schemeClr val="tx1"/>
                </a:solidFill>
                <a:effectLst/>
                <a:latin typeface="+mn-lt"/>
                <a:ea typeface="+mn-ea"/>
                <a:cs typeface="+mn-cs"/>
              </a:rPr>
              <a:t>-detailed design at this stage, although some teams prefer to do so by early production and there are many merits there. </a:t>
            </a:r>
            <a:r>
              <a:rPr lang="en-US" sz="1200" b="1" i="0" kern="1200" dirty="0" smtClean="0">
                <a:solidFill>
                  <a:schemeClr val="tx1"/>
                </a:solidFill>
                <a:effectLst/>
                <a:latin typeface="+mn-lt"/>
                <a:ea typeface="+mn-ea"/>
                <a:cs typeface="+mn-cs"/>
              </a:rPr>
              <a:t>What is most important is that the key gameplay, action, and story plot events are ranked, ordered and spaced out to create an experience that is continually increasing in intensity (the peaks of the graph), </a:t>
            </a:r>
            <a:r>
              <a:rPr lang="en-US" sz="1200" b="0" i="0" kern="1200" dirty="0" smtClean="0">
                <a:solidFill>
                  <a:schemeClr val="tx1"/>
                </a:solidFill>
                <a:effectLst/>
                <a:latin typeface="+mn-lt"/>
                <a:ea typeface="+mn-ea"/>
                <a:cs typeface="+mn-cs"/>
              </a:rPr>
              <a:t>and either consistent or increasing in pace (Fig. 7</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shows a consistent pace).</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23</a:t>
            </a:fld>
            <a:endParaRPr lang="en-US"/>
          </a:p>
        </p:txBody>
      </p:sp>
    </p:spTree>
    <p:extLst>
      <p:ext uri="{BB962C8B-B14F-4D97-AF65-F5344CB8AC3E}">
        <p14:creationId xmlns:p14="http://schemas.microsoft.com/office/powerpoint/2010/main" val="331382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central tenet of conventional videogame design is that a game should get more difficult in sync with the player, as he or she learns and becomes more skilled. In most games, the last level is harder than the first level. In most games the end requires more skills and better skills than the beginning. For the most part this is true in both hardcore games and casual games, although hardcore games follow that pattern more strictly.</a:t>
            </a:r>
          </a:p>
          <a:p>
            <a:r>
              <a:rPr lang="en-US" sz="1200" b="0" i="0" kern="1200" dirty="0" smtClean="0">
                <a:solidFill>
                  <a:schemeClr val="tx1"/>
                </a:solidFill>
                <a:effectLst/>
                <a:latin typeface="+mn-lt"/>
                <a:ea typeface="+mn-ea"/>
                <a:cs typeface="+mn-cs"/>
              </a:rPr>
              <a:t>The general trend with hardcore games is that the skills they have to teach require a lot of investment in terms of time and energy. Hardcore games need to be played in longer sessions because it’s hard to acquire mastery of a complex set of skills by practicing in bursts of ten minutes or less. There are too many factors; there is too much to learn. In hardcore games playing 30-90 minutes per session is fairly normal. The fact that these games take a long time to master also explains why hardcore gamers don’t always seem to be having fun while they’re playing. A hardcore gamer will patiently play a frustrating game for hours because they know that the highest level of enjoyment will come later. Hardcore games also tend to have more total time per title because once the player masters deep skills, they want to use those skills for a proportionately long while or there’s no “payoff.”</a:t>
            </a:r>
          </a:p>
          <a:p>
            <a:r>
              <a:rPr lang="en-US" sz="1200" b="0" i="0" kern="1200" dirty="0" smtClean="0">
                <a:solidFill>
                  <a:schemeClr val="tx1"/>
                </a:solidFill>
                <a:effectLst/>
                <a:latin typeface="+mn-lt"/>
                <a:ea typeface="+mn-ea"/>
                <a:cs typeface="+mn-cs"/>
              </a:rPr>
              <a:t>Casual games, on the other hand, don’t always require a large investment in time and energy. It is possible to play many casual games for short bursts, and often it is possible to complete whole </a:t>
            </a:r>
            <a:r>
              <a:rPr lang="en-US" sz="1200" b="1" i="0" kern="1200" dirty="0" smtClean="0">
                <a:solidFill>
                  <a:schemeClr val="tx1"/>
                </a:solidFill>
                <a:effectLst/>
                <a:latin typeface="+mn-lt"/>
                <a:ea typeface="+mn-ea"/>
                <a:cs typeface="+mn-cs"/>
              </a:rPr>
              <a:t>games in fifteen minutes to an hour. </a:t>
            </a:r>
            <a:r>
              <a:rPr lang="en-US" sz="1200" b="0" i="0" kern="1200" dirty="0" smtClean="0">
                <a:solidFill>
                  <a:schemeClr val="tx1"/>
                </a:solidFill>
                <a:effectLst/>
                <a:latin typeface="+mn-lt"/>
                <a:ea typeface="+mn-ea"/>
                <a:cs typeface="+mn-cs"/>
              </a:rPr>
              <a:t>The obvious conclusion to draw here is that casual games usually teach and use skills whose ceiling for mastery is much lower than their hardcore counterparts. We can visualize this discrepancy on a graph</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24</a:t>
            </a:fld>
            <a:endParaRPr lang="en-US"/>
          </a:p>
        </p:txBody>
      </p:sp>
    </p:spTree>
    <p:extLst>
      <p:ext uri="{BB962C8B-B14F-4D97-AF65-F5344CB8AC3E}">
        <p14:creationId xmlns:p14="http://schemas.microsoft.com/office/powerpoint/2010/main" val="365801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a hardcore learning curve in </a:t>
            </a:r>
            <a:r>
              <a:rPr lang="en-US" sz="1200" b="1" i="0" kern="1200" dirty="0" smtClean="0">
                <a:solidFill>
                  <a:schemeClr val="tx1"/>
                </a:solidFill>
                <a:effectLst/>
                <a:latin typeface="+mn-lt"/>
                <a:ea typeface="+mn-ea"/>
                <a:cs typeface="+mn-cs"/>
              </a:rPr>
              <a:t>the presence of multiple skill sets of equal viability</a:t>
            </a:r>
            <a:r>
              <a:rPr lang="en-US" sz="1200" b="0" i="0" kern="1200" dirty="0" smtClean="0">
                <a:solidFill>
                  <a:schemeClr val="tx1"/>
                </a:solidFill>
                <a:effectLst/>
                <a:latin typeface="+mn-lt"/>
                <a:ea typeface="+mn-ea"/>
                <a:cs typeface="+mn-cs"/>
              </a:rPr>
              <a:t>. Initially the player explores the various characters, factions, weapons,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until they find one that they like; this is the assessment period. I call it assessment because the player is actively searching for something to master, rather than exploring the game’s features for the self-conscious sake of fun. The next period is the mastery of the selected skill-set. We can call this period “primary mastery” as it is the first major investment by the </a:t>
            </a:r>
            <a:r>
              <a:rPr lang="en-US" sz="1200" b="0" i="0" kern="1200" dirty="0" err="1" smtClean="0">
                <a:solidFill>
                  <a:schemeClr val="tx1"/>
                </a:solidFill>
                <a:effectLst/>
                <a:latin typeface="+mn-lt"/>
                <a:ea typeface="+mn-ea"/>
                <a:cs typeface="+mn-cs"/>
              </a:rPr>
              <a:t>player.Toward</a:t>
            </a:r>
            <a:r>
              <a:rPr lang="en-US" sz="1200" b="0" i="0" kern="1200" dirty="0" smtClean="0">
                <a:solidFill>
                  <a:schemeClr val="tx1"/>
                </a:solidFill>
                <a:effectLst/>
                <a:latin typeface="+mn-lt"/>
                <a:ea typeface="+mn-ea"/>
                <a:cs typeface="+mn-cs"/>
              </a:rPr>
              <a:t> the end of primary mastery most hardcore players will experience diminishing returns in effort, highlighted on both graphs. As it is with any skill from karate to playing the piano, the closer you are to complete mastery, the harder it is to make noticeable further progress. Because the last 10% or so of a game’s skill-set is the hardest to master, players will often take a break. In games where there are multiple skill-sets of equal value to master, players can take a break from primary mastery while still playing the same game. For example: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25</a:t>
            </a:fld>
            <a:endParaRPr lang="en-US"/>
          </a:p>
        </p:txBody>
      </p:sp>
    </p:spTree>
    <p:extLst>
      <p:ext uri="{BB962C8B-B14F-4D97-AF65-F5344CB8AC3E}">
        <p14:creationId xmlns:p14="http://schemas.microsoft.com/office/powerpoint/2010/main" val="792168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well-designed game, exploring some the other skill sets can actually help a player achieve the final bit of mastery in the primary one. The player who switches from </a:t>
            </a:r>
            <a:r>
              <a:rPr lang="en-US" sz="1200" b="0" i="0" kern="1200" dirty="0" err="1" smtClean="0">
                <a:solidFill>
                  <a:schemeClr val="tx1"/>
                </a:solidFill>
                <a:effectLst/>
                <a:latin typeface="+mn-lt"/>
                <a:ea typeface="+mn-ea"/>
                <a:cs typeface="+mn-cs"/>
              </a:rPr>
              <a:t>Ryu</a:t>
            </a:r>
            <a:r>
              <a:rPr lang="en-US" sz="1200" b="0" i="0" kern="1200" dirty="0" smtClean="0">
                <a:solidFill>
                  <a:schemeClr val="tx1"/>
                </a:solidFill>
                <a:effectLst/>
                <a:latin typeface="+mn-lt"/>
                <a:ea typeface="+mn-ea"/>
                <a:cs typeface="+mn-cs"/>
              </a:rPr>
              <a:t> to Chung-Li in Street Fighter 4 learns (incidentally) how to maximize their zone game and comes back to </a:t>
            </a:r>
            <a:r>
              <a:rPr lang="en-US" sz="1200" b="0" i="0" kern="1200" dirty="0" err="1" smtClean="0">
                <a:solidFill>
                  <a:schemeClr val="tx1"/>
                </a:solidFill>
                <a:effectLst/>
                <a:latin typeface="+mn-lt"/>
                <a:ea typeface="+mn-ea"/>
                <a:cs typeface="+mn-cs"/>
              </a:rPr>
              <a:t>Ryu</a:t>
            </a:r>
            <a:r>
              <a:rPr lang="en-US" sz="1200" b="0" i="0" kern="1200" dirty="0" smtClean="0">
                <a:solidFill>
                  <a:schemeClr val="tx1"/>
                </a:solidFill>
                <a:effectLst/>
                <a:latin typeface="+mn-lt"/>
                <a:ea typeface="+mn-ea"/>
                <a:cs typeface="+mn-cs"/>
              </a:rPr>
              <a:t> with the necessary insight and composure to finish mastering that character. The player who switches from </a:t>
            </a:r>
            <a:r>
              <a:rPr lang="en-US" sz="1200" b="0" i="0" kern="1200" dirty="0" err="1" smtClean="0">
                <a:solidFill>
                  <a:schemeClr val="tx1"/>
                </a:solidFill>
                <a:effectLst/>
                <a:latin typeface="+mn-lt"/>
                <a:ea typeface="+mn-ea"/>
                <a:cs typeface="+mn-cs"/>
              </a:rPr>
              <a:t>protoss</a:t>
            </a:r>
            <a:r>
              <a:rPr lang="en-US" sz="1200" b="0" i="0" kern="1200" dirty="0" smtClean="0">
                <a:solidFill>
                  <a:schemeClr val="tx1"/>
                </a:solidFill>
                <a:effectLst/>
                <a:latin typeface="+mn-lt"/>
                <a:ea typeface="+mn-ea"/>
                <a:cs typeface="+mn-cs"/>
              </a:rPr>
              <a:t> to </a:t>
            </a:r>
            <a:r>
              <a:rPr lang="en-US" sz="1200" b="0" i="0" kern="1200" dirty="0" err="1" smtClean="0">
                <a:solidFill>
                  <a:schemeClr val="tx1"/>
                </a:solidFill>
                <a:effectLst/>
                <a:latin typeface="+mn-lt"/>
                <a:ea typeface="+mn-ea"/>
                <a:cs typeface="+mn-cs"/>
              </a:rPr>
              <a:t>zerg</a:t>
            </a:r>
            <a:r>
              <a:rPr lang="en-US" sz="1200" b="0" i="0" kern="1200" dirty="0" smtClean="0">
                <a:solidFill>
                  <a:schemeClr val="tx1"/>
                </a:solidFill>
                <a:effectLst/>
                <a:latin typeface="+mn-lt"/>
                <a:ea typeface="+mn-ea"/>
                <a:cs typeface="+mn-cs"/>
              </a:rPr>
              <a:t> in StarCraft 2 learns how to not rely on a single type of high-tech unit when attacking, and returns to </a:t>
            </a:r>
            <a:r>
              <a:rPr lang="en-US" sz="1200" b="0" i="0" kern="1200" dirty="0" err="1" smtClean="0">
                <a:solidFill>
                  <a:schemeClr val="tx1"/>
                </a:solidFill>
                <a:effectLst/>
                <a:latin typeface="+mn-lt"/>
                <a:ea typeface="+mn-ea"/>
                <a:cs typeface="+mn-cs"/>
              </a:rPr>
              <a:t>protoss</a:t>
            </a:r>
            <a:r>
              <a:rPr lang="en-US" sz="1200" b="0" i="0" kern="1200" dirty="0" smtClean="0">
                <a:solidFill>
                  <a:schemeClr val="tx1"/>
                </a:solidFill>
                <a:effectLst/>
                <a:latin typeface="+mn-lt"/>
                <a:ea typeface="+mn-ea"/>
                <a:cs typeface="+mn-cs"/>
              </a:rPr>
              <a:t> with a more flexible strategy. The player who has been racing as Yoshi in Mario Kart for a long time switches to </a:t>
            </a:r>
            <a:r>
              <a:rPr lang="en-US" sz="1200" b="0" i="0" kern="1200" dirty="0" err="1" smtClean="0">
                <a:solidFill>
                  <a:schemeClr val="tx1"/>
                </a:solidFill>
                <a:effectLst/>
                <a:latin typeface="+mn-lt"/>
                <a:ea typeface="+mn-ea"/>
                <a:cs typeface="+mn-cs"/>
              </a:rPr>
              <a:t>Wario</a:t>
            </a:r>
            <a:r>
              <a:rPr lang="en-US" sz="1200" b="0" i="0" kern="1200" dirty="0" smtClean="0">
                <a:solidFill>
                  <a:schemeClr val="tx1"/>
                </a:solidFill>
                <a:effectLst/>
                <a:latin typeface="+mn-lt"/>
                <a:ea typeface="+mn-ea"/>
                <a:cs typeface="+mn-cs"/>
              </a:rPr>
              <a:t> for variety, and learns to plan ahead on the race course so they can take corners more aggressively.</a:t>
            </a:r>
          </a:p>
          <a:p>
            <a:r>
              <a:rPr lang="en-US" sz="1200" b="0" i="0" kern="1200" dirty="0" smtClean="0">
                <a:solidFill>
                  <a:schemeClr val="tx1"/>
                </a:solidFill>
                <a:effectLst/>
                <a:latin typeface="+mn-lt"/>
                <a:ea typeface="+mn-ea"/>
                <a:cs typeface="+mn-cs"/>
              </a:rPr>
              <a:t>This period, where the player has discontinued their initial mastery of one set of skills can be called the meditation period. There is a strong likelihood that the player will return to the skills they honed during primary mastery, even if they don’t explore other skills; some time away from the game will help them get back to their mastery with greater enthusiasm and energy. But as discussed above, many players take this opportunity to learn a new character, faction or strategy in the same game since they’ve learned the basic skills of the game and enjoy playing it. When the player goes from focused mastery into a late survey of other options in the game, we can call it secondary exploration. Exploration of the game wasn’t their first goal, mastery was; but broader exploration became a valuable (and fun) pursuit because it helped them finish primary mastery.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26</a:t>
            </a:fld>
            <a:endParaRPr lang="en-US"/>
          </a:p>
        </p:txBody>
      </p:sp>
    </p:spTree>
    <p:extLst>
      <p:ext uri="{BB962C8B-B14F-4D97-AF65-F5344CB8AC3E}">
        <p14:creationId xmlns:p14="http://schemas.microsoft.com/office/powerpoint/2010/main" val="129940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an interesting twist to game design in the study of mastery and exploration that acts as the bridge between hardcore games and casual games. One of the games graphed above, StarCraft 2, has two different kinds of learning curves. The first one is the primary mastery discussed already, but the second learning curve is one the designers cleverly built into the game: primary exploration. Although competitive multiplayer is the arena in which most StarCraft players achieve mastery, the designers built in an alternative that covers much of the same development of skills. One of the single-player options is the “challenge” missions, which are designed to build just a few specific skills each. Essentially each challenge acts as a much smaller mastery curve. </a:t>
            </a:r>
            <a:r>
              <a:rPr lang="en-US" sz="1200" b="0" i="0" kern="1200" smtClean="0">
                <a:solidFill>
                  <a:schemeClr val="tx1"/>
                </a:solidFill>
                <a:effectLst/>
                <a:latin typeface="+mn-lt"/>
                <a:ea typeface="+mn-ea"/>
                <a:cs typeface="+mn-cs"/>
              </a:rPr>
              <a:t>(Although it’s still most definitely a hardcore game, every minute of the way.)</a:t>
            </a:r>
            <a:endParaRPr lang="en-US"/>
          </a:p>
        </p:txBody>
      </p:sp>
      <p:sp>
        <p:nvSpPr>
          <p:cNvPr id="4" name="Slide Number Placeholder 3"/>
          <p:cNvSpPr>
            <a:spLocks noGrp="1"/>
          </p:cNvSpPr>
          <p:nvPr>
            <p:ph type="sldNum" sz="quarter" idx="10"/>
          </p:nvPr>
        </p:nvSpPr>
        <p:spPr/>
        <p:txBody>
          <a:bodyPr/>
          <a:lstStyle/>
          <a:p>
            <a:fld id="{B38369A6-1160-40F6-BDC3-89A04C863DF0}" type="slidenum">
              <a:rPr lang="en-US" smtClean="0"/>
              <a:t>27</a:t>
            </a:fld>
            <a:endParaRPr lang="en-US"/>
          </a:p>
        </p:txBody>
      </p:sp>
    </p:spTree>
    <p:extLst>
      <p:ext uri="{BB962C8B-B14F-4D97-AF65-F5344CB8AC3E}">
        <p14:creationId xmlns:p14="http://schemas.microsoft.com/office/powerpoint/2010/main" val="79514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Halo2 - The game features a new </a:t>
            </a:r>
            <a:r>
              <a:rPr lang="en-US" sz="1200" b="0" i="0" kern="1200" dirty="0" smtClean="0">
                <a:solidFill>
                  <a:schemeClr val="tx1"/>
                </a:solidFill>
                <a:effectLst/>
                <a:latin typeface="+mn-lt"/>
                <a:ea typeface="+mn-ea"/>
                <a:cs typeface="+mn-cs"/>
                <a:hlinkClick r:id="rId3" tooltip="Game engine"/>
              </a:rPr>
              <a:t>game engine</a:t>
            </a:r>
            <a:r>
              <a:rPr lang="en-US" sz="1200" b="0" i="0" kern="1200" dirty="0" smtClean="0">
                <a:solidFill>
                  <a:schemeClr val="tx1"/>
                </a:solidFill>
                <a:effectLst/>
                <a:latin typeface="+mn-lt"/>
                <a:ea typeface="+mn-ea"/>
                <a:cs typeface="+mn-cs"/>
              </a:rPr>
              <a:t>, as well as using the </a:t>
            </a:r>
            <a:r>
              <a:rPr lang="en-US" sz="1200" b="0" i="0" kern="1200" dirty="0" err="1" smtClean="0">
                <a:solidFill>
                  <a:schemeClr val="tx1"/>
                </a:solidFill>
                <a:effectLst/>
                <a:latin typeface="+mn-lt"/>
                <a:ea typeface="+mn-ea"/>
                <a:cs typeface="+mn-cs"/>
                <a:hlinkClick r:id="rId4" tooltip="Havok (software)"/>
              </a:rPr>
              <a:t>Havok</a:t>
            </a:r>
            <a:r>
              <a:rPr lang="en-US" sz="1200" b="0" i="0" kern="1200" dirty="0" err="1" smtClean="0">
                <a:solidFill>
                  <a:schemeClr val="tx1"/>
                </a:solidFill>
                <a:effectLst/>
                <a:latin typeface="+mn-lt"/>
                <a:ea typeface="+mn-ea"/>
                <a:cs typeface="+mn-cs"/>
                <a:hlinkClick r:id="rId5" tooltip="Physics engine"/>
              </a:rPr>
              <a:t>physics</a:t>
            </a:r>
            <a:r>
              <a:rPr lang="en-US" sz="1200" b="0" i="0" kern="1200" dirty="0" smtClean="0">
                <a:solidFill>
                  <a:schemeClr val="tx1"/>
                </a:solidFill>
                <a:effectLst/>
                <a:latin typeface="+mn-lt"/>
                <a:ea typeface="+mn-ea"/>
                <a:cs typeface="+mn-cs"/>
                <a:hlinkClick r:id="rId5" tooltip="Physics engine"/>
              </a:rPr>
              <a:t> engine</a:t>
            </a:r>
            <a:r>
              <a:rPr lang="en-US" sz="1200" b="0" i="0" kern="1200" dirty="0" smtClean="0">
                <a:solidFill>
                  <a:schemeClr val="tx1"/>
                </a:solidFill>
                <a:effectLst/>
                <a:latin typeface="+mn-lt"/>
                <a:ea typeface="+mn-ea"/>
                <a:cs typeface="+mn-cs"/>
              </a:rPr>
              <a:t>; added weapons and vehicles, and new multiplayer maps. The player alternately assumes the roles of the human </a:t>
            </a:r>
            <a:r>
              <a:rPr lang="en-US" sz="1200" b="0" i="0" kern="1200" dirty="0" smtClean="0">
                <a:solidFill>
                  <a:schemeClr val="tx1"/>
                </a:solidFill>
                <a:effectLst/>
                <a:latin typeface="+mn-lt"/>
                <a:ea typeface="+mn-ea"/>
                <a:cs typeface="+mn-cs"/>
                <a:hlinkClick r:id="rId6" tooltip="Master Chief (Halo)"/>
              </a:rPr>
              <a:t>Master Chief</a:t>
            </a:r>
            <a:r>
              <a:rPr lang="en-US" sz="1200" b="0" i="0" kern="1200" dirty="0" smtClean="0">
                <a:solidFill>
                  <a:schemeClr val="tx1"/>
                </a:solidFill>
                <a:effectLst/>
                <a:latin typeface="+mn-lt"/>
                <a:ea typeface="+mn-ea"/>
                <a:cs typeface="+mn-cs"/>
              </a:rPr>
              <a:t> and the alien </a:t>
            </a:r>
            <a:r>
              <a:rPr lang="en-US" sz="1200" b="0" i="0" kern="1200" dirty="0" smtClean="0">
                <a:solidFill>
                  <a:schemeClr val="tx1"/>
                </a:solidFill>
                <a:effectLst/>
                <a:latin typeface="+mn-lt"/>
                <a:ea typeface="+mn-ea"/>
                <a:cs typeface="+mn-cs"/>
                <a:hlinkClick r:id="rId7" tooltip="Arbiter (Halo)"/>
              </a:rPr>
              <a:t>Arbiter</a:t>
            </a:r>
            <a:r>
              <a:rPr lang="en-US" sz="1200" b="0" i="0" kern="1200" dirty="0" smtClean="0">
                <a:solidFill>
                  <a:schemeClr val="tx1"/>
                </a:solidFill>
                <a:effectLst/>
                <a:latin typeface="+mn-lt"/>
                <a:ea typeface="+mn-ea"/>
                <a:cs typeface="+mn-cs"/>
              </a:rPr>
              <a:t> in a 26th-century conflict between the human </a:t>
            </a:r>
            <a:r>
              <a:rPr lang="en-US" sz="1200" b="0" i="0" kern="1200" dirty="0" smtClean="0">
                <a:solidFill>
                  <a:schemeClr val="tx1"/>
                </a:solidFill>
                <a:effectLst/>
                <a:latin typeface="+mn-lt"/>
                <a:ea typeface="+mn-ea"/>
                <a:cs typeface="+mn-cs"/>
                <a:hlinkClick r:id="rId8" tooltip="Factions of Halo"/>
              </a:rPr>
              <a:t>United Nations Space </a:t>
            </a:r>
            <a:r>
              <a:rPr lang="en-US" sz="1200" b="0" i="0" kern="1200" dirty="0" err="1" smtClean="0">
                <a:solidFill>
                  <a:schemeClr val="tx1"/>
                </a:solidFill>
                <a:effectLst/>
                <a:latin typeface="+mn-lt"/>
                <a:ea typeface="+mn-ea"/>
                <a:cs typeface="+mn-cs"/>
                <a:hlinkClick r:id="rId8" tooltip="Factions of Halo"/>
              </a:rPr>
              <a:t>Command</a:t>
            </a:r>
            <a:r>
              <a:rPr lang="en-US" sz="1200" b="0" i="0" kern="1200" dirty="0" err="1"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genocidal </a:t>
            </a:r>
            <a:r>
              <a:rPr lang="en-US" sz="1200" b="0" i="0" kern="1200" dirty="0" smtClean="0">
                <a:solidFill>
                  <a:schemeClr val="tx1"/>
                </a:solidFill>
                <a:effectLst/>
                <a:latin typeface="+mn-lt"/>
                <a:ea typeface="+mn-ea"/>
                <a:cs typeface="+mn-cs"/>
                <a:hlinkClick r:id="rId9" tooltip="Covenant (Halo)"/>
              </a:rPr>
              <a:t>Covenant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the success of </a:t>
            </a:r>
            <a:r>
              <a:rPr lang="en-US" sz="1200" b="0" i="1" kern="1200" dirty="0" smtClean="0">
                <a:solidFill>
                  <a:schemeClr val="tx1"/>
                </a:solidFill>
                <a:effectLst/>
                <a:latin typeface="+mn-lt"/>
                <a:ea typeface="+mn-ea"/>
                <a:cs typeface="+mn-cs"/>
              </a:rPr>
              <a:t>Combat Evolved</a:t>
            </a:r>
            <a:r>
              <a:rPr lang="en-US" sz="1200" b="0" i="0" kern="1200" dirty="0" smtClean="0">
                <a:solidFill>
                  <a:schemeClr val="tx1"/>
                </a:solidFill>
                <a:effectLst/>
                <a:latin typeface="+mn-lt"/>
                <a:ea typeface="+mn-ea"/>
                <a:cs typeface="+mn-cs"/>
              </a:rPr>
              <a:t>, a sequel was expected and highly anticipated. </a:t>
            </a:r>
            <a:r>
              <a:rPr lang="en-US" sz="1200" b="0" i="0" kern="1200" dirty="0" err="1" smtClean="0">
                <a:solidFill>
                  <a:schemeClr val="tx1"/>
                </a:solidFill>
                <a:effectLst/>
                <a:latin typeface="+mn-lt"/>
                <a:ea typeface="+mn-ea"/>
                <a:cs typeface="+mn-cs"/>
              </a:rPr>
              <a:t>Bungie</a:t>
            </a:r>
            <a:r>
              <a:rPr lang="en-US" sz="1200" b="0" i="0" kern="1200" dirty="0" smtClean="0">
                <a:solidFill>
                  <a:schemeClr val="tx1"/>
                </a:solidFill>
                <a:effectLst/>
                <a:latin typeface="+mn-lt"/>
                <a:ea typeface="+mn-ea"/>
                <a:cs typeface="+mn-cs"/>
              </a:rPr>
              <a:t> found inspiration in plot points and gameplay elements that had been left out of their first game, including multiplayer over the Internet through </a:t>
            </a:r>
            <a:r>
              <a:rPr lang="en-US" sz="1200" b="0" i="0" kern="1200" dirty="0" smtClean="0">
                <a:solidFill>
                  <a:schemeClr val="tx1"/>
                </a:solidFill>
                <a:effectLst/>
                <a:latin typeface="+mn-lt"/>
                <a:ea typeface="+mn-ea"/>
                <a:cs typeface="+mn-cs"/>
                <a:hlinkClick r:id="rId10" tooltip="Xbox Live"/>
              </a:rPr>
              <a:t>Xbox Live</a:t>
            </a:r>
            <a:r>
              <a:rPr lang="en-US" sz="1200" b="0" i="0" kern="1200" dirty="0" smtClean="0">
                <a:solidFill>
                  <a:schemeClr val="tx1"/>
                </a:solidFill>
                <a:effectLst/>
                <a:latin typeface="+mn-lt"/>
                <a:ea typeface="+mn-ea"/>
                <a:cs typeface="+mn-cs"/>
              </a:rPr>
              <a:t>. </a:t>
            </a:r>
          </a:p>
          <a:p>
            <a:endParaRPr lang="en-US" dirty="0" smtClean="0"/>
          </a:p>
          <a:p>
            <a:r>
              <a:rPr lang="en-US" dirty="0" smtClean="0"/>
              <a:t>Halo 3 – Xbox 360</a:t>
            </a:r>
            <a:r>
              <a:rPr lang="en-US" baseline="0" dirty="0" smtClean="0"/>
              <a:t> - </a:t>
            </a:r>
            <a:r>
              <a:rPr lang="en-US" sz="1200" b="0" i="0" kern="1200" dirty="0" smtClean="0">
                <a:solidFill>
                  <a:schemeClr val="tx1"/>
                </a:solidFill>
                <a:effectLst/>
                <a:latin typeface="+mn-lt"/>
                <a:ea typeface="+mn-ea"/>
                <a:cs typeface="+mn-cs"/>
              </a:rPr>
              <a:t> The game features vehicles, weapons, and gameplay not present in previous titles of the series, as well as the addition of saved gameplay films, file sharing, and the Forge map editor—a utility which allows the player to perform modifications to multiplayer levels.</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7</a:t>
            </a:fld>
            <a:endParaRPr lang="en-US"/>
          </a:p>
        </p:txBody>
      </p:sp>
    </p:spTree>
    <p:extLst>
      <p:ext uri="{BB962C8B-B14F-4D97-AF65-F5344CB8AC3E}">
        <p14:creationId xmlns:p14="http://schemas.microsoft.com/office/powerpoint/2010/main" val="272772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p>
          <a:p>
            <a:r>
              <a:rPr lang="en-US" dirty="0" smtClean="0"/>
              <a:t>Publishers</a:t>
            </a:r>
          </a:p>
          <a:p>
            <a:r>
              <a:rPr lang="en-US" dirty="0" smtClean="0"/>
              <a:t>Market conditions</a:t>
            </a:r>
          </a:p>
          <a:p>
            <a:r>
              <a:rPr lang="en-US" dirty="0" smtClean="0"/>
              <a:t>Fixing bad gameplay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9</a:t>
            </a:fld>
            <a:endParaRPr lang="en-US"/>
          </a:p>
        </p:txBody>
      </p:sp>
    </p:spTree>
    <p:extLst>
      <p:ext uri="{BB962C8B-B14F-4D97-AF65-F5344CB8AC3E}">
        <p14:creationId xmlns:p14="http://schemas.microsoft.com/office/powerpoint/2010/main" val="164774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illustrate the benefits of structured intensity and pacing, let's look at an intensity graph. An average intensity graph for a single segment of entertainment (e.g. an episode of a show or a level of a game) would display an ever increasing curve, where the rate of growth is increasing over time (the black arc in Figure 1).</a:t>
            </a:r>
          </a:p>
          <a:p>
            <a:r>
              <a:rPr lang="en-US" sz="1200" b="0" i="0" kern="1200" dirty="0" smtClean="0">
                <a:solidFill>
                  <a:schemeClr val="tx1"/>
                </a:solidFill>
                <a:effectLst/>
                <a:latin typeface="+mn-lt"/>
                <a:ea typeface="+mn-ea"/>
                <a:cs typeface="+mn-cs"/>
              </a:rPr>
              <a:t>In practice, however, a perfectly arced intensity is impossible to attain since the intensity of entertainment is always fluctuating -- and a perfect curve is even undesirable since it lacks any contrast. Peaks in intensity occur during exciting events, and troughs occur during lull periods lacking in excitement or action. It is in fact the contrast between the two which makes the action super riveting, exciting and satisfying.</a:t>
            </a:r>
          </a:p>
          <a:p>
            <a:r>
              <a:rPr lang="en-US" sz="1200" b="0" i="0" kern="1200" dirty="0" smtClean="0">
                <a:solidFill>
                  <a:schemeClr val="tx1"/>
                </a:solidFill>
                <a:effectLst/>
                <a:latin typeface="+mn-lt"/>
                <a:ea typeface="+mn-ea"/>
                <a:cs typeface="+mn-cs"/>
              </a:rPr>
              <a:t>Although both graphs in Fig. 1 have the same building intensity overall, </a:t>
            </a:r>
            <a:r>
              <a:rPr lang="en-US" sz="1200" b="1" i="0" kern="1200" dirty="0" smtClean="0">
                <a:solidFill>
                  <a:schemeClr val="tx1"/>
                </a:solidFill>
                <a:effectLst/>
                <a:latin typeface="+mn-lt"/>
                <a:ea typeface="+mn-ea"/>
                <a:cs typeface="+mn-cs"/>
              </a:rPr>
              <a:t>the green graph will provide a much more exciting and satisfying experience; the contrast between the peaceful calm and the intense action will punctuate and maximize the impact of the events.</a:t>
            </a:r>
          </a:p>
          <a:p>
            <a:r>
              <a:rPr lang="en-US" sz="1200" b="0" i="0" kern="1200" dirty="0" smtClean="0">
                <a:solidFill>
                  <a:schemeClr val="tx1"/>
                </a:solidFill>
                <a:effectLst/>
                <a:latin typeface="+mn-lt"/>
                <a:ea typeface="+mn-ea"/>
                <a:cs typeface="+mn-cs"/>
              </a:rPr>
              <a:t>In the green graph of Fig. 1</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above, the intensity is the excitement magnitude of the event and the pacing is the frequency between similarly intense events (peak to peak or trough to trough).</a:t>
            </a:r>
          </a:p>
          <a:p>
            <a:r>
              <a:rPr lang="en-US" sz="1200" b="0" i="0" kern="1200" dirty="0" smtClean="0">
                <a:solidFill>
                  <a:schemeClr val="tx1"/>
                </a:solidFill>
                <a:effectLst/>
                <a:latin typeface="+mn-lt"/>
                <a:ea typeface="+mn-ea"/>
                <a:cs typeface="+mn-cs"/>
              </a:rPr>
              <a:t>In the real entertainment world, the term "</a:t>
            </a:r>
            <a:r>
              <a:rPr lang="en-US" sz="1200" b="0" i="0" kern="1200" dirty="0" smtClean="0">
                <a:solidFill>
                  <a:schemeClr val="tx1"/>
                </a:solidFill>
                <a:effectLst/>
                <a:latin typeface="+mn-lt"/>
                <a:ea typeface="+mn-ea"/>
                <a:cs typeface="+mn-cs"/>
                <a:hlinkClick r:id="rId3"/>
              </a:rPr>
              <a:t>pacing</a:t>
            </a:r>
            <a:r>
              <a:rPr lang="en-US" sz="1200" b="0" i="0" kern="1200" dirty="0" smtClean="0">
                <a:solidFill>
                  <a:schemeClr val="tx1"/>
                </a:solidFill>
                <a:effectLst/>
                <a:latin typeface="+mn-lt"/>
                <a:ea typeface="+mn-ea"/>
                <a:cs typeface="+mn-cs"/>
              </a:rPr>
              <a:t>" is often used in a broader sense that encompasses both the rhythm of events and the magnitude of intensity, so we will follow that convention moving forward -- except where we specifically indicate the intensity component separate from the time and distance pacing.</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17</a:t>
            </a:fld>
            <a:endParaRPr lang="en-US"/>
          </a:p>
        </p:txBody>
      </p:sp>
    </p:spTree>
    <p:extLst>
      <p:ext uri="{BB962C8B-B14F-4D97-AF65-F5344CB8AC3E}">
        <p14:creationId xmlns:p14="http://schemas.microsoft.com/office/powerpoint/2010/main" val="2858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movie review which proclaims the experience is "</a:t>
            </a:r>
            <a:r>
              <a:rPr lang="en-US" sz="1200" b="1" i="0" kern="1200" dirty="0" smtClean="0">
                <a:solidFill>
                  <a:schemeClr val="tx1"/>
                </a:solidFill>
                <a:effectLst/>
                <a:latin typeface="+mn-lt"/>
                <a:ea typeface="+mn-ea"/>
                <a:cs typeface="+mn-cs"/>
              </a:rPr>
              <a:t>a rollercoaster ride</a:t>
            </a:r>
            <a:r>
              <a:rPr lang="en-US" sz="1200" b="0" i="0" kern="1200" dirty="0" smtClean="0">
                <a:solidFill>
                  <a:schemeClr val="tx1"/>
                </a:solidFill>
                <a:effectLst/>
                <a:latin typeface="+mn-lt"/>
                <a:ea typeface="+mn-ea"/>
                <a:cs typeface="+mn-cs"/>
              </a:rPr>
              <a:t>" is usually a good indication that the intensity and pacing are well structured and executed in the film.</a:t>
            </a:r>
          </a:p>
          <a:p>
            <a:r>
              <a:rPr lang="en-US" sz="1200" b="0" i="0" kern="1200" dirty="0" smtClean="0">
                <a:solidFill>
                  <a:schemeClr val="tx1"/>
                </a:solidFill>
                <a:effectLst/>
                <a:latin typeface="+mn-lt"/>
                <a:ea typeface="+mn-ea"/>
                <a:cs typeface="+mn-cs"/>
              </a:rPr>
              <a:t>So, how exactly does Hollywood structure the intensity and pacing for a blockbuster film? Simple -- they plan out a relative intensity graph which shows an initial spike, then a wave with incrementally increasing peaks and troughs.</a:t>
            </a:r>
          </a:p>
          <a:p>
            <a:r>
              <a:rPr lang="en-US" sz="1200" b="0" i="0" kern="1200" dirty="0" smtClean="0">
                <a:solidFill>
                  <a:schemeClr val="tx1"/>
                </a:solidFill>
                <a:effectLst/>
                <a:latin typeface="+mn-lt"/>
                <a:ea typeface="+mn-ea"/>
                <a:cs typeface="+mn-cs"/>
              </a:rPr>
              <a:t>Next they come up with the key action or excitement scenes which they order in terms of the magnitude of impact. Usually, they set these events to occur around the transition from one act to another; this event sequencing fits within the </a:t>
            </a:r>
            <a:r>
              <a:rPr lang="en-US" sz="1200" b="0" i="0" kern="1200" dirty="0" smtClean="0">
                <a:solidFill>
                  <a:schemeClr val="tx1"/>
                </a:solidFill>
                <a:effectLst/>
                <a:latin typeface="+mn-lt"/>
                <a:ea typeface="+mn-ea"/>
                <a:cs typeface="+mn-cs"/>
                <a:hlinkClick r:id="rId3"/>
              </a:rPr>
              <a:t>three-act structure</a:t>
            </a:r>
            <a:r>
              <a:rPr lang="en-US" sz="1200" b="0" i="0" kern="1200" dirty="0" smtClean="0">
                <a:solidFill>
                  <a:schemeClr val="tx1"/>
                </a:solidFill>
                <a:effectLst/>
                <a:latin typeface="+mn-lt"/>
                <a:ea typeface="+mn-ea"/>
                <a:cs typeface="+mn-cs"/>
              </a:rPr>
              <a:t> (Figure 2) that includes a setup act (optionally preceded by a prologue), a confrontation act, and a final resolution act.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8369A6-1160-40F6-BDC3-89A04C863DF0}" type="slidenum">
              <a:rPr lang="en-US" smtClean="0"/>
              <a:t>18</a:t>
            </a:fld>
            <a:endParaRPr lang="en-US"/>
          </a:p>
        </p:txBody>
      </p:sp>
    </p:spTree>
    <p:extLst>
      <p:ext uri="{BB962C8B-B14F-4D97-AF65-F5344CB8AC3E}">
        <p14:creationId xmlns:p14="http://schemas.microsoft.com/office/powerpoint/2010/main" val="246793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Similar to their movie counterparts, the creative teams </a:t>
            </a:r>
            <a:r>
              <a:rPr lang="en-US" sz="1200" b="1" i="0" kern="1200" dirty="0" smtClean="0">
                <a:solidFill>
                  <a:schemeClr val="tx1"/>
                </a:solidFill>
                <a:effectLst/>
                <a:latin typeface="+mn-lt"/>
                <a:ea typeface="+mn-ea"/>
                <a:cs typeface="+mn-cs"/>
              </a:rPr>
              <a:t>behind 24, Prison Break and Lost </a:t>
            </a:r>
            <a:r>
              <a:rPr lang="en-US" sz="1200" b="0" i="0" kern="1200" dirty="0" smtClean="0">
                <a:solidFill>
                  <a:schemeClr val="tx1"/>
                </a:solidFill>
                <a:effectLst/>
                <a:latin typeface="+mn-lt"/>
                <a:ea typeface="+mn-ea"/>
                <a:cs typeface="+mn-cs"/>
              </a:rPr>
              <a:t>plan multiple action events into each </a:t>
            </a:r>
            <a:r>
              <a:rPr lang="en-US" sz="1200" b="1" i="0" kern="1200" dirty="0" smtClean="0">
                <a:solidFill>
                  <a:schemeClr val="tx1"/>
                </a:solidFill>
                <a:effectLst/>
                <a:latin typeface="+mn-lt"/>
                <a:ea typeface="+mn-ea"/>
                <a:cs typeface="+mn-cs"/>
              </a:rPr>
              <a:t>42 minute episode</a:t>
            </a:r>
            <a:r>
              <a:rPr lang="en-US" sz="1200" b="0" i="0" kern="1200" dirty="0" smtClean="0">
                <a:solidFill>
                  <a:schemeClr val="tx1"/>
                </a:solidFill>
                <a:effectLst/>
                <a:latin typeface="+mn-lt"/>
                <a:ea typeface="+mn-ea"/>
                <a:cs typeface="+mn-cs"/>
              </a:rPr>
              <a:t>. They also sequence these events based on their own deliberate intensity ranking, in order to control the order of events and therefore the pacing and intensity of the episode.</a:t>
            </a:r>
          </a:p>
          <a:p>
            <a:r>
              <a:rPr lang="en-US" sz="1200" b="0" i="0" kern="1200" dirty="0" smtClean="0">
                <a:solidFill>
                  <a:schemeClr val="tx1"/>
                </a:solidFill>
                <a:effectLst/>
                <a:latin typeface="+mn-lt"/>
                <a:ea typeface="+mn-ea"/>
                <a:cs typeface="+mn-cs"/>
              </a:rPr>
              <a:t>They control the intensity based on the magnitude of impact and the ranked order of the action events. They control the pacing based on the duration between action, creating a rhythm to the events.</a:t>
            </a:r>
          </a:p>
          <a:p>
            <a:r>
              <a:rPr lang="en-US" sz="1200" b="0" i="0" kern="1200" dirty="0" smtClean="0">
                <a:solidFill>
                  <a:schemeClr val="tx1"/>
                </a:solidFill>
                <a:effectLst/>
                <a:latin typeface="+mn-lt"/>
                <a:ea typeface="+mn-ea"/>
                <a:cs typeface="+mn-cs"/>
              </a:rPr>
              <a:t>For a typical episode, they place one of the more exciting events at the front (often a resolution to the cliff-hanger from the previous episode) and the most exciting event or plot twist at the end to serve as a climactic cliff-hanger. So, an intensity graph for a single episode may look something like a sine wave with an initial spike and drop and then an ever-increasing amplitude (Figure 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19</a:t>
            </a:fld>
            <a:endParaRPr lang="en-US"/>
          </a:p>
        </p:txBody>
      </p:sp>
    </p:spTree>
    <p:extLst>
      <p:ext uri="{BB962C8B-B14F-4D97-AF65-F5344CB8AC3E}">
        <p14:creationId xmlns:p14="http://schemas.microsoft.com/office/powerpoint/2010/main" val="176004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television is advertising-driven, these dramas tend to utilize multiple intensity spikes as mini cliff-hangers and insert a commercial point in order to keep as many live viewers as possible riveted to their seats during the break (allowing them to charge more for their commercials).</a:t>
            </a:r>
          </a:p>
          <a:p>
            <a:r>
              <a:rPr lang="en-US" sz="1200" b="0" i="0" kern="1200" dirty="0" smtClean="0">
                <a:solidFill>
                  <a:schemeClr val="tx1"/>
                </a:solidFill>
                <a:effectLst/>
                <a:latin typeface="+mn-lt"/>
                <a:ea typeface="+mn-ea"/>
                <a:cs typeface="+mn-cs"/>
              </a:rPr>
              <a:t>The creative team may also sequence the events together in shorter and shorter duration within an episode in order to increase the pace of excitement along with the magnitude of the intensity (Fig. 4</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with increasingly shorter/faster frequency and taller amplitude).</a:t>
            </a:r>
          </a:p>
          <a:p>
            <a:r>
              <a:rPr lang="en-US" sz="1200" b="0" i="0" kern="1200" dirty="0" smtClean="0">
                <a:solidFill>
                  <a:schemeClr val="tx1"/>
                </a:solidFill>
                <a:effectLst/>
                <a:latin typeface="+mn-lt"/>
                <a:ea typeface="+mn-ea"/>
                <a:cs typeface="+mn-cs"/>
              </a:rPr>
              <a:t>With or without duration changes, the result of their pacing and intensity structure is an amazing roller-coaster ride of an episode that keeps viewers riveted to their seats each week (and keeps the advertisers forking over top dollars).</a:t>
            </a:r>
          </a:p>
          <a:p>
            <a:r>
              <a:rPr lang="en-US" sz="1200" b="0" i="0" kern="1200" dirty="0" smtClean="0">
                <a:solidFill>
                  <a:schemeClr val="tx1"/>
                </a:solidFill>
                <a:effectLst/>
                <a:latin typeface="+mn-lt"/>
                <a:ea typeface="+mn-ea"/>
                <a:cs typeface="+mn-cs"/>
              </a:rPr>
              <a:t>If the magic behind the intensity and pacing for a single episode of 24, Lost, or Prison Break is impressive, then the continual increase over the entire season is sheer unadulterated genius, and the results are simply spectacular; many would argue the first few seasons of these series demonstrate the best in TV drama history.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20</a:t>
            </a:fld>
            <a:endParaRPr lang="en-US"/>
          </a:p>
        </p:txBody>
      </p:sp>
    </p:spTree>
    <p:extLst>
      <p:ext uri="{BB962C8B-B14F-4D97-AF65-F5344CB8AC3E}">
        <p14:creationId xmlns:p14="http://schemas.microsoft.com/office/powerpoint/2010/main" val="111322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episode to episode, the creative team may also sequence the events together in shorter and shorter duration and ending at a shorter extreme than the previous episode (Fig. 5) to increase the pace of excitement along with the intensity, making each episode feel more hectic and rushed than the one before.</a:t>
            </a:r>
          </a:p>
          <a:p>
            <a:r>
              <a:rPr lang="en-US" sz="1200" b="0" i="0" kern="1200" dirty="0" smtClean="0">
                <a:solidFill>
                  <a:schemeClr val="tx1"/>
                </a:solidFill>
                <a:effectLst/>
                <a:latin typeface="+mn-lt"/>
                <a:ea typeface="+mn-ea"/>
                <a:cs typeface="+mn-cs"/>
              </a:rPr>
              <a:t>The team behind </a:t>
            </a:r>
            <a:r>
              <a:rPr lang="en-US" sz="1200" b="0" i="0" kern="1200" dirty="0" smtClean="0">
                <a:solidFill>
                  <a:schemeClr val="tx1"/>
                </a:solidFill>
                <a:effectLst/>
                <a:latin typeface="+mn-lt"/>
                <a:ea typeface="+mn-ea"/>
                <a:cs typeface="+mn-cs"/>
                <a:hlinkClick r:id="rId3"/>
              </a:rPr>
              <a:t>Prison Break</a:t>
            </a:r>
            <a:r>
              <a:rPr lang="en-US" sz="1200" b="0" i="0" kern="1200" dirty="0" smtClean="0">
                <a:solidFill>
                  <a:schemeClr val="tx1"/>
                </a:solidFill>
                <a:effectLst/>
                <a:latin typeface="+mn-lt"/>
                <a:ea typeface="+mn-ea"/>
                <a:cs typeface="+mn-cs"/>
              </a:rPr>
              <a:t> was particularly good at delivering this in Season 1, but pace increases have not been so noticeable in latter seasons (perhaps because it made the initial pilot episodes feel a bit slow).</a:t>
            </a:r>
          </a:p>
          <a:p>
            <a:r>
              <a:rPr lang="en-US" sz="1200" b="0" i="0" kern="1200" dirty="0" smtClean="0">
                <a:solidFill>
                  <a:schemeClr val="tx1"/>
                </a:solidFill>
                <a:effectLst/>
                <a:latin typeface="+mn-lt"/>
                <a:ea typeface="+mn-ea"/>
                <a:cs typeface="+mn-cs"/>
              </a:rPr>
              <a:t>With or without the increasing pace, the result of the well-executed pacing and intensity plan is a season progression which is ultimately engaging, satisfying, and market successful. This structure is the TV equivalent of a campaign structure that designers should strive to achieve.</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21</a:t>
            </a:fld>
            <a:endParaRPr lang="en-US"/>
          </a:p>
        </p:txBody>
      </p:sp>
    </p:spTree>
    <p:extLst>
      <p:ext uri="{BB962C8B-B14F-4D97-AF65-F5344CB8AC3E}">
        <p14:creationId xmlns:p14="http://schemas.microsoft.com/office/powerpoint/2010/main" val="108959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modern game team who relies on the mechanics and game systems or A.I. alone to control the pacing outcome will fall far short of the pacing and intensity of the top games, TV shows, or movies.</a:t>
            </a:r>
          </a:p>
          <a:p>
            <a:r>
              <a:rPr lang="en-US" sz="1200" b="0" i="0" kern="1200" dirty="0" smtClean="0">
                <a:solidFill>
                  <a:schemeClr val="tx1"/>
                </a:solidFill>
                <a:effectLst/>
                <a:latin typeface="+mn-lt"/>
                <a:ea typeface="+mn-ea"/>
                <a:cs typeface="+mn-cs"/>
              </a:rPr>
              <a:t>Those not carefully planning will produce a more arbitrary and flat sine wave of intensity without any predictable and desirable patterns of action. The rhythm of such a game will become fairly predictable, and these games will soon begin to bore players.</a:t>
            </a:r>
          </a:p>
          <a:p>
            <a:r>
              <a:rPr lang="en-US" sz="1200" b="1" i="0" kern="1200" dirty="0" smtClean="0">
                <a:solidFill>
                  <a:schemeClr val="tx1"/>
                </a:solidFill>
                <a:effectLst/>
                <a:latin typeface="+mn-lt"/>
                <a:ea typeface="+mn-ea"/>
                <a:cs typeface="+mn-cs"/>
              </a:rPr>
              <a:t>For a game level, mission, or course, an unplanned / on-the-fly construction process will always deliver a series of events without any predictable pattern of pacing or intensity within the game level. The opportunity to deliver the most high-octane experience will be lost (Figure 6).</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22</a:t>
            </a:fld>
            <a:endParaRPr lang="en-US"/>
          </a:p>
        </p:txBody>
      </p:sp>
    </p:spTree>
    <p:extLst>
      <p:ext uri="{BB962C8B-B14F-4D97-AF65-F5344CB8AC3E}">
        <p14:creationId xmlns:p14="http://schemas.microsoft.com/office/powerpoint/2010/main" val="756502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C4BDA1B5-B47C-4A0E-AC7D-24948CCE723B}" type="datetimeFigureOut">
              <a:rPr lang="en-US" smtClean="0"/>
              <a:t>8/23/2013</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A576F4D4-0D58-4019-A643-A13454875DF5}"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8/23/2013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8/23/2013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75001-D82B-40AE-A6E5-3BCFDB7AF867}"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344C1-8D4C-4507-8FE8-B8E14A278BA7}" type="slidenum">
              <a:rPr lang="en-US" smtClean="0"/>
              <a:t>‹#›</a:t>
            </a:fld>
            <a:endParaRPr lang="en-US"/>
          </a:p>
        </p:txBody>
      </p:sp>
    </p:spTree>
    <p:extLst>
      <p:ext uri="{BB962C8B-B14F-4D97-AF65-F5344CB8AC3E}">
        <p14:creationId xmlns:p14="http://schemas.microsoft.com/office/powerpoint/2010/main" val="12119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4BDA1B5-B47C-4A0E-AC7D-24948CCE723B}" type="datetimeFigureOut">
              <a:rPr lang="en-US" smtClean="0"/>
              <a:t>8/23/2013</a:t>
            </a:fld>
            <a:endParaRPr lang="en-US"/>
          </a:p>
        </p:txBody>
      </p:sp>
      <p:sp>
        <p:nvSpPr>
          <p:cNvPr id="18" name="Slide Number Placeholder 17"/>
          <p:cNvSpPr>
            <a:spLocks noGrp="1"/>
          </p:cNvSpPr>
          <p:nvPr>
            <p:ph type="sldNum" sz="quarter" idx="11"/>
          </p:nvPr>
        </p:nvSpPr>
        <p:spPr/>
        <p:txBody>
          <a:bodyPr/>
          <a:lstStyle/>
          <a:p>
            <a:fld id="{A576F4D4-0D58-4019-A643-A13454875DF5}"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C4BDA1B5-B47C-4A0E-AC7D-24948CCE723B}" type="datetimeFigureOut">
              <a:rPr lang="en-US" smtClean="0"/>
              <a:t>8/23/2013</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A576F4D4-0D58-4019-A643-A13454875DF5}"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8/23/2013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C4BDA1B5-B47C-4A0E-AC7D-24948CCE723B}" type="datetimeFigureOut">
              <a:rPr lang="en-US" smtClean="0"/>
              <a:t>8/23/2013</a:t>
            </a:fld>
            <a:endParaRPr lang="en-US"/>
          </a:p>
        </p:txBody>
      </p:sp>
      <p:sp>
        <p:nvSpPr>
          <p:cNvPr id="24" name="Slide Number Placeholder 23"/>
          <p:cNvSpPr>
            <a:spLocks noGrp="1"/>
          </p:cNvSpPr>
          <p:nvPr>
            <p:ph type="sldNum" sz="quarter" idx="17"/>
          </p:nvPr>
        </p:nvSpPr>
        <p:spPr/>
        <p:txBody>
          <a:bodyPr/>
          <a:lstStyle/>
          <a:p>
            <a:fld id="{A576F4D4-0D58-4019-A643-A13454875DF5}" type="slidenum">
              <a:rPr lang="en-US" smtClean="0"/>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C4BDA1B5-B47C-4A0E-AC7D-24948CCE723B}" type="datetimeFigureOut">
              <a:rPr lang="en-US" smtClean="0"/>
              <a:t>8/23/2013</a:t>
            </a:fld>
            <a:endParaRPr lang="en-US"/>
          </a:p>
        </p:txBody>
      </p:sp>
      <p:sp>
        <p:nvSpPr>
          <p:cNvPr id="17" name="Slide Number Placeholder 16"/>
          <p:cNvSpPr>
            <a:spLocks noGrp="1"/>
          </p:cNvSpPr>
          <p:nvPr>
            <p:ph type="sldNum" sz="quarter" idx="11"/>
          </p:nvPr>
        </p:nvSpPr>
        <p:spPr/>
        <p:txBody>
          <a:bodyPr/>
          <a:lstStyle/>
          <a:p>
            <a:fld id="{A576F4D4-0D58-4019-A643-A13454875DF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C4BDA1B5-B47C-4A0E-AC7D-24948CCE723B}" type="datetimeFigureOut">
              <a:rPr lang="en-US" smtClean="0"/>
              <a:t>8/23/2013</a:t>
            </a:fld>
            <a:endParaRPr lang="en-US"/>
          </a:p>
        </p:txBody>
      </p:sp>
      <p:sp>
        <p:nvSpPr>
          <p:cNvPr id="14" name="Slide Number Placeholder 13"/>
          <p:cNvSpPr>
            <a:spLocks noGrp="1"/>
          </p:cNvSpPr>
          <p:nvPr>
            <p:ph type="sldNum" sz="quarter" idx="11"/>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8/23/2013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DA1B5-B47C-4A0E-AC7D-24948CCE723B}"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6F4D4-0D58-4019-A643-A13454875DF5}"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C4BDA1B5-B47C-4A0E-AC7D-24948CCE723B}" type="datetimeFigureOut">
              <a:rPr lang="en-US" smtClean="0"/>
              <a:t>8/23/2013</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A576F4D4-0D58-4019-A643-A13454875D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youtube.com/watch?v=7PMEgwP3s5E" TargetMode="Externa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hyperlink" Target="https://www.youtube.com/watch?v=2zw8SmsovJ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gamasutra.com/view/feature/134246/reward_systems_an_excerpt_from_.php?print=1" TargetMode="External"/><Relationship Id="rId2" Type="http://schemas.openxmlformats.org/officeDocument/2006/relationships/hyperlink" Target="http://www.gamasutra.com/blogs/MickeyBlumental/20130131/185858/10_Ways_to_Retain_Your_Players.php" TargetMode="External"/><Relationship Id="rId1" Type="http://schemas.openxmlformats.org/officeDocument/2006/relationships/slideLayout" Target="../slideLayouts/slideLayout2.xml"/><Relationship Id="rId4" Type="http://schemas.openxmlformats.org/officeDocument/2006/relationships/hyperlink" Target="http://www.gamasutra.com/view/feature/3085/behavioral_game_design.ph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gamasutra.com/blogs/MarkNewheiser/20091204/3733/Farmville_Social_Gaming_and_Addiction.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nBr7EhL6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rrationalgames.com/insider/five-cut-features/" TargetMode="External"/><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Rogue_Galaxy" TargetMode="External"/><Relationship Id="rId5" Type="http://schemas.openxmlformats.org/officeDocument/2006/relationships/hyperlink" Target="http://en.wikipedia.org/wiki/Metal_Gear_Solid" TargetMode="External"/><Relationship Id="rId4" Type="http://schemas.openxmlformats.org/officeDocument/2006/relationships/hyperlink" Target="http://en.wikipedia.org/wiki/Final_Fantasy_VI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GA 3331 – Game Prototyping</a:t>
            </a:r>
            <a:endParaRPr lang="en-US" dirty="0"/>
          </a:p>
        </p:txBody>
      </p:sp>
      <p:sp>
        <p:nvSpPr>
          <p:cNvPr id="10" name="Subtitle 9"/>
          <p:cNvSpPr>
            <a:spLocks noGrp="1"/>
          </p:cNvSpPr>
          <p:nvPr>
            <p:ph type="subTitle" idx="1"/>
          </p:nvPr>
        </p:nvSpPr>
        <p:spPr/>
        <p:txBody>
          <a:bodyPr>
            <a:normAutofit fontScale="92500" lnSpcReduction="20000"/>
          </a:bodyPr>
          <a:lstStyle/>
          <a:p>
            <a:r>
              <a:rPr lang="en-US" dirty="0" smtClean="0"/>
              <a:t>Week </a:t>
            </a:r>
            <a:r>
              <a:rPr lang="en-US" dirty="0"/>
              <a:t>7</a:t>
            </a:r>
            <a:endParaRPr lang="en-US" dirty="0" smtClean="0"/>
          </a:p>
          <a:p>
            <a:r>
              <a:rPr lang="en-US" dirty="0" smtClean="0"/>
              <a:t>Features + Intensity</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76600"/>
            <a:ext cx="5524500" cy="2955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1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remove mechanics?</a:t>
            </a:r>
          </a:p>
        </p:txBody>
      </p:sp>
      <p:sp>
        <p:nvSpPr>
          <p:cNvPr id="4" name="Content Placeholder 3"/>
          <p:cNvSpPr>
            <a:spLocks noGrp="1"/>
          </p:cNvSpPr>
          <p:nvPr>
            <p:ph idx="1"/>
          </p:nvPr>
        </p:nvSpPr>
        <p:spPr/>
        <p:txBody>
          <a:bodyPr/>
          <a:lstStyle/>
          <a:p>
            <a:r>
              <a:rPr lang="en-US" dirty="0" smtClean="0"/>
              <a:t>Ratings/Censorship</a:t>
            </a:r>
          </a:p>
          <a:p>
            <a:r>
              <a:rPr lang="en-US" dirty="0"/>
              <a:t>Delivering on or in better </a:t>
            </a:r>
            <a:r>
              <a:rPr lang="en-US" dirty="0" smtClean="0"/>
              <a:t>time</a:t>
            </a:r>
            <a:endParaRPr lang="en-US" dirty="0"/>
          </a:p>
        </p:txBody>
      </p:sp>
      <p:pic>
        <p:nvPicPr>
          <p:cNvPr id="13316" name="Picture 4" descr="http://www.xboxdynasty.de/images/screenshot/1225132397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4359717" cy="327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320" name="Picture 8" descr="http://upload.wikimedia.org/wikipedia/en/0/0e/DukeNukemFore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109912"/>
            <a:ext cx="2381250" cy="30003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81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fade">
                                      <p:cBhvr>
                                        <p:cTn id="10" dur="500"/>
                                        <p:tgtEl>
                                          <p:spTgt spid="133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320"/>
                                        </p:tgtEl>
                                        <p:attrNameLst>
                                          <p:attrName>style.visibility</p:attrName>
                                        </p:attrNameLst>
                                      </p:cBhvr>
                                      <p:to>
                                        <p:strVal val="visible"/>
                                      </p:to>
                                    </p:set>
                                    <p:animEffect transition="in" filter="fade">
                                      <p:cBhvr>
                                        <p:cTn id="18"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normAutofit lnSpcReduction="10000"/>
          </a:bodyPr>
          <a:lstStyle/>
          <a:p>
            <a:r>
              <a:rPr lang="en-US" dirty="0" smtClean="0"/>
              <a:t>Pick a game that you consider to be terrible.  Have another team subtract or add one mechanic that improves it</a:t>
            </a:r>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73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Take a two player video game and convert it to be playable by four players</a:t>
            </a:r>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481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Choose an E rated game, and add a mechanic that will bump it to Teen, and Mature</a:t>
            </a:r>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52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Have another team pick two mechanics (Choose from the list), and add it to your game.</a:t>
            </a:r>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52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Redesign a game by removing a mechanic (the publisher didn’t want it)</a:t>
            </a:r>
            <a:endParaRPr lang="en-US" dirty="0"/>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5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idx="1"/>
          </p:nvPr>
        </p:nvSpPr>
        <p:spPr/>
        <p:txBody>
          <a:bodyPr/>
          <a:lstStyle/>
          <a:p>
            <a:r>
              <a:rPr lang="en-US" dirty="0" smtClean="0"/>
              <a:t>Movies and TV shows relating to good games</a:t>
            </a:r>
          </a:p>
          <a:p>
            <a:endParaRPr lang="en-US" dirty="0" smtClean="0"/>
          </a:p>
        </p:txBody>
      </p:sp>
      <p:pic>
        <p:nvPicPr>
          <p:cNvPr id="22530" name="Picture 2" descr="http://tribwpmt.files.wordpress.com/2013/02/killzone-shadow-fall.jpg?w=640&amp;h=36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3928532" cy="2209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532" name="Picture 4" descr="https://images-na.ssl-images-amazon.com/images/G/01/videogames/detail-page/bf3.02a.lg.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505200"/>
            <a:ext cx="3852533" cy="2362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5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fade">
                                      <p:cBhvr>
                                        <p:cTn id="12" dur="500"/>
                                        <p:tgtEl>
                                          <p:spTgt spid="22530"/>
                                        </p:tgtEl>
                                      </p:cBhvr>
                                    </p:animEffect>
                                  </p:childTnLst>
                                </p:cTn>
                              </p:par>
                              <p:par>
                                <p:cTn id="13" presetID="10" presetClass="entr" presetSubtype="0" fill="hold" nodeType="with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fade">
                                      <p:cBhvr>
                                        <p:cTn id="15"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Predicting intensity</a:t>
            </a:r>
          </a:p>
        </p:txBody>
      </p:sp>
      <p:pic>
        <p:nvPicPr>
          <p:cNvPr id="1026" name="Picture 2" descr="http://www.gamasutra.com/db_area/images/feature/3848/image001.png" title="Fig. 1: The Green Intensity Curve will produce the greater exci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99" y="2057400"/>
            <a:ext cx="30861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01208" y="5620378"/>
            <a:ext cx="3117082" cy="830997"/>
          </a:xfrm>
          <a:prstGeom prst="rect">
            <a:avLst/>
          </a:prstGeom>
          <a:noFill/>
        </p:spPr>
        <p:txBody>
          <a:bodyPr wrap="square" rtlCol="0">
            <a:spAutoFit/>
          </a:bodyPr>
          <a:lstStyle/>
          <a:p>
            <a:r>
              <a:rPr lang="en-US" sz="1600" dirty="0"/>
              <a:t>Fig. 1: The Green Intensity Curve will produce the greater excitement.</a:t>
            </a:r>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Movie Structure</a:t>
            </a:r>
          </a:p>
        </p:txBody>
      </p:sp>
      <p:pic>
        <p:nvPicPr>
          <p:cNvPr id="2050" name="Picture 2" descr="http://www.gamasutra.com/db_area/images/feature/3848/image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90799"/>
            <a:ext cx="37719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81400" y="6172200"/>
            <a:ext cx="3771900" cy="338554"/>
          </a:xfrm>
          <a:prstGeom prst="rect">
            <a:avLst/>
          </a:prstGeom>
          <a:noFill/>
        </p:spPr>
        <p:txBody>
          <a:bodyPr wrap="square" rtlCol="0">
            <a:spAutoFit/>
          </a:bodyPr>
          <a:lstStyle/>
          <a:p>
            <a:r>
              <a:rPr lang="en-US" sz="1600" dirty="0"/>
              <a:t>Fig. 2: A Blockbuster Intensity Graph</a:t>
            </a:r>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TV Structure</a:t>
            </a:r>
          </a:p>
        </p:txBody>
      </p:sp>
      <p:pic>
        <p:nvPicPr>
          <p:cNvPr id="4" name="Picture 2" descr="http://www.gamasutra.com/db_area/images/feature/3848/image0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90800"/>
            <a:ext cx="44577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27160" y="6054133"/>
            <a:ext cx="4953000" cy="584775"/>
          </a:xfrm>
          <a:prstGeom prst="rect">
            <a:avLst/>
          </a:prstGeom>
          <a:noFill/>
        </p:spPr>
        <p:txBody>
          <a:bodyPr wrap="square" rtlCol="0">
            <a:spAutoFit/>
          </a:bodyPr>
          <a:lstStyle/>
          <a:p>
            <a:r>
              <a:rPr lang="en-US" sz="1600" dirty="0"/>
              <a:t>Fig. 3: Intensity Graph for an episode of a TV drama (note the increase in intensity peaks)</a:t>
            </a:r>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Additive and subtractive design</a:t>
            </a:r>
          </a:p>
        </p:txBody>
      </p:sp>
      <p:pic>
        <p:nvPicPr>
          <p:cNvPr id="15362" name="Picture 2" descr="PRACTICE: Game Design in Detail impressions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536" y="3124200"/>
            <a:ext cx="59055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97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TV Structure</a:t>
            </a:r>
          </a:p>
        </p:txBody>
      </p:sp>
      <p:pic>
        <p:nvPicPr>
          <p:cNvPr id="5" name="Picture 2" descr="http://www.gamasutra.com/db_area/images/feature/3848/image0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590800"/>
            <a:ext cx="44577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33700" y="6138446"/>
            <a:ext cx="4457700" cy="338554"/>
          </a:xfrm>
          <a:prstGeom prst="rect">
            <a:avLst/>
          </a:prstGeom>
          <a:noFill/>
        </p:spPr>
        <p:txBody>
          <a:bodyPr wrap="square" rtlCol="0">
            <a:spAutoFit/>
          </a:bodyPr>
          <a:lstStyle/>
          <a:p>
            <a:r>
              <a:rPr lang="en-US" sz="1600" dirty="0"/>
              <a:t>Fig. 4: Increasing Episode Pacing &amp; Intensity</a:t>
            </a:r>
          </a:p>
        </p:txBody>
      </p:sp>
    </p:spTree>
    <p:extLst>
      <p:ext uri="{BB962C8B-B14F-4D97-AF65-F5344CB8AC3E}">
        <p14:creationId xmlns:p14="http://schemas.microsoft.com/office/powerpoint/2010/main" val="225485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TV Structure</a:t>
            </a:r>
          </a:p>
        </p:txBody>
      </p:sp>
      <p:pic>
        <p:nvPicPr>
          <p:cNvPr id="4100" name="Picture 4" descr="http://www.gamasutra.com/db_area/images/feature/3848/image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024" y="2819400"/>
            <a:ext cx="5524500"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10024" y="5972175"/>
            <a:ext cx="5633776" cy="584775"/>
          </a:xfrm>
          <a:prstGeom prst="rect">
            <a:avLst/>
          </a:prstGeom>
          <a:noFill/>
        </p:spPr>
        <p:txBody>
          <a:bodyPr wrap="square" rtlCol="0">
            <a:spAutoFit/>
          </a:bodyPr>
          <a:lstStyle/>
          <a:p>
            <a:r>
              <a:rPr lang="en-US" sz="1600" dirty="0"/>
              <a:t>Fig. 5: Relative Intensity Graph of a TV Drama Series (Amplitude Increasing for Greatest Contrast)</a:t>
            </a:r>
          </a:p>
        </p:txBody>
      </p:sp>
    </p:spTree>
    <p:extLst>
      <p:ext uri="{BB962C8B-B14F-4D97-AF65-F5344CB8AC3E}">
        <p14:creationId xmlns:p14="http://schemas.microsoft.com/office/powerpoint/2010/main" val="225485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Game structure</a:t>
            </a:r>
            <a:endParaRPr lang="en-US" dirty="0"/>
          </a:p>
        </p:txBody>
      </p:sp>
      <p:pic>
        <p:nvPicPr>
          <p:cNvPr id="6146" name="Picture 2" descr="http://www.gamasutra.com/db_area/images/feature/3848/image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14600"/>
            <a:ext cx="462915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67000" y="6019800"/>
            <a:ext cx="4876800" cy="338554"/>
          </a:xfrm>
          <a:prstGeom prst="rect">
            <a:avLst/>
          </a:prstGeom>
          <a:noFill/>
        </p:spPr>
        <p:txBody>
          <a:bodyPr wrap="square" rtlCol="0">
            <a:spAutoFit/>
          </a:bodyPr>
          <a:lstStyle/>
          <a:p>
            <a:r>
              <a:rPr lang="en-US" sz="1600" dirty="0"/>
              <a:t>Fig. 6: Lack of Structure = Arbitrary Career Experience</a:t>
            </a:r>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Game structure</a:t>
            </a:r>
            <a:endParaRPr lang="en-US" dirty="0"/>
          </a:p>
        </p:txBody>
      </p:sp>
      <p:pic>
        <p:nvPicPr>
          <p:cNvPr id="7170" name="Picture 2" descr="http://www.gamasutra.com/db_area/images/feature/3848/image0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14600"/>
            <a:ext cx="37719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33600" y="5943601"/>
            <a:ext cx="5105400" cy="584775"/>
          </a:xfrm>
          <a:prstGeom prst="rect">
            <a:avLst/>
          </a:prstGeom>
          <a:noFill/>
        </p:spPr>
        <p:txBody>
          <a:bodyPr wrap="square" rtlCol="0">
            <a:spAutoFit/>
          </a:bodyPr>
          <a:lstStyle/>
          <a:p>
            <a:r>
              <a:rPr lang="en-US" sz="1600" dirty="0"/>
              <a:t>Fig. 7: Structured Level Content Dictates Pacing (the mission starts between the first peak and trough)</a:t>
            </a:r>
          </a:p>
        </p:txBody>
      </p:sp>
    </p:spTree>
    <p:extLst>
      <p:ext uri="{BB962C8B-B14F-4D97-AF65-F5344CB8AC3E}">
        <p14:creationId xmlns:p14="http://schemas.microsoft.com/office/powerpoint/2010/main" val="18861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Casual games</a:t>
            </a:r>
          </a:p>
        </p:txBody>
      </p:sp>
      <p:pic>
        <p:nvPicPr>
          <p:cNvPr id="17412" name="Picture 4" descr="Casual vs Hardcor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62200"/>
            <a:ext cx="4800600" cy="34861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5200" y="5943600"/>
            <a:ext cx="4953000" cy="369332"/>
          </a:xfrm>
          <a:prstGeom prst="rect">
            <a:avLst/>
          </a:prstGeom>
          <a:noFill/>
        </p:spPr>
        <p:txBody>
          <a:bodyPr wrap="square" rtlCol="0">
            <a:spAutoFit/>
          </a:bodyPr>
          <a:lstStyle/>
          <a:p>
            <a:r>
              <a:rPr lang="en-US" dirty="0" smtClean="0"/>
              <a:t>The skill ceiling for mastery – Casual </a:t>
            </a:r>
            <a:r>
              <a:rPr lang="en-US" dirty="0" err="1" smtClean="0"/>
              <a:t>vs</a:t>
            </a:r>
            <a:r>
              <a:rPr lang="en-US" dirty="0" smtClean="0"/>
              <a:t> Hardcore</a:t>
            </a:r>
            <a:endParaRPr lang="en-US" dirty="0"/>
          </a:p>
        </p:txBody>
      </p:sp>
    </p:spTree>
    <p:extLst>
      <p:ext uri="{BB962C8B-B14F-4D97-AF65-F5344CB8AC3E}">
        <p14:creationId xmlns:p14="http://schemas.microsoft.com/office/powerpoint/2010/main" val="42027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2"/>
                                        </p:tgtEl>
                                        <p:attrNameLst>
                                          <p:attrName>style.visibility</p:attrName>
                                        </p:attrNameLst>
                                      </p:cBhvr>
                                      <p:to>
                                        <p:strVal val="visible"/>
                                      </p:to>
                                    </p:set>
                                    <p:animEffect transition="in" filter="fade">
                                      <p:cBhvr>
                                        <p:cTn id="10"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Casual games</a:t>
            </a:r>
          </a:p>
        </p:txBody>
      </p:sp>
      <p:pic>
        <p:nvPicPr>
          <p:cNvPr id="20482" name="Picture 2" descr="Secondary Expl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514600"/>
            <a:ext cx="4343400" cy="3257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81400" y="5867400"/>
            <a:ext cx="4724400" cy="369332"/>
          </a:xfrm>
          <a:prstGeom prst="rect">
            <a:avLst/>
          </a:prstGeom>
          <a:noFill/>
        </p:spPr>
        <p:txBody>
          <a:bodyPr wrap="square" rtlCol="0">
            <a:spAutoFit/>
          </a:bodyPr>
          <a:lstStyle/>
          <a:p>
            <a:r>
              <a:rPr lang="en-US" dirty="0" smtClean="0"/>
              <a:t>Offering multiple areas to master in a game</a:t>
            </a:r>
            <a:endParaRPr lang="en-US" dirty="0"/>
          </a:p>
        </p:txBody>
      </p:sp>
    </p:spTree>
    <p:extLst>
      <p:ext uri="{BB962C8B-B14F-4D97-AF65-F5344CB8AC3E}">
        <p14:creationId xmlns:p14="http://schemas.microsoft.com/office/powerpoint/2010/main" val="126621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fade">
                                      <p:cBhvr>
                                        <p:cTn id="10"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Mastery and Exploration</a:t>
            </a:r>
          </a:p>
          <a:p>
            <a:pPr lvl="1"/>
            <a:r>
              <a:rPr lang="en-US" dirty="0" smtClean="0"/>
              <a:t>Street fighter 4</a:t>
            </a:r>
          </a:p>
          <a:p>
            <a:pPr lvl="1"/>
            <a:r>
              <a:rPr lang="en-US" dirty="0" err="1" smtClean="0"/>
              <a:t>Starcraft</a:t>
            </a:r>
            <a:r>
              <a:rPr lang="en-US" dirty="0" smtClean="0"/>
              <a:t> 2</a:t>
            </a:r>
          </a:p>
          <a:p>
            <a:pPr lvl="1"/>
            <a:r>
              <a:rPr lang="en-US" dirty="0" smtClean="0"/>
              <a:t>COD: MW</a:t>
            </a:r>
          </a:p>
          <a:p>
            <a:pPr lvl="1"/>
            <a:r>
              <a:rPr lang="en-US" dirty="0" smtClean="0"/>
              <a:t>Mario kart</a:t>
            </a:r>
          </a:p>
        </p:txBody>
      </p:sp>
      <p:pic>
        <p:nvPicPr>
          <p:cNvPr id="17410" name="Picture 2" descr="Four examples of Secondary Expl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05000"/>
            <a:ext cx="4914900" cy="43366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2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0"/>
                                        </p:tgtEl>
                                        <p:attrNameLst>
                                          <p:attrName>style.visibility</p:attrName>
                                        </p:attrNameLst>
                                      </p:cBhvr>
                                      <p:to>
                                        <p:strVal val="visible"/>
                                      </p:to>
                                    </p:set>
                                    <p:animEffect transition="in" filter="fade">
                                      <p:cBhvr>
                                        <p:cTn id="22"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SC2 Single Player</a:t>
            </a:r>
          </a:p>
          <a:p>
            <a:pPr lvl="1"/>
            <a:r>
              <a:rPr lang="en-US" dirty="0" smtClean="0"/>
              <a:t>Challenges</a:t>
            </a:r>
          </a:p>
        </p:txBody>
      </p:sp>
      <p:pic>
        <p:nvPicPr>
          <p:cNvPr id="19458" name="Picture 2" descr="Starcraft 2 Primary Expl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752600"/>
            <a:ext cx="5257800" cy="44005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458"/>
                                        </p:tgtEl>
                                        <p:attrNameLst>
                                          <p:attrName>style.visibility</p:attrName>
                                        </p:attrNameLst>
                                      </p:cBhvr>
                                      <p:to>
                                        <p:strVal val="visible"/>
                                      </p:to>
                                    </p:set>
                                    <p:animEffect transition="in" filter="fade">
                                      <p:cBhvr>
                                        <p:cTn id="13"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Fulfillment and Rewards</a:t>
            </a:r>
          </a:p>
        </p:txBody>
      </p:sp>
      <p:sp>
        <p:nvSpPr>
          <p:cNvPr id="3" name="Text Placeholder 2"/>
          <p:cNvSpPr>
            <a:spLocks noGrp="1"/>
          </p:cNvSpPr>
          <p:nvPr>
            <p:ph idx="1"/>
          </p:nvPr>
        </p:nvSpPr>
        <p:spPr/>
        <p:txBody>
          <a:bodyPr/>
          <a:lstStyle/>
          <a:p>
            <a:r>
              <a:rPr lang="en-US" dirty="0">
                <a:hlinkClick r:id="rId2"/>
              </a:rPr>
              <a:t>http://</a:t>
            </a:r>
            <a:r>
              <a:rPr lang="en-US" dirty="0" smtClean="0">
                <a:hlinkClick r:id="rId2"/>
              </a:rPr>
              <a:t>www.gamasutra.com/blogs/MickeyBlumental/20130131/185858/10_Ways_to_Retain_Your_Players.php</a:t>
            </a:r>
            <a:endParaRPr lang="en-US" dirty="0" smtClean="0"/>
          </a:p>
          <a:p>
            <a:r>
              <a:rPr lang="en-US" dirty="0">
                <a:hlinkClick r:id="rId3"/>
              </a:rPr>
              <a:t>http://www.gamasutra.com/view/feature/134246/reward_systems_an_excerpt_from_.</a:t>
            </a:r>
            <a:r>
              <a:rPr lang="en-US" dirty="0" smtClean="0">
                <a:hlinkClick r:id="rId3"/>
              </a:rPr>
              <a:t>php?print=1</a:t>
            </a:r>
            <a:endParaRPr lang="en-US" dirty="0" smtClean="0"/>
          </a:p>
          <a:p>
            <a:r>
              <a:rPr lang="en-US" dirty="0">
                <a:hlinkClick r:id="rId4"/>
              </a:rPr>
              <a:t>http://</a:t>
            </a:r>
            <a:r>
              <a:rPr lang="en-US" dirty="0" smtClean="0">
                <a:hlinkClick r:id="rId4"/>
              </a:rPr>
              <a:t>www.gamasutra.com/view/feature/3085/behavioral_game_design.php</a:t>
            </a:r>
            <a:endParaRPr lang="en-US" dirty="0" smtClean="0"/>
          </a:p>
          <a:p>
            <a:endParaRPr lang="en-US" dirty="0"/>
          </a:p>
        </p:txBody>
      </p:sp>
    </p:spTree>
    <p:extLst>
      <p:ext uri="{BB962C8B-B14F-4D97-AF65-F5344CB8AC3E}">
        <p14:creationId xmlns:p14="http://schemas.microsoft.com/office/powerpoint/2010/main" val="29822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“Farmville” effect</a:t>
            </a:r>
          </a:p>
        </p:txBody>
      </p:sp>
      <p:sp>
        <p:nvSpPr>
          <p:cNvPr id="3" name="Text Placeholder 2"/>
          <p:cNvSpPr>
            <a:spLocks noGrp="1"/>
          </p:cNvSpPr>
          <p:nvPr>
            <p:ph idx="1"/>
          </p:nvPr>
        </p:nvSpPr>
        <p:spPr/>
        <p:txBody>
          <a:bodyPr/>
          <a:lstStyle/>
          <a:p>
            <a:r>
              <a:rPr lang="en-US" dirty="0">
                <a:hlinkClick r:id="rId2"/>
              </a:rPr>
              <a:t>http://</a:t>
            </a:r>
            <a:r>
              <a:rPr lang="en-US" dirty="0" smtClean="0">
                <a:hlinkClick r:id="rId2"/>
              </a:rPr>
              <a:t>www.gamasutra.com/blogs/MarkNewheiser/20091204/3733/Farmville_Social_Gaming_and_Addiction.php</a:t>
            </a:r>
            <a:endParaRPr lang="en-US" dirty="0" smtClean="0"/>
          </a:p>
          <a:p>
            <a:endParaRPr lang="en-US" dirty="0"/>
          </a:p>
        </p:txBody>
      </p:sp>
      <p:pic>
        <p:nvPicPr>
          <p:cNvPr id="14338" name="Picture 2" descr="http://www.whataboutwatermelon.com/wp-content/uploads/2010/03/farmvil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971799"/>
            <a:ext cx="4133850" cy="31636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00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The game development process is iterative</a:t>
            </a:r>
          </a:p>
          <a:p>
            <a:r>
              <a:rPr lang="en-US" dirty="0" smtClean="0"/>
              <a:t>You can’t know if it’s good or bad until you try it.</a:t>
            </a:r>
          </a:p>
          <a:p>
            <a:r>
              <a:rPr lang="en-US" dirty="0" smtClean="0"/>
              <a:t>Ideally you know about features before production starts.</a:t>
            </a:r>
          </a:p>
          <a:p>
            <a:pPr marL="0" indent="0">
              <a:buNone/>
            </a:pPr>
            <a:endParaRPr lang="en-US" dirty="0" smtClean="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r="46065"/>
          <a:stretch/>
        </p:blipFill>
        <p:spPr>
          <a:xfrm>
            <a:off x="5379218" y="3581400"/>
            <a:ext cx="2194560" cy="2202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59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Publisher demand (they give you the money)</a:t>
            </a:r>
          </a:p>
        </p:txBody>
      </p:sp>
      <p:pic>
        <p:nvPicPr>
          <p:cNvPr id="8196" name="Picture 4" descr="http://www.videogameinsiderjobs.com/wp-content/uploads/2012/06/Publishers-Pik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5339794" cy="3014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Why Add mechanics?</a:t>
            </a:r>
          </a:p>
        </p:txBody>
      </p:sp>
      <p:sp>
        <p:nvSpPr>
          <p:cNvPr id="4" name="Content Placeholder 3"/>
          <p:cNvSpPr>
            <a:spLocks noGrp="1"/>
          </p:cNvSpPr>
          <p:nvPr>
            <p:ph idx="1"/>
          </p:nvPr>
        </p:nvSpPr>
        <p:spPr/>
        <p:txBody>
          <a:bodyPr/>
          <a:lstStyle/>
          <a:p>
            <a:r>
              <a:rPr lang="en-US" dirty="0" smtClean="0"/>
              <a:t>Changes in the marketplace</a:t>
            </a:r>
          </a:p>
        </p:txBody>
      </p:sp>
      <p:pic>
        <p:nvPicPr>
          <p:cNvPr id="9218" name="Picture 2" descr="http://blog.amhill.net/wp-content/uploads/2010/01/quak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02169"/>
            <a:ext cx="4158106" cy="3124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220" name="Picture 4" descr="http://xbox360media.ign.com/xbox360/image/article/108/1084981/halo-reach-20100420045451600_64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124200"/>
            <a:ext cx="4402667"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fade">
                                      <p:cBhvr>
                                        <p:cTn id="1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The game sucks</a:t>
            </a:r>
          </a:p>
        </p:txBody>
      </p:sp>
      <p:pic>
        <p:nvPicPr>
          <p:cNvPr id="10242" name="Picture 2" descr="http://torrentfreak.com/images/desert%20bu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971800"/>
            <a:ext cx="4019550" cy="2819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You're making a sequel </a:t>
            </a:r>
          </a:p>
        </p:txBody>
      </p:sp>
      <p:pic>
        <p:nvPicPr>
          <p:cNvPr id="11268" name="Picture 4" descr="http://fc08.deviantart.net/fs71/f/2010/010/c/a/the_Halo_series_story_by_XeRo_Artist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399" y="2514600"/>
            <a:ext cx="3972117" cy="36843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70" name="Picture 6" descr="https://encrypted-tbn3.gstatic.com/images?q=tbn:ANd9GcQczL5Vmkm43h8pUaPqimT_pf9R1-n6RRl9DRVrakXQF2KWUZyfd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815" y="3810000"/>
            <a:ext cx="2857500"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fade">
                                      <p:cBhvr>
                                        <p:cTn id="12" dur="500"/>
                                        <p:tgtEl>
                                          <p:spTgt spid="11270"/>
                                        </p:tgtEl>
                                      </p:cBhvr>
                                    </p:animEffect>
                                  </p:childTnLst>
                                </p:cTn>
                              </p:par>
                              <p:par>
                                <p:cTn id="13" presetID="10" presetClass="entr" presetSubtype="0" fill="hold" nodeType="with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fade">
                                      <p:cBhvr>
                                        <p:cTn id="15"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The brainstorm – AKA feature creep</a:t>
            </a:r>
            <a:endParaRPr lang="en-US" dirty="0"/>
          </a:p>
        </p:txBody>
      </p:sp>
      <p:pic>
        <p:nvPicPr>
          <p:cNvPr id="12290" name="Picture 2" descr="http://farm3.staticflickr.com/2047/1961181769_4cc72175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0"/>
            <a:ext cx="6349996" cy="2209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remove mechanics?</a:t>
            </a:r>
          </a:p>
        </p:txBody>
      </p:sp>
      <p:sp>
        <p:nvSpPr>
          <p:cNvPr id="4" name="Content Placeholder 3"/>
          <p:cNvSpPr>
            <a:spLocks noGrp="1"/>
          </p:cNvSpPr>
          <p:nvPr>
            <p:ph idx="1"/>
          </p:nvPr>
        </p:nvSpPr>
        <p:spPr/>
        <p:txBody>
          <a:bodyPr/>
          <a:lstStyle/>
          <a:p>
            <a:r>
              <a:rPr lang="en-US" dirty="0"/>
              <a:t>The game development process is </a:t>
            </a:r>
            <a:r>
              <a:rPr lang="en-US" dirty="0" smtClean="0"/>
              <a:t>iterative (déjà vu)</a:t>
            </a:r>
          </a:p>
          <a:p>
            <a:r>
              <a:rPr lang="en-US" dirty="0" smtClean="0"/>
              <a:t>Note: This </a:t>
            </a:r>
            <a:r>
              <a:rPr lang="en-US" dirty="0"/>
              <a:t>can be </a:t>
            </a:r>
            <a:r>
              <a:rPr lang="en-US" dirty="0" smtClean="0"/>
              <a:t>very costly</a:t>
            </a:r>
          </a:p>
          <a:p>
            <a:r>
              <a:rPr lang="en-US" dirty="0">
                <a:hlinkClick r:id="rId3"/>
              </a:rPr>
              <a:t>http://irrationalgames.com/insider/five-cut-features</a:t>
            </a:r>
            <a:r>
              <a:rPr lang="en-US" dirty="0" smtClean="0">
                <a:hlinkClick r:id="rId3"/>
              </a:rPr>
              <a:t>/</a:t>
            </a:r>
            <a:endParaRPr lang="en-US" dirty="0" smtClean="0"/>
          </a:p>
          <a:p>
            <a:r>
              <a:rPr lang="en-US" dirty="0" smtClean="0"/>
              <a:t>“Director’s Cut”</a:t>
            </a:r>
          </a:p>
          <a:p>
            <a:r>
              <a:rPr lang="en-US" i="1" dirty="0" smtClean="0">
                <a:hlinkClick r:id="rId4" tooltip="Final Fantasy VII"/>
              </a:rPr>
              <a:t>Final </a:t>
            </a:r>
            <a:r>
              <a:rPr lang="en-US" i="1" dirty="0">
                <a:hlinkClick r:id="rId4" tooltip="Final Fantasy VII"/>
              </a:rPr>
              <a:t>Fantasy VII International</a:t>
            </a:r>
            <a:r>
              <a:rPr lang="en-US" dirty="0"/>
              <a:t>, </a:t>
            </a:r>
            <a:r>
              <a:rPr lang="en-US" i="1" dirty="0">
                <a:hlinkClick r:id="rId5" tooltip="Metal Gear Solid"/>
              </a:rPr>
              <a:t>Metal Gear Solid: Integral</a:t>
            </a:r>
            <a:r>
              <a:rPr lang="en-US" dirty="0"/>
              <a:t> and </a:t>
            </a:r>
            <a:r>
              <a:rPr lang="en-US" i="1" dirty="0">
                <a:hlinkClick r:id="rId6" tooltip="Rogue Galaxy"/>
              </a:rPr>
              <a:t>Rogue Galaxy: Director's Cut</a:t>
            </a:r>
            <a:endParaRPr lang="en-US" dirty="0" smtClean="0"/>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1" r="46065"/>
          <a:stretch/>
        </p:blipFill>
        <p:spPr>
          <a:xfrm>
            <a:off x="3429000" y="4267200"/>
            <a:ext cx="2194560" cy="2202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28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TotalTime>
  <Words>2368</Words>
  <Application>Microsoft Office PowerPoint</Application>
  <PresentationFormat>On-screen Show (4:3)</PresentationFormat>
  <Paragraphs>137</Paragraphs>
  <Slides>29</Slides>
  <Notes>14</Notes>
  <HiddenSlides>2</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Macro</vt:lpstr>
      <vt:lpstr>GA 3331 – Game Prototyping</vt:lpstr>
      <vt:lpstr>Additive and subtractive design</vt:lpstr>
      <vt:lpstr>Why Add mechanics?</vt:lpstr>
      <vt:lpstr>Why Add mechanics?</vt:lpstr>
      <vt:lpstr>Why Add mechanics?</vt:lpstr>
      <vt:lpstr>Why Add mechanics?</vt:lpstr>
      <vt:lpstr>Why Add mechanics?</vt:lpstr>
      <vt:lpstr>Why Add mechanics?</vt:lpstr>
      <vt:lpstr>Why remove mechanics?</vt:lpstr>
      <vt:lpstr>Why remove mechanics?</vt:lpstr>
      <vt:lpstr>Lab - Challenges</vt:lpstr>
      <vt:lpstr>Lab - Challenges</vt:lpstr>
      <vt:lpstr>Lab - Challenges</vt:lpstr>
      <vt:lpstr>Lab - Challenges</vt:lpstr>
      <vt:lpstr>Lab - Challenges</vt:lpstr>
      <vt:lpstr>Game intensity</vt:lpstr>
      <vt:lpstr>Game intensity</vt:lpstr>
      <vt:lpstr>Game intensity</vt:lpstr>
      <vt:lpstr>Game intensity</vt:lpstr>
      <vt:lpstr>Game intensity</vt:lpstr>
      <vt:lpstr>Game intensity</vt:lpstr>
      <vt:lpstr>Game intensity</vt:lpstr>
      <vt:lpstr>Game intensity</vt:lpstr>
      <vt:lpstr>The Learning Curve</vt:lpstr>
      <vt:lpstr>The Learning Curve</vt:lpstr>
      <vt:lpstr>The Learning Curve</vt:lpstr>
      <vt:lpstr>The Learning Curve</vt:lpstr>
      <vt:lpstr>Fulfillment and Rewards</vt:lpstr>
      <vt:lpstr>The “Farmville” effect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246</cp:revision>
  <dcterms:created xsi:type="dcterms:W3CDTF">2013-01-19T04:27:23Z</dcterms:created>
  <dcterms:modified xsi:type="dcterms:W3CDTF">2013-08-24T04:52:31Z</dcterms:modified>
</cp:coreProperties>
</file>