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2"/>
  </p:notesMasterIdLst>
  <p:handoutMasterIdLst>
    <p:handoutMasterId r:id="rId23"/>
  </p:handoutMasterIdLst>
  <p:sldIdLst>
    <p:sldId id="256" r:id="rId2"/>
    <p:sldId id="347" r:id="rId3"/>
    <p:sldId id="346" r:id="rId4"/>
    <p:sldId id="280" r:id="rId5"/>
    <p:sldId id="281" r:id="rId6"/>
    <p:sldId id="285" r:id="rId7"/>
    <p:sldId id="342" r:id="rId8"/>
    <p:sldId id="292" r:id="rId9"/>
    <p:sldId id="294" r:id="rId10"/>
    <p:sldId id="341" r:id="rId11"/>
    <p:sldId id="344" r:id="rId12"/>
    <p:sldId id="302" r:id="rId13"/>
    <p:sldId id="309" r:id="rId14"/>
    <p:sldId id="313" r:id="rId15"/>
    <p:sldId id="345" r:id="rId16"/>
    <p:sldId id="317" r:id="rId17"/>
    <p:sldId id="323" r:id="rId18"/>
    <p:sldId id="329" r:id="rId19"/>
    <p:sldId id="334" r:id="rId20"/>
    <p:sldId id="34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1" autoAdjust="0"/>
    <p:restoredTop sz="86402" autoAdjust="0"/>
  </p:normalViewPr>
  <p:slideViewPr>
    <p:cSldViewPr>
      <p:cViewPr varScale="1">
        <p:scale>
          <a:sx n="76" d="100"/>
          <a:sy n="76" d="100"/>
        </p:scale>
        <p:origin x="-1488"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3106"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137FB-1F23-4903-BF61-DAE95EC7730E}" type="datetimeFigureOut">
              <a:rPr lang="en-US" smtClean="0"/>
              <a:t>2/15/2013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E46A84-C336-43DC-A3D6-BF23482DF59C}" type="slidenum">
              <a:rPr lang="en-US" smtClean="0"/>
              <a:t>‹#›</a:t>
            </a:fld>
            <a:endParaRPr lang="en-US"/>
          </a:p>
        </p:txBody>
      </p:sp>
    </p:spTree>
    <p:extLst>
      <p:ext uri="{BB962C8B-B14F-4D97-AF65-F5344CB8AC3E}">
        <p14:creationId xmlns:p14="http://schemas.microsoft.com/office/powerpoint/2010/main" val="3403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10C2D-2843-448C-B24C-59DEAD829361}" type="datetimeFigureOut">
              <a:rPr lang="en-US" smtClean="0"/>
              <a:t>2/15/2013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369A6-1160-40F6-BDC3-89A04C863DF0}" type="slidenum">
              <a:rPr lang="en-US" smtClean="0"/>
              <a:t>‹#›</a:t>
            </a:fld>
            <a:endParaRPr lang="en-US"/>
          </a:p>
        </p:txBody>
      </p:sp>
    </p:spTree>
    <p:extLst>
      <p:ext uri="{BB962C8B-B14F-4D97-AF65-F5344CB8AC3E}">
        <p14:creationId xmlns:p14="http://schemas.microsoft.com/office/powerpoint/2010/main" val="131214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has played this, and why?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3</a:t>
            </a:fld>
            <a:endParaRPr lang="en-US"/>
          </a:p>
        </p:txBody>
      </p:sp>
    </p:spTree>
    <p:extLst>
      <p:ext uri="{BB962C8B-B14F-4D97-AF65-F5344CB8AC3E}">
        <p14:creationId xmlns:p14="http://schemas.microsoft.com/office/powerpoint/2010/main" val="645995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player games</a:t>
            </a:r>
          </a:p>
          <a:p>
            <a:pPr lvl="1"/>
            <a:r>
              <a:rPr lang="en-US" dirty="0" smtClean="0"/>
              <a:t>Don’t’ have to worry about trading/negotiation</a:t>
            </a:r>
          </a:p>
          <a:p>
            <a:r>
              <a:rPr lang="en-US" dirty="0" smtClean="0"/>
              <a:t>Four-Eight player games</a:t>
            </a:r>
          </a:p>
          <a:p>
            <a:pPr lvl="1"/>
            <a:r>
              <a:rPr lang="en-US" dirty="0" smtClean="0"/>
              <a:t>More rare seeing free-for-all gameplay</a:t>
            </a:r>
          </a:p>
          <a:p>
            <a:pPr lvl="1"/>
            <a:r>
              <a:rPr lang="en-US" dirty="0" smtClean="0"/>
              <a:t>Team play more common</a:t>
            </a:r>
          </a:p>
          <a:p>
            <a:r>
              <a:rPr lang="en-US" dirty="0" smtClean="0"/>
              <a:t>Thousands-Millions</a:t>
            </a:r>
          </a:p>
          <a:p>
            <a:pPr lvl="1"/>
            <a:r>
              <a:rPr lang="en-US" dirty="0" smtClean="0"/>
              <a:t>Have to start answering the question:  How can a single player make a difference?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15</a:t>
            </a:fld>
            <a:endParaRPr lang="en-US"/>
          </a:p>
        </p:txBody>
      </p:sp>
    </p:spTree>
    <p:extLst>
      <p:ext uri="{BB962C8B-B14F-4D97-AF65-F5344CB8AC3E}">
        <p14:creationId xmlns:p14="http://schemas.microsoft.com/office/powerpoint/2010/main" val="60752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Multiplayer </a:t>
            </a:r>
            <a:endParaRPr lang="en-US" dirty="0" smtClean="0"/>
          </a:p>
          <a:p>
            <a:r>
              <a:rPr lang="en-US" dirty="0" smtClean="0"/>
              <a:t>Synchronous</a:t>
            </a:r>
            <a:r>
              <a:rPr lang="en-US" baseline="0" dirty="0" smtClean="0"/>
              <a:t> or </a:t>
            </a:r>
            <a:r>
              <a:rPr lang="en-US" baseline="0" dirty="0" err="1" smtClean="0"/>
              <a:t>ascynrhonous</a:t>
            </a:r>
            <a:r>
              <a:rPr lang="en-US" baseline="0" dirty="0" smtClean="0"/>
              <a:t>?</a:t>
            </a:r>
          </a:p>
          <a:p>
            <a:r>
              <a:rPr lang="en-US" dirty="0" smtClean="0"/>
              <a:t>Most games offer mix, and let the</a:t>
            </a:r>
            <a:r>
              <a:rPr lang="en-US" baseline="0" dirty="0" smtClean="0"/>
              <a:t> player choose what they like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16</a:t>
            </a:fld>
            <a:endParaRPr lang="en-US"/>
          </a:p>
        </p:txBody>
      </p:sp>
    </p:spTree>
    <p:extLst>
      <p:ext uri="{BB962C8B-B14F-4D97-AF65-F5344CB8AC3E}">
        <p14:creationId xmlns:p14="http://schemas.microsoft.com/office/powerpoint/2010/main" val="3850081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to consider dynamic scalability.  Players go in and out</a:t>
            </a:r>
          </a:p>
          <a:p>
            <a:r>
              <a:rPr lang="en-US" dirty="0" err="1" smtClean="0"/>
              <a:t>Griefing</a:t>
            </a:r>
            <a:endParaRPr lang="en-US" dirty="0" smtClean="0"/>
          </a:p>
          <a:p>
            <a:r>
              <a:rPr lang="en-US" dirty="0" smtClean="0"/>
              <a:t>Community formation and support</a:t>
            </a:r>
          </a:p>
          <a:p>
            <a:r>
              <a:rPr lang="en-US" dirty="0" smtClean="0"/>
              <a:t>Attracting new and old players</a:t>
            </a:r>
          </a:p>
          <a:p>
            <a:r>
              <a:rPr lang="en-US" dirty="0" smtClean="0"/>
              <a:t>Issues with interfaces</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18</a:t>
            </a:fld>
            <a:endParaRPr lang="en-US"/>
          </a:p>
        </p:txBody>
      </p:sp>
    </p:spTree>
    <p:extLst>
      <p:ext uri="{BB962C8B-B14F-4D97-AF65-F5344CB8AC3E}">
        <p14:creationId xmlns:p14="http://schemas.microsoft.com/office/powerpoint/2010/main" val="23814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Designing for different players</a:t>
            </a:r>
          </a:p>
          <a:p>
            <a:r>
              <a:rPr lang="en-US" dirty="0" smtClean="0"/>
              <a:t>Children – Typically playing a game</a:t>
            </a:r>
            <a:r>
              <a:rPr lang="en-US" baseline="0" dirty="0" smtClean="0"/>
              <a:t> to have fun.  These games tend to have few, if any player decisions, and have strong elements of chance</a:t>
            </a:r>
          </a:p>
          <a:p>
            <a:r>
              <a:rPr lang="en-US" baseline="0" dirty="0" smtClean="0"/>
              <a:t>Competitive gamers – Bowling/Chess, prefer games with more skill, head to head</a:t>
            </a:r>
          </a:p>
          <a:p>
            <a:r>
              <a:rPr lang="en-US" baseline="0" dirty="0" smtClean="0"/>
              <a:t>Social gamers – don’t care too much about intense strategy</a:t>
            </a:r>
          </a:p>
          <a:p>
            <a:r>
              <a:rPr lang="en-US" baseline="0" dirty="0" smtClean="0"/>
              <a:t>Professional players – Very strong skill</a:t>
            </a:r>
          </a:p>
          <a:p>
            <a:r>
              <a:rPr lang="en-US" dirty="0" smtClean="0"/>
              <a:t>Families</a:t>
            </a:r>
            <a:r>
              <a:rPr lang="en-US" baseline="0" dirty="0" smtClean="0"/>
              <a:t> – Mix of people</a:t>
            </a:r>
          </a:p>
          <a:p>
            <a:r>
              <a:rPr lang="en-US" baseline="0" dirty="0" smtClean="0"/>
              <a:t>Mass market – broad range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4</a:t>
            </a:fld>
            <a:endParaRPr lang="en-US"/>
          </a:p>
        </p:txBody>
      </p:sp>
    </p:spTree>
    <p:extLst>
      <p:ext uri="{BB962C8B-B14F-4D97-AF65-F5344CB8AC3E}">
        <p14:creationId xmlns:p14="http://schemas.microsoft.com/office/powerpoint/2010/main" val="168094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 ability</a:t>
            </a:r>
            <a:r>
              <a:rPr lang="en-US" baseline="0" dirty="0" smtClean="0"/>
              <a:t> – 4-5 year olds, young adults</a:t>
            </a:r>
            <a:endParaRPr lang="en-US" dirty="0" smtClean="0"/>
          </a:p>
          <a:p>
            <a:r>
              <a:rPr lang="en-US" dirty="0" smtClean="0"/>
              <a:t>Learning Curve</a:t>
            </a:r>
            <a:r>
              <a:rPr lang="en-US" baseline="0" dirty="0" smtClean="0"/>
              <a:t> – </a:t>
            </a:r>
            <a:r>
              <a:rPr lang="en-US" baseline="0" dirty="0" err="1" smtClean="0"/>
              <a:t>nintendo</a:t>
            </a:r>
            <a:r>
              <a:rPr lang="en-US" baseline="0" dirty="0" smtClean="0"/>
              <a:t> DS and its pen, use pre-existing knowledge</a:t>
            </a:r>
            <a:endParaRPr lang="en-US" dirty="0" smtClean="0"/>
          </a:p>
          <a:p>
            <a:r>
              <a:rPr lang="en-US" dirty="0" smtClean="0"/>
              <a:t>Physical ability </a:t>
            </a:r>
            <a:r>
              <a:rPr lang="en-US" baseline="0" dirty="0" smtClean="0"/>
              <a:t>– Microsoft controller</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5</a:t>
            </a:fld>
            <a:endParaRPr lang="en-US"/>
          </a:p>
        </p:txBody>
      </p:sp>
    </p:spTree>
    <p:extLst>
      <p:ext uri="{BB962C8B-B14F-4D97-AF65-F5344CB8AC3E}">
        <p14:creationId xmlns:p14="http://schemas.microsoft.com/office/powerpoint/2010/main" val="67613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learning curve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6</a:t>
            </a:fld>
            <a:endParaRPr lang="en-US"/>
          </a:p>
        </p:txBody>
      </p:sp>
    </p:spTree>
    <p:extLst>
      <p:ext uri="{BB962C8B-B14F-4D97-AF65-F5344CB8AC3E}">
        <p14:creationId xmlns:p14="http://schemas.microsoft.com/office/powerpoint/2010/main" val="3271625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Cognitive</a:t>
            </a:r>
            <a:r>
              <a:rPr lang="en-US" baseline="0" dirty="0" smtClean="0"/>
              <a:t> ability – Risk for 6 year olds </a:t>
            </a:r>
            <a:r>
              <a:rPr lang="en-US" baseline="0" dirty="0" err="1" smtClean="0"/>
              <a:t>vs</a:t>
            </a:r>
            <a:r>
              <a:rPr lang="en-US" baseline="0" dirty="0" smtClean="0"/>
              <a:t> Monopoly for adults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Learning style – Men </a:t>
            </a:r>
            <a:r>
              <a:rPr lang="en-US" baseline="0" dirty="0" err="1" smtClean="0"/>
              <a:t>Vs</a:t>
            </a:r>
            <a:r>
              <a:rPr lang="en-US" baseline="0" dirty="0" smtClean="0"/>
              <a:t> Women</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7</a:t>
            </a:fld>
            <a:endParaRPr lang="en-US"/>
          </a:p>
        </p:txBody>
      </p:sp>
    </p:spTree>
    <p:extLst>
      <p:ext uri="{BB962C8B-B14F-4D97-AF65-F5344CB8AC3E}">
        <p14:creationId xmlns:p14="http://schemas.microsoft.com/office/powerpoint/2010/main" val="1732964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played in 20-90 minutes</a:t>
            </a:r>
          </a:p>
          <a:p>
            <a:r>
              <a:rPr lang="en-US" dirty="0" smtClean="0"/>
              <a:t>	If it’s too short, adults feel like it’s over too quickly.  Too</a:t>
            </a:r>
            <a:r>
              <a:rPr lang="en-US" baseline="0" dirty="0" smtClean="0"/>
              <a:t> long and children don’t like it</a:t>
            </a:r>
            <a:endParaRPr lang="en-US" dirty="0" smtClean="0"/>
          </a:p>
          <a:p>
            <a:r>
              <a:rPr lang="en-US" dirty="0" smtClean="0"/>
              <a:t>Short setup time</a:t>
            </a:r>
          </a:p>
          <a:p>
            <a:r>
              <a:rPr lang="en-US" dirty="0" smtClean="0"/>
              <a:t>	No</a:t>
            </a:r>
            <a:r>
              <a:rPr lang="en-US" baseline="0" dirty="0" smtClean="0"/>
              <a:t> fun setting up</a:t>
            </a:r>
            <a:endParaRPr lang="en-US" dirty="0" smtClean="0"/>
          </a:p>
          <a:p>
            <a:r>
              <a:rPr lang="en-US" dirty="0" smtClean="0"/>
              <a:t>Simple rules, short learning curve</a:t>
            </a:r>
          </a:p>
          <a:p>
            <a:r>
              <a:rPr lang="en-US" dirty="0" smtClean="0"/>
              <a:t>	Easy to learn, hard to master</a:t>
            </a:r>
          </a:p>
          <a:p>
            <a:r>
              <a:rPr lang="en-US" dirty="0" smtClean="0"/>
              <a:t>Cooperative, no confrontational</a:t>
            </a:r>
          </a:p>
          <a:p>
            <a:r>
              <a:rPr lang="en-US" dirty="0" smtClean="0"/>
              <a:t>	Trading/negotiation, coop</a:t>
            </a:r>
          </a:p>
          <a:p>
            <a:r>
              <a:rPr lang="en-US" dirty="0" smtClean="0"/>
              <a:t>Has strategic decision making </a:t>
            </a:r>
          </a:p>
          <a:p>
            <a:r>
              <a:rPr lang="en-US" dirty="0" smtClean="0"/>
              <a:t>	Not</a:t>
            </a:r>
            <a:r>
              <a:rPr lang="en-US" baseline="0" dirty="0" smtClean="0"/>
              <a:t> a huge amount of luck</a:t>
            </a:r>
            <a:endParaRPr lang="en-US" dirty="0" smtClean="0"/>
          </a:p>
          <a:p>
            <a:r>
              <a:rPr lang="en-US" dirty="0" smtClean="0"/>
              <a:t>Minimal player downtime</a:t>
            </a:r>
          </a:p>
          <a:p>
            <a:r>
              <a:rPr lang="en-US" dirty="0" smtClean="0"/>
              <a:t>	Players don’t like waiting for their turn</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9</a:t>
            </a:fld>
            <a:endParaRPr lang="en-US"/>
          </a:p>
        </p:txBody>
      </p:sp>
    </p:spTree>
    <p:extLst>
      <p:ext uri="{BB962C8B-B14F-4D97-AF65-F5344CB8AC3E}">
        <p14:creationId xmlns:p14="http://schemas.microsoft.com/office/powerpoint/2010/main" val="72299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Games</a:t>
            </a:r>
            <a:r>
              <a:rPr lang="en-US" baseline="0" dirty="0" smtClean="0"/>
              <a:t> of chance – Typically children’s </a:t>
            </a:r>
            <a:r>
              <a:rPr lang="en-US" baseline="0" dirty="0" err="1" smtClean="0"/>
              <a:t>agme</a:t>
            </a:r>
            <a:r>
              <a:rPr lang="en-US" baseline="0" dirty="0" smtClean="0"/>
              <a:t> or gambling games.  A small amount of strategy is acceptable, turns it into a family game</a:t>
            </a:r>
          </a:p>
          <a:p>
            <a:r>
              <a:rPr lang="en-US" baseline="0" dirty="0" smtClean="0"/>
              <a:t>The “ILLUSION” of skill</a:t>
            </a:r>
          </a:p>
          <a:p>
            <a:endParaRPr lang="en-US" baseline="0" dirty="0" smtClean="0"/>
          </a:p>
          <a:p>
            <a:r>
              <a:rPr lang="en-US" baseline="0" dirty="0" smtClean="0"/>
              <a:t>Games of skill – Twitch based games (FPS), </a:t>
            </a:r>
          </a:p>
          <a:p>
            <a:endParaRPr lang="en-US" baseline="0" dirty="0" smtClean="0"/>
          </a:p>
          <a:p>
            <a:r>
              <a:rPr lang="en-US" baseline="0" dirty="0" smtClean="0"/>
              <a:t>Strategy </a:t>
            </a:r>
            <a:r>
              <a:rPr lang="en-US" baseline="0" dirty="0" err="1" smtClean="0"/>
              <a:t>vs</a:t>
            </a:r>
            <a:r>
              <a:rPr lang="en-US" baseline="0" dirty="0" smtClean="0"/>
              <a:t> twitch skill</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10</a:t>
            </a:fld>
            <a:endParaRPr lang="en-US"/>
          </a:p>
        </p:txBody>
      </p:sp>
    </p:spTree>
    <p:extLst>
      <p:ext uri="{BB962C8B-B14F-4D97-AF65-F5344CB8AC3E}">
        <p14:creationId xmlns:p14="http://schemas.microsoft.com/office/powerpoint/2010/main" val="399832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dirty="0" smtClean="0">
                <a:solidFill>
                  <a:schemeClr val="tx1"/>
                </a:solidFill>
                <a:effectLst/>
                <a:latin typeface="+mn-lt"/>
                <a:ea typeface="+mn-ea"/>
                <a:cs typeface="+mn-cs"/>
              </a:rPr>
              <a:t>In World of </a:t>
            </a:r>
            <a:r>
              <a:rPr lang="en-US" sz="1200" b="0" i="1" kern="1200" dirty="0" err="1" smtClean="0">
                <a:solidFill>
                  <a:schemeClr val="tx1"/>
                </a:solidFill>
                <a:effectLst/>
                <a:latin typeface="+mn-lt"/>
                <a:ea typeface="+mn-ea"/>
                <a:cs typeface="+mn-cs"/>
              </a:rPr>
              <a:t>Warcraft</a:t>
            </a:r>
            <a:r>
              <a:rPr lang="en-US" sz="1200" b="0" i="1" kern="1200" dirty="0" smtClean="0">
                <a:solidFill>
                  <a:schemeClr val="tx1"/>
                </a:solidFill>
                <a:effectLst/>
                <a:latin typeface="+mn-lt"/>
                <a:ea typeface="+mn-ea"/>
                <a:cs typeface="+mn-cs"/>
              </a:rPr>
              <a:t> what they did when they first designed the game was they had an experience system that would, over time, lower the amount of experience you got because [Blizzard] wanted to encourage people to play for like two hours at a time instead of twelve hours at a time. So the longer you played you’d get this experience degradation and then it would bottom out and at that point it would be a fixed rate of experience. And people just hated it.</a:t>
            </a:r>
          </a:p>
          <a:p>
            <a:pPr fontAlgn="base"/>
            <a:r>
              <a:rPr lang="en-US" sz="1200" b="0" i="1" kern="1200" dirty="0" smtClean="0">
                <a:solidFill>
                  <a:schemeClr val="tx1"/>
                </a:solidFill>
                <a:effectLst/>
                <a:latin typeface="+mn-lt"/>
                <a:ea typeface="+mn-ea"/>
                <a:cs typeface="+mn-cs"/>
              </a:rPr>
              <a:t>And so they went back and [Blizzard's Rob </a:t>
            </a:r>
            <a:r>
              <a:rPr lang="en-US" sz="1200" b="0" i="1" kern="1200" dirty="0" err="1" smtClean="0">
                <a:solidFill>
                  <a:schemeClr val="tx1"/>
                </a:solidFill>
                <a:effectLst/>
                <a:latin typeface="+mn-lt"/>
                <a:ea typeface="+mn-ea"/>
                <a:cs typeface="+mn-cs"/>
              </a:rPr>
              <a:t>Pardo</a:t>
            </a:r>
            <a:r>
              <a:rPr lang="en-US" sz="1200" b="0" i="1" kern="1200" dirty="0" smtClean="0">
                <a:solidFill>
                  <a:schemeClr val="tx1"/>
                </a:solidFill>
                <a:effectLst/>
                <a:latin typeface="+mn-lt"/>
                <a:ea typeface="+mn-ea"/>
                <a:cs typeface="+mn-cs"/>
              </a:rPr>
              <a:t>] was like </a:t>
            </a:r>
            <a:r>
              <a:rPr lang="en-US" sz="1200" b="0" i="1" kern="1200" dirty="0" err="1" smtClean="0">
                <a:solidFill>
                  <a:schemeClr val="tx1"/>
                </a:solidFill>
                <a:effectLst/>
                <a:latin typeface="+mn-lt"/>
                <a:ea typeface="+mn-ea"/>
                <a:cs typeface="+mn-cs"/>
              </a:rPr>
              <a:t>allright</a:t>
            </a:r>
            <a:r>
              <a:rPr lang="en-US" sz="1200" b="0" i="1" kern="1200" dirty="0" smtClean="0">
                <a:solidFill>
                  <a:schemeClr val="tx1"/>
                </a:solidFill>
                <a:effectLst/>
                <a:latin typeface="+mn-lt"/>
                <a:ea typeface="+mn-ea"/>
                <a:cs typeface="+mn-cs"/>
              </a:rPr>
              <a:t>, basically what we did was we made everything in the game take twice as much experience to achieve as before and then we flipped it. So actually what happens is you start getting 200% experience and eventually it goes back down to 100%. So that effectively now how they spin it is that if you log out for a while you get this 200% boost when you log back in! And then over time it goes away and you just get regular 100% experience. It’s EXACTLY the same as it was before, except NOW everyone is like “Fuck yeah, Blizzard, this is exactly what I want!”</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13</a:t>
            </a:fld>
            <a:endParaRPr lang="en-US"/>
          </a:p>
        </p:txBody>
      </p:sp>
    </p:spTree>
    <p:extLst>
      <p:ext uri="{BB962C8B-B14F-4D97-AF65-F5344CB8AC3E}">
        <p14:creationId xmlns:p14="http://schemas.microsoft.com/office/powerpoint/2010/main" val="261235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14</a:t>
            </a:fld>
            <a:endParaRPr lang="en-US"/>
          </a:p>
        </p:txBody>
      </p:sp>
    </p:spTree>
    <p:extLst>
      <p:ext uri="{BB962C8B-B14F-4D97-AF65-F5344CB8AC3E}">
        <p14:creationId xmlns:p14="http://schemas.microsoft.com/office/powerpoint/2010/main" val="3417517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C4BDA1B5-B47C-4A0E-AC7D-24948CCE723B}" type="datetimeFigureOut">
              <a:rPr lang="en-US" smtClean="0"/>
              <a:t>2/15/2013</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A576F4D4-0D58-4019-A643-A13454875DF5}"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2/15/2013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2/15/2013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75001-D82B-40AE-A6E5-3BCFDB7AF867}"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344C1-8D4C-4507-8FE8-B8E14A278BA7}" type="slidenum">
              <a:rPr lang="en-US" smtClean="0"/>
              <a:t>‹#›</a:t>
            </a:fld>
            <a:endParaRPr lang="en-US"/>
          </a:p>
        </p:txBody>
      </p:sp>
    </p:spTree>
    <p:extLst>
      <p:ext uri="{BB962C8B-B14F-4D97-AF65-F5344CB8AC3E}">
        <p14:creationId xmlns:p14="http://schemas.microsoft.com/office/powerpoint/2010/main" val="12119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4BDA1B5-B47C-4A0E-AC7D-24948CCE723B}" type="datetimeFigureOut">
              <a:rPr lang="en-US" smtClean="0"/>
              <a:t>2/15/2013</a:t>
            </a:fld>
            <a:endParaRPr lang="en-US"/>
          </a:p>
        </p:txBody>
      </p:sp>
      <p:sp>
        <p:nvSpPr>
          <p:cNvPr id="18" name="Slide Number Placeholder 17"/>
          <p:cNvSpPr>
            <a:spLocks noGrp="1"/>
          </p:cNvSpPr>
          <p:nvPr>
            <p:ph type="sldNum" sz="quarter" idx="11"/>
          </p:nvPr>
        </p:nvSpPr>
        <p:spPr/>
        <p:txBody>
          <a:bodyPr/>
          <a:lstStyle/>
          <a:p>
            <a:fld id="{A576F4D4-0D58-4019-A643-A13454875DF5}"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C4BDA1B5-B47C-4A0E-AC7D-24948CCE723B}" type="datetimeFigureOut">
              <a:rPr lang="en-US" smtClean="0"/>
              <a:t>2/15/2013</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A576F4D4-0D58-4019-A643-A13454875DF5}"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2/15/2013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C4BDA1B5-B47C-4A0E-AC7D-24948CCE723B}" type="datetimeFigureOut">
              <a:rPr lang="en-US" smtClean="0"/>
              <a:t>2/15/2013</a:t>
            </a:fld>
            <a:endParaRPr lang="en-US"/>
          </a:p>
        </p:txBody>
      </p:sp>
      <p:sp>
        <p:nvSpPr>
          <p:cNvPr id="24" name="Slide Number Placeholder 23"/>
          <p:cNvSpPr>
            <a:spLocks noGrp="1"/>
          </p:cNvSpPr>
          <p:nvPr>
            <p:ph type="sldNum" sz="quarter" idx="17"/>
          </p:nvPr>
        </p:nvSpPr>
        <p:spPr/>
        <p:txBody>
          <a:bodyPr/>
          <a:lstStyle/>
          <a:p>
            <a:fld id="{A576F4D4-0D58-4019-A643-A13454875DF5}" type="slidenum">
              <a:rPr lang="en-US" smtClean="0"/>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C4BDA1B5-B47C-4A0E-AC7D-24948CCE723B}" type="datetimeFigureOut">
              <a:rPr lang="en-US" smtClean="0"/>
              <a:t>2/15/2013</a:t>
            </a:fld>
            <a:endParaRPr lang="en-US"/>
          </a:p>
        </p:txBody>
      </p:sp>
      <p:sp>
        <p:nvSpPr>
          <p:cNvPr id="17" name="Slide Number Placeholder 16"/>
          <p:cNvSpPr>
            <a:spLocks noGrp="1"/>
          </p:cNvSpPr>
          <p:nvPr>
            <p:ph type="sldNum" sz="quarter" idx="11"/>
          </p:nvPr>
        </p:nvSpPr>
        <p:spPr/>
        <p:txBody>
          <a:bodyPr/>
          <a:lstStyle/>
          <a:p>
            <a:fld id="{A576F4D4-0D58-4019-A643-A13454875DF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C4BDA1B5-B47C-4A0E-AC7D-24948CCE723B}" type="datetimeFigureOut">
              <a:rPr lang="en-US" smtClean="0"/>
              <a:t>2/15/2013</a:t>
            </a:fld>
            <a:endParaRPr lang="en-US"/>
          </a:p>
        </p:txBody>
      </p:sp>
      <p:sp>
        <p:nvSpPr>
          <p:cNvPr id="14" name="Slide Number Placeholder 13"/>
          <p:cNvSpPr>
            <a:spLocks noGrp="1"/>
          </p:cNvSpPr>
          <p:nvPr>
            <p:ph type="sldNum" sz="quarter" idx="11"/>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2/15/2013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DA1B5-B47C-4A0E-AC7D-24948CCE723B}"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6F4D4-0D58-4019-A643-A13454875DF5}"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C4BDA1B5-B47C-4A0E-AC7D-24948CCE723B}" type="datetimeFigureOut">
              <a:rPr lang="en-US" smtClean="0"/>
              <a:t>2/15/2013</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A576F4D4-0D58-4019-A643-A13454875D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GA 3331 – Game Prototyping</a:t>
            </a:r>
            <a:endParaRPr lang="en-US" dirty="0"/>
          </a:p>
        </p:txBody>
      </p:sp>
      <p:sp>
        <p:nvSpPr>
          <p:cNvPr id="10" name="Subtitle 9"/>
          <p:cNvSpPr>
            <a:spLocks noGrp="1"/>
          </p:cNvSpPr>
          <p:nvPr>
            <p:ph type="subTitle" idx="1"/>
          </p:nvPr>
        </p:nvSpPr>
        <p:spPr/>
        <p:txBody>
          <a:bodyPr>
            <a:normAutofit fontScale="92500" lnSpcReduction="20000"/>
          </a:bodyPr>
          <a:lstStyle/>
          <a:p>
            <a:r>
              <a:rPr lang="en-US" dirty="0" smtClean="0"/>
              <a:t>Week 6</a:t>
            </a:r>
          </a:p>
          <a:p>
            <a:r>
              <a:rPr lang="en-US" dirty="0" smtClean="0"/>
              <a:t>Target audiences and Multiplayer gameplay</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76600"/>
            <a:ext cx="5524500" cy="2955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1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 Win, It’s Skill; When You Win, It’s Luck</a:t>
            </a:r>
          </a:p>
        </p:txBody>
      </p:sp>
      <p:sp>
        <p:nvSpPr>
          <p:cNvPr id="3" name="Content Placeholder 2"/>
          <p:cNvSpPr>
            <a:spLocks noGrp="1"/>
          </p:cNvSpPr>
          <p:nvPr>
            <p:ph idx="1"/>
          </p:nvPr>
        </p:nvSpPr>
        <p:spPr/>
        <p:txBody>
          <a:bodyPr/>
          <a:lstStyle/>
          <a:p>
            <a:r>
              <a:rPr lang="en-US" dirty="0" smtClean="0"/>
              <a:t>Some games are all chance, and have no skill-based player decisions</a:t>
            </a:r>
          </a:p>
          <a:p>
            <a:pPr lvl="1"/>
            <a:r>
              <a:rPr lang="en-US" dirty="0" smtClean="0"/>
              <a:t>Chutes and Ladders</a:t>
            </a:r>
          </a:p>
          <a:p>
            <a:pPr lvl="1"/>
            <a:r>
              <a:rPr lang="en-US" dirty="0" smtClean="0"/>
              <a:t>Gambling games (Roulette)</a:t>
            </a:r>
          </a:p>
          <a:p>
            <a:r>
              <a:rPr lang="en-US" dirty="0" smtClean="0"/>
              <a:t>Some games are all skill</a:t>
            </a:r>
          </a:p>
          <a:p>
            <a:pPr lvl="1"/>
            <a:r>
              <a:rPr lang="en-US" dirty="0" smtClean="0"/>
              <a:t>Tic-tac-toe</a:t>
            </a:r>
          </a:p>
          <a:p>
            <a:pPr lvl="1"/>
            <a:r>
              <a:rPr lang="en-US" dirty="0" smtClean="0"/>
              <a:t>Chess/go/</a:t>
            </a:r>
            <a:r>
              <a:rPr lang="en-US" dirty="0" err="1" smtClean="0"/>
              <a:t>Starcraft</a:t>
            </a:r>
            <a:endParaRPr lang="en-US" dirty="0" smtClean="0"/>
          </a:p>
          <a:p>
            <a:r>
              <a:rPr lang="en-US" dirty="0" smtClean="0"/>
              <a:t>Many games fall between </a:t>
            </a:r>
          </a:p>
          <a:p>
            <a:pPr lvl="1"/>
            <a:r>
              <a:rPr lang="en-US" dirty="0" smtClean="0"/>
              <a:t>Settlers of </a:t>
            </a:r>
            <a:r>
              <a:rPr lang="en-US" dirty="0" err="1" smtClean="0"/>
              <a:t>Catan</a:t>
            </a:r>
            <a:r>
              <a:rPr lang="en-US" dirty="0" smtClean="0"/>
              <a:t>, Backgammon, Poker</a:t>
            </a:r>
          </a:p>
          <a:p>
            <a:r>
              <a:rPr lang="en-US" dirty="0" smtClean="0"/>
              <a:t>Twitch </a:t>
            </a:r>
            <a:r>
              <a:rPr lang="en-US" dirty="0" err="1" smtClean="0"/>
              <a:t>vs</a:t>
            </a:r>
            <a:r>
              <a:rPr lang="en-US" dirty="0" smtClean="0"/>
              <a:t> Strategy</a:t>
            </a:r>
            <a:endParaRPr lang="en-US" dirty="0"/>
          </a:p>
        </p:txBody>
      </p:sp>
      <p:pic>
        <p:nvPicPr>
          <p:cNvPr id="7170" name="Picture 2" descr="http://www.foraysinforgiveness.com/wp-content/uploads/2011/10/chutes-and-ladd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514600"/>
            <a:ext cx="3810000" cy="3867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172" name="Picture 4" descr="http://86bb71d19d3bcb79effc-d9e6924a0395cb1b5b9f03b7640d26eb.r91.cf1.rackcdn.com/wp-content/uploads/2008/10/starcraft-ii-screenshot-bi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2667000"/>
            <a:ext cx="4114800" cy="3086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5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fade">
                                      <p:cBhvr>
                                        <p:cTn id="30" dur="500"/>
                                        <p:tgtEl>
                                          <p:spTgt spid="71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that your game isn’t balanced</a:t>
            </a:r>
            <a:endParaRPr lang="en-US" dirty="0"/>
          </a:p>
        </p:txBody>
      </p:sp>
      <p:sp>
        <p:nvSpPr>
          <p:cNvPr id="3" name="Content Placeholder 2"/>
          <p:cNvSpPr>
            <a:spLocks noGrp="1"/>
          </p:cNvSpPr>
          <p:nvPr>
            <p:ph idx="1"/>
          </p:nvPr>
        </p:nvSpPr>
        <p:spPr/>
        <p:txBody>
          <a:bodyPr/>
          <a:lstStyle/>
          <a:p>
            <a:r>
              <a:rPr lang="en-US" dirty="0" smtClean="0"/>
              <a:t>Players are bored</a:t>
            </a:r>
          </a:p>
          <a:p>
            <a:pPr lvl="1"/>
            <a:r>
              <a:rPr lang="en-US" dirty="0" smtClean="0"/>
              <a:t>Too much luck</a:t>
            </a:r>
          </a:p>
          <a:p>
            <a:r>
              <a:rPr lang="en-US" dirty="0" smtClean="0"/>
              <a:t>Players are bored except on their turn</a:t>
            </a:r>
          </a:p>
          <a:p>
            <a:r>
              <a:rPr lang="en-US" dirty="0" smtClean="0"/>
              <a:t>Players aren’t engaged or confused</a:t>
            </a:r>
          </a:p>
          <a:p>
            <a:pPr lvl="1"/>
            <a:r>
              <a:rPr lang="en-US" dirty="0" smtClean="0"/>
              <a:t>Game is too complicated</a:t>
            </a:r>
          </a:p>
          <a:p>
            <a:r>
              <a:rPr lang="en-US" dirty="0" smtClean="0"/>
              <a:t>One player beats all of the other players by a wide margin</a:t>
            </a:r>
          </a:p>
          <a:p>
            <a:pPr lvl="1"/>
            <a:r>
              <a:rPr lang="en-US" dirty="0" smtClean="0"/>
              <a:t>Maybe too much skill.</a:t>
            </a:r>
          </a:p>
          <a:p>
            <a:pPr lvl="1"/>
            <a:r>
              <a:rPr lang="en-US" dirty="0" smtClean="0"/>
              <a:t>Consider a catch-up mechanic</a:t>
            </a:r>
            <a:endParaRPr lang="en-US" dirty="0"/>
          </a:p>
        </p:txBody>
      </p:sp>
      <p:pic>
        <p:nvPicPr>
          <p:cNvPr id="9218" name="Picture 2" descr="http://i0.kym-cdn.com/photos/images/original/000/167/919/38f2f82655cf6ebd5842972e1318b03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1752600"/>
            <a:ext cx="3264040" cy="23093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Lab #1 In class challenge</a:t>
            </a:r>
          </a:p>
        </p:txBody>
      </p:sp>
      <p:sp>
        <p:nvSpPr>
          <p:cNvPr id="5" name="Content Placeholder 4"/>
          <p:cNvSpPr>
            <a:spLocks noGrp="1"/>
          </p:cNvSpPr>
          <p:nvPr>
            <p:ph idx="1"/>
          </p:nvPr>
        </p:nvSpPr>
        <p:spPr/>
        <p:txBody>
          <a:bodyPr/>
          <a:lstStyle/>
          <a:p>
            <a:r>
              <a:rPr lang="en-US" dirty="0" smtClean="0"/>
              <a:t>FPS </a:t>
            </a:r>
            <a:r>
              <a:rPr lang="en-US" dirty="0"/>
              <a:t>for </a:t>
            </a:r>
            <a:r>
              <a:rPr lang="en-US" dirty="0" smtClean="0"/>
              <a:t>girls 8-16 years old</a:t>
            </a:r>
            <a:endParaRPr lang="en-US" dirty="0"/>
          </a:p>
          <a:p>
            <a:r>
              <a:rPr lang="en-US" dirty="0" smtClean="0"/>
              <a:t>Using </a:t>
            </a:r>
            <a:r>
              <a:rPr lang="en-US" dirty="0"/>
              <a:t>the </a:t>
            </a:r>
            <a:r>
              <a:rPr lang="en-US" dirty="0" smtClean="0"/>
              <a:t>DDR </a:t>
            </a:r>
            <a:r>
              <a:rPr lang="en-US" dirty="0"/>
              <a:t>dance pad for five different </a:t>
            </a:r>
            <a:r>
              <a:rPr lang="en-US" dirty="0" smtClean="0"/>
              <a:t>uses</a:t>
            </a:r>
          </a:p>
          <a:p>
            <a:pPr lvl="1"/>
            <a:r>
              <a:rPr lang="en-US" dirty="0" smtClean="0"/>
              <a:t>Better </a:t>
            </a:r>
            <a:r>
              <a:rPr lang="en-US" dirty="0"/>
              <a:t>if it doesn't involve dancing</a:t>
            </a:r>
          </a:p>
          <a:p>
            <a:r>
              <a:rPr lang="en-US" dirty="0" smtClean="0"/>
              <a:t>Make a game intended for </a:t>
            </a:r>
            <a:r>
              <a:rPr lang="en-US" dirty="0" err="1" smtClean="0"/>
              <a:t>wal-mart</a:t>
            </a:r>
            <a:r>
              <a:rPr lang="en-US" dirty="0" smtClean="0"/>
              <a:t> shoppers</a:t>
            </a:r>
          </a:p>
          <a:p>
            <a:pPr lvl="1"/>
            <a:r>
              <a:rPr lang="en-US" dirty="0" smtClean="0"/>
              <a:t>Mass Market appeal for non-gamers</a:t>
            </a:r>
            <a:endParaRPr lang="en-US" dirty="0"/>
          </a:p>
          <a:p>
            <a:r>
              <a:rPr lang="en-US" dirty="0" smtClean="0"/>
              <a:t>Educational </a:t>
            </a:r>
            <a:r>
              <a:rPr lang="en-US" dirty="0"/>
              <a:t>MMO</a:t>
            </a:r>
          </a:p>
        </p:txBody>
      </p:sp>
      <p:pic>
        <p:nvPicPr>
          <p:cNvPr id="10242" name="Picture 2" descr="http://www.wowpedia.org/images/thumb/2/2c/Playable_Gnomes.jpg/260px-Playable_Gnom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782" y="1042830"/>
            <a:ext cx="2476500" cy="27622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baseline="0" dirty="0" smtClean="0">
                <a:latin typeface="Calibri"/>
              </a:rPr>
              <a:t>Rewards instead of punishments - "Framing"</a:t>
            </a:r>
          </a:p>
        </p:txBody>
      </p:sp>
      <p:sp>
        <p:nvSpPr>
          <p:cNvPr id="5" name="Content Placeholder 4"/>
          <p:cNvSpPr>
            <a:spLocks noGrp="1"/>
          </p:cNvSpPr>
          <p:nvPr>
            <p:ph idx="1"/>
          </p:nvPr>
        </p:nvSpPr>
        <p:spPr/>
        <p:txBody>
          <a:bodyPr>
            <a:normAutofit/>
          </a:bodyPr>
          <a:lstStyle/>
          <a:p>
            <a:r>
              <a:rPr lang="en-US" dirty="0" err="1" smtClean="0"/>
              <a:t>WoW</a:t>
            </a:r>
            <a:r>
              <a:rPr lang="en-US" dirty="0" smtClean="0"/>
              <a:t> EXP rested bonus</a:t>
            </a:r>
            <a:endParaRPr lang="en-US" dirty="0"/>
          </a:p>
          <a:p>
            <a:r>
              <a:rPr lang="en-US" dirty="0" smtClean="0"/>
              <a:t>Examples </a:t>
            </a:r>
            <a:r>
              <a:rPr lang="en-US" dirty="0"/>
              <a:t>of other types of framing?</a:t>
            </a:r>
          </a:p>
        </p:txBody>
      </p:sp>
      <p:pic>
        <p:nvPicPr>
          <p:cNvPr id="11266" name="Picture 2" descr="http://media-curse.cursecdn.com/attachments/16/479/66ae8958ca7d6c3a15c38c3e32b3e6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57600"/>
            <a:ext cx="5715000" cy="15049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46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Multiplayer games</a:t>
            </a:r>
          </a:p>
        </p:txBody>
      </p:sp>
      <p:sp>
        <p:nvSpPr>
          <p:cNvPr id="5" name="Content Placeholder 4"/>
          <p:cNvSpPr>
            <a:spLocks noGrp="1"/>
          </p:cNvSpPr>
          <p:nvPr>
            <p:ph idx="1"/>
          </p:nvPr>
        </p:nvSpPr>
        <p:spPr/>
        <p:txBody>
          <a:bodyPr/>
          <a:lstStyle/>
          <a:p>
            <a:r>
              <a:rPr lang="en-US" dirty="0"/>
              <a:t>How do you </a:t>
            </a:r>
            <a:r>
              <a:rPr lang="en-US" dirty="0" smtClean="0"/>
              <a:t>separate different multiplayer games?</a:t>
            </a:r>
          </a:p>
          <a:p>
            <a:pPr lvl="1"/>
            <a:r>
              <a:rPr lang="en-US" dirty="0" smtClean="0"/>
              <a:t>Number of players</a:t>
            </a:r>
          </a:p>
          <a:p>
            <a:pPr lvl="1"/>
            <a:r>
              <a:rPr lang="en-US" dirty="0" smtClean="0"/>
              <a:t>2 players versus thousands(Massively Multiplayer)</a:t>
            </a:r>
          </a:p>
          <a:p>
            <a:pPr marL="0" indent="0">
              <a:buNone/>
            </a:pPr>
            <a:endParaRPr lang="en-US" dirty="0" smtClean="0"/>
          </a:p>
          <a:p>
            <a:pPr lvl="1"/>
            <a:endParaRPr lang="en-US" dirty="0"/>
          </a:p>
        </p:txBody>
      </p:sp>
      <p:pic>
        <p:nvPicPr>
          <p:cNvPr id="12292" name="Picture 4" descr="http://theinterrobang.com/wp-content/uploads/2013/02/World-of-Warcraf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120851"/>
            <a:ext cx="512064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players make the difference.	</a:t>
            </a:r>
            <a:endParaRPr lang="en-US" dirty="0"/>
          </a:p>
        </p:txBody>
      </p:sp>
      <p:sp>
        <p:nvSpPr>
          <p:cNvPr id="3" name="Content Placeholder 2"/>
          <p:cNvSpPr>
            <a:spLocks noGrp="1"/>
          </p:cNvSpPr>
          <p:nvPr>
            <p:ph idx="1"/>
          </p:nvPr>
        </p:nvSpPr>
        <p:spPr/>
        <p:txBody>
          <a:bodyPr/>
          <a:lstStyle/>
          <a:p>
            <a:r>
              <a:rPr lang="en-US" dirty="0" smtClean="0"/>
              <a:t>Two – Eight player games</a:t>
            </a:r>
          </a:p>
          <a:p>
            <a:r>
              <a:rPr lang="en-US" dirty="0" smtClean="0"/>
              <a:t>More than Eight </a:t>
            </a:r>
          </a:p>
          <a:p>
            <a:r>
              <a:rPr lang="en-US" dirty="0" smtClean="0"/>
              <a:t>Thousands-Millions</a:t>
            </a:r>
          </a:p>
          <a:p>
            <a:pPr lvl="1"/>
            <a:endParaRPr lang="en-US" dirty="0"/>
          </a:p>
        </p:txBody>
      </p:sp>
      <p:pic>
        <p:nvPicPr>
          <p:cNvPr id="13314" name="Picture 2" descr="http://www.distantcreations.com/blog/wp-content/uploads/2009/03/21323725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4191000" cy="23578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316" name="Picture 4" descr="http://media.edge-online.com/wp-content/uploads/edgeonline/2013/01/planetside2-top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2133600"/>
            <a:ext cx="4135598" cy="23262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6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fade">
                                      <p:cBhvr>
                                        <p:cTn id="10" dur="500"/>
                                        <p:tgtEl>
                                          <p:spTgt spid="133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316"/>
                                        </p:tgtEl>
                                        <p:attrNameLst>
                                          <p:attrName>style.visibility</p:attrName>
                                        </p:attrNameLst>
                                      </p:cBhvr>
                                      <p:to>
                                        <p:strVal val="visible"/>
                                      </p:to>
                                    </p:set>
                                    <p:animEffect transition="in" filter="fade">
                                      <p:cBhvr>
                                        <p:cTn id="28"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What kind of play are we talking about?</a:t>
            </a:r>
          </a:p>
        </p:txBody>
      </p:sp>
      <p:sp>
        <p:nvSpPr>
          <p:cNvPr id="5" name="Content Placeholder 4"/>
          <p:cNvSpPr>
            <a:spLocks noGrp="1"/>
          </p:cNvSpPr>
          <p:nvPr>
            <p:ph idx="1"/>
          </p:nvPr>
        </p:nvSpPr>
        <p:spPr/>
        <p:txBody>
          <a:bodyPr/>
          <a:lstStyle/>
          <a:p>
            <a:r>
              <a:rPr lang="en-US" dirty="0"/>
              <a:t>Real Time</a:t>
            </a:r>
          </a:p>
          <a:p>
            <a:r>
              <a:rPr lang="en-US" dirty="0" smtClean="0"/>
              <a:t>Turn </a:t>
            </a:r>
            <a:r>
              <a:rPr lang="en-US" dirty="0"/>
              <a:t>based</a:t>
            </a:r>
          </a:p>
          <a:p>
            <a:r>
              <a:rPr lang="en-US" dirty="0" smtClean="0"/>
              <a:t>Competitive</a:t>
            </a:r>
            <a:endParaRPr lang="en-US" dirty="0"/>
          </a:p>
          <a:p>
            <a:r>
              <a:rPr lang="en-US" dirty="0" smtClean="0"/>
              <a:t>Cooperative</a:t>
            </a:r>
            <a:endParaRPr lang="en-US" dirty="0"/>
          </a:p>
          <a:p>
            <a:r>
              <a:rPr lang="en-US" dirty="0" smtClean="0"/>
              <a:t>Usually </a:t>
            </a:r>
            <a:r>
              <a:rPr lang="en-US" dirty="0"/>
              <a:t>games are a mix of these</a:t>
            </a:r>
          </a:p>
        </p:txBody>
      </p:sp>
      <p:pic>
        <p:nvPicPr>
          <p:cNvPr id="14338" name="Picture 2" descr="http://i48.tinypic.com/16gbgn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772634"/>
            <a:ext cx="3305339" cy="45519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89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Technology based</a:t>
            </a:r>
          </a:p>
        </p:txBody>
      </p:sp>
      <p:sp>
        <p:nvSpPr>
          <p:cNvPr id="5" name="Content Placeholder 4"/>
          <p:cNvSpPr>
            <a:spLocks noGrp="1"/>
          </p:cNvSpPr>
          <p:nvPr>
            <p:ph idx="1"/>
          </p:nvPr>
        </p:nvSpPr>
        <p:spPr/>
        <p:txBody>
          <a:bodyPr/>
          <a:lstStyle/>
          <a:p>
            <a:r>
              <a:rPr lang="en-US" dirty="0"/>
              <a:t>MUDs</a:t>
            </a:r>
          </a:p>
          <a:p>
            <a:r>
              <a:rPr lang="en-US" dirty="0" smtClean="0"/>
              <a:t>MMO</a:t>
            </a:r>
            <a:endParaRPr lang="en-US" dirty="0"/>
          </a:p>
          <a:p>
            <a:r>
              <a:rPr lang="en-US" dirty="0" smtClean="0"/>
              <a:t>LAN</a:t>
            </a:r>
            <a:endParaRPr lang="en-US" dirty="0"/>
          </a:p>
          <a:p>
            <a:r>
              <a:rPr lang="en-US" dirty="0" smtClean="0"/>
              <a:t>Services </a:t>
            </a:r>
            <a:r>
              <a:rPr lang="en-US" dirty="0"/>
              <a:t>like </a:t>
            </a:r>
            <a:r>
              <a:rPr lang="en-US" dirty="0" err="1"/>
              <a:t>xbox</a:t>
            </a:r>
            <a:r>
              <a:rPr lang="en-US" dirty="0"/>
              <a:t> live/steam</a:t>
            </a:r>
          </a:p>
        </p:txBody>
      </p:sp>
      <p:pic>
        <p:nvPicPr>
          <p:cNvPr id="15362" name="Picture 2" descr="http://apexwebgaming.com/images/screens/10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6" y="762000"/>
            <a:ext cx="4343400" cy="2895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364" name="Picture 4" descr="http://images1.wikia.nocookie.net/__cb20111015004409/finalfantasy/images/e/eb/FFXIV_2.0_Conce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934" y="3886200"/>
            <a:ext cx="4334932"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6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 kill that which has no life</a:t>
            </a:r>
            <a:r>
              <a:rPr lang="en-US" dirty="0" smtClean="0"/>
              <a:t>?</a:t>
            </a:r>
            <a:endParaRPr lang="en-US" b="0" i="0" u="none" strike="noStrike" baseline="0" dirty="0" smtClean="0">
              <a:latin typeface="Calibri"/>
            </a:endParaRPr>
          </a:p>
        </p:txBody>
      </p:sp>
      <p:pic>
        <p:nvPicPr>
          <p:cNvPr id="17410" name="Picture 2" descr="http://2.bp.blogspot.com/-5-2pfbxruXM/TeTSggNtmlI/AAAAAAAAALM/OS_XwyDH3Ys/s1600/make-love-not-warcra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86000"/>
            <a:ext cx="4687122" cy="3619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6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baseline="0" smtClean="0">
                <a:latin typeface="Calibri"/>
              </a:rPr>
              <a:t>Lab #2 Playtest unreal tournament deathmatch, and improve it</a:t>
            </a:r>
          </a:p>
        </p:txBody>
      </p:sp>
      <p:pic>
        <p:nvPicPr>
          <p:cNvPr id="16386"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28800"/>
            <a:ext cx="2524760" cy="4267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64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your moves (homework)</a:t>
            </a:r>
            <a:endParaRPr lang="en-US" dirty="0"/>
          </a:p>
        </p:txBody>
      </p:sp>
      <p:sp>
        <p:nvSpPr>
          <p:cNvPr id="3" name="Content Placeholder 2"/>
          <p:cNvSpPr>
            <a:spLocks noGrp="1"/>
          </p:cNvSpPr>
          <p:nvPr>
            <p:ph idx="1"/>
          </p:nvPr>
        </p:nvSpPr>
        <p:spPr/>
        <p:txBody>
          <a:bodyPr/>
          <a:lstStyle/>
          <a:p>
            <a:r>
              <a:rPr lang="en-US" dirty="0" smtClean="0"/>
              <a:t>Hand back </a:t>
            </a:r>
            <a:r>
              <a:rPr lang="en-US" dirty="0" smtClean="0"/>
              <a:t>quizzes</a:t>
            </a:r>
          </a:p>
          <a:p>
            <a:r>
              <a:rPr lang="en-US" dirty="0" smtClean="0"/>
              <a:t>Homework </a:t>
            </a:r>
            <a:r>
              <a:rPr lang="en-US" smtClean="0"/>
              <a:t>back next week.</a:t>
            </a:r>
            <a:endParaRPr lang="en-US" dirty="0"/>
          </a:p>
        </p:txBody>
      </p:sp>
    </p:spTree>
    <p:extLst>
      <p:ext uri="{BB962C8B-B14F-4D97-AF65-F5344CB8AC3E}">
        <p14:creationId xmlns:p14="http://schemas.microsoft.com/office/powerpoint/2010/main" val="2552007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Lab #3 (if time), start on bombing run</a:t>
            </a:r>
            <a:endParaRPr lang="en-US" b="0" i="0" u="none" strike="noStrike" baseline="0" smtClean="0">
              <a:latin typeface="Times New Roman"/>
            </a:endParaRP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3445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Hello Kitty Island Adventure – AKA Gangster Island</a:t>
            </a:r>
            <a:endParaRPr lang="en-US" dirty="0"/>
          </a:p>
        </p:txBody>
      </p:sp>
      <p:pic>
        <p:nvPicPr>
          <p:cNvPr id="18434" name="Picture 2" descr="http://www.gamershell.com/static/screenshots/12948/441726_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57400"/>
            <a:ext cx="5079999"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0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“Demographics</a:t>
            </a:r>
            <a:r>
              <a:rPr lang="en-US" dirty="0" smtClean="0"/>
              <a:t>”</a:t>
            </a:r>
            <a:r>
              <a:rPr lang="en-US" b="0" i="0" u="none" strike="noStrike" baseline="0" dirty="0" smtClean="0">
                <a:latin typeface="Calibri"/>
              </a:rPr>
              <a:t/>
            </a:r>
            <a:br>
              <a:rPr lang="en-US" b="0" i="0" u="none" strike="noStrike" baseline="0" dirty="0" smtClean="0">
                <a:latin typeface="Calibri"/>
              </a:rPr>
            </a:br>
            <a:endParaRPr lang="en-US" b="0" i="0" u="none" strike="noStrike" baseline="0" dirty="0" smtClean="0">
              <a:latin typeface="Calibri"/>
            </a:endParaRPr>
          </a:p>
        </p:txBody>
      </p:sp>
      <p:sp>
        <p:nvSpPr>
          <p:cNvPr id="5" name="Content Placeholder 4"/>
          <p:cNvSpPr>
            <a:spLocks noGrp="1"/>
          </p:cNvSpPr>
          <p:nvPr>
            <p:ph idx="1"/>
          </p:nvPr>
        </p:nvSpPr>
        <p:spPr/>
        <p:txBody>
          <a:bodyPr/>
          <a:lstStyle/>
          <a:p>
            <a:r>
              <a:rPr lang="en-US" dirty="0" smtClean="0"/>
              <a:t>Children</a:t>
            </a:r>
          </a:p>
          <a:p>
            <a:r>
              <a:rPr lang="en-US" dirty="0" smtClean="0"/>
              <a:t>Competitive gamers</a:t>
            </a:r>
          </a:p>
          <a:p>
            <a:r>
              <a:rPr lang="en-US" dirty="0" smtClean="0"/>
              <a:t>Social Gamers</a:t>
            </a:r>
          </a:p>
          <a:p>
            <a:r>
              <a:rPr lang="en-US" dirty="0" smtClean="0"/>
              <a:t>Professional players</a:t>
            </a:r>
          </a:p>
          <a:p>
            <a:r>
              <a:rPr lang="en-US" dirty="0" smtClean="0"/>
              <a:t>Families</a:t>
            </a:r>
          </a:p>
          <a:p>
            <a:r>
              <a:rPr lang="en-US" dirty="0"/>
              <a:t>Mass Market</a:t>
            </a:r>
          </a:p>
          <a:p>
            <a:pPr marL="0" indent="0">
              <a:buNone/>
            </a:pPr>
            <a:endParaRPr lang="en-US" dirty="0"/>
          </a:p>
        </p:txBody>
      </p:sp>
      <p:pic>
        <p:nvPicPr>
          <p:cNvPr id="1030" name="Picture 6" descr="http://static.quickmeme.com/media/social/q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atic.quickmeme.com/media/social/q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atic.quickmeme.com/media/social/q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68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219200"/>
            <a:ext cx="3344892" cy="5029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96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Abilities of the target market, and cats.</a:t>
            </a:r>
          </a:p>
        </p:txBody>
      </p:sp>
      <p:sp>
        <p:nvSpPr>
          <p:cNvPr id="5" name="Content Placeholder 4"/>
          <p:cNvSpPr>
            <a:spLocks noGrp="1"/>
          </p:cNvSpPr>
          <p:nvPr>
            <p:ph idx="1"/>
          </p:nvPr>
        </p:nvSpPr>
        <p:spPr/>
        <p:txBody>
          <a:bodyPr/>
          <a:lstStyle/>
          <a:p>
            <a:r>
              <a:rPr lang="en-US" dirty="0" smtClean="0"/>
              <a:t>Reading ability</a:t>
            </a:r>
            <a:endParaRPr lang="en-US" dirty="0"/>
          </a:p>
          <a:p>
            <a:r>
              <a:rPr lang="en-US" dirty="0" smtClean="0"/>
              <a:t>Learning </a:t>
            </a:r>
            <a:r>
              <a:rPr lang="en-US" dirty="0"/>
              <a:t>Curve</a:t>
            </a:r>
          </a:p>
          <a:p>
            <a:r>
              <a:rPr lang="en-US" dirty="0" smtClean="0"/>
              <a:t>Physical ability</a:t>
            </a:r>
            <a:endParaRPr lang="en-US" dirty="0"/>
          </a:p>
        </p:txBody>
      </p:sp>
      <p:pic>
        <p:nvPicPr>
          <p:cNvPr id="8" name="Picture 2" descr="http://www.geekquality.com/blog/wp-content/uploads/2012/08/cat-playing-x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4762500" cy="3533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3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New </a:t>
            </a:r>
            <a:r>
              <a:rPr lang="en-US" b="0" i="0" u="none" strike="noStrike" baseline="0" dirty="0" err="1" smtClean="0">
                <a:latin typeface="Calibri"/>
              </a:rPr>
              <a:t>vs</a:t>
            </a:r>
            <a:r>
              <a:rPr lang="en-US" b="0" i="0" u="none" strike="noStrike" dirty="0" smtClean="0">
                <a:latin typeface="Calibri"/>
              </a:rPr>
              <a:t> experienced players</a:t>
            </a:r>
            <a:endParaRPr lang="en-US" b="0" i="0" u="none" strike="noStrike" baseline="0" dirty="0" smtClean="0">
              <a:latin typeface="Calibri"/>
            </a:endParaRPr>
          </a:p>
        </p:txBody>
      </p:sp>
      <p:sp>
        <p:nvSpPr>
          <p:cNvPr id="5" name="Content Placeholder 4"/>
          <p:cNvSpPr>
            <a:spLocks noGrp="1"/>
          </p:cNvSpPr>
          <p:nvPr>
            <p:ph idx="1"/>
          </p:nvPr>
        </p:nvSpPr>
        <p:spPr/>
        <p:txBody>
          <a:bodyPr/>
          <a:lstStyle/>
          <a:p>
            <a:r>
              <a:rPr lang="en-US" dirty="0"/>
              <a:t>Life </a:t>
            </a:r>
            <a:r>
              <a:rPr lang="en-US" dirty="0" smtClean="0"/>
              <a:t>meters</a:t>
            </a:r>
          </a:p>
          <a:p>
            <a:r>
              <a:rPr lang="en-US" dirty="0"/>
              <a:t>H</a:t>
            </a:r>
            <a:r>
              <a:rPr lang="en-US" dirty="0" smtClean="0"/>
              <a:t>it points</a:t>
            </a:r>
          </a:p>
          <a:p>
            <a:r>
              <a:rPr lang="en-US" dirty="0" err="1" smtClean="0"/>
              <a:t>Subscreens</a:t>
            </a:r>
            <a:endParaRPr lang="en-US" dirty="0" smtClean="0"/>
          </a:p>
          <a:p>
            <a:r>
              <a:rPr lang="en-US" dirty="0" smtClean="0"/>
              <a:t>HUDs</a:t>
            </a:r>
            <a:endParaRPr lang="en-US" dirty="0"/>
          </a:p>
        </p:txBody>
      </p:sp>
      <p:pic>
        <p:nvPicPr>
          <p:cNvPr id="4098" name="Picture 2" descr="http://killthehydra.com/wp-content/uploads/noobs-grandma-gam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133600"/>
            <a:ext cx="4762500" cy="3562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abilities to consider of your market</a:t>
            </a:r>
            <a:endParaRPr lang="en-US" dirty="0"/>
          </a:p>
        </p:txBody>
      </p:sp>
      <p:sp>
        <p:nvSpPr>
          <p:cNvPr id="3" name="Content Placeholder 2"/>
          <p:cNvSpPr>
            <a:spLocks noGrp="1"/>
          </p:cNvSpPr>
          <p:nvPr>
            <p:ph idx="1"/>
          </p:nvPr>
        </p:nvSpPr>
        <p:spPr/>
        <p:txBody>
          <a:bodyPr/>
          <a:lstStyle/>
          <a:p>
            <a:r>
              <a:rPr lang="en-US" dirty="0"/>
              <a:t>Cognitive abilities</a:t>
            </a:r>
          </a:p>
          <a:p>
            <a:r>
              <a:rPr lang="en-US" dirty="0" smtClean="0"/>
              <a:t>Learning </a:t>
            </a:r>
            <a:r>
              <a:rPr lang="en-US" dirty="0"/>
              <a:t>Style</a:t>
            </a:r>
          </a:p>
          <a:p>
            <a:r>
              <a:rPr lang="en-US" dirty="0" smtClean="0"/>
              <a:t>Tactical </a:t>
            </a:r>
            <a:r>
              <a:rPr lang="en-US" dirty="0"/>
              <a:t>Desires</a:t>
            </a:r>
          </a:p>
        </p:txBody>
      </p:sp>
      <p:pic>
        <p:nvPicPr>
          <p:cNvPr id="2050" name="Picture 2" descr="http://pikigeek.com/files/2011/12/Head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5427944" cy="304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94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dirty="0" smtClean="0">
                <a:latin typeface="Calibri"/>
              </a:rPr>
              <a:t>The “Mass Market”</a:t>
            </a:r>
            <a:endParaRPr lang="en-US" b="0" i="0" u="none" strike="noStrike" baseline="0" dirty="0" smtClean="0">
              <a:latin typeface="Calibri"/>
            </a:endParaRPr>
          </a:p>
        </p:txBody>
      </p:sp>
      <p:sp>
        <p:nvSpPr>
          <p:cNvPr id="5" name="Content Placeholder 4"/>
          <p:cNvSpPr>
            <a:spLocks noGrp="1"/>
          </p:cNvSpPr>
          <p:nvPr>
            <p:ph idx="1"/>
          </p:nvPr>
        </p:nvSpPr>
        <p:spPr/>
        <p:txBody>
          <a:bodyPr/>
          <a:lstStyle/>
          <a:p>
            <a:r>
              <a:rPr lang="en-US" dirty="0" smtClean="0"/>
              <a:t>Targeting a specific market is the opposite of the “Mass Market”</a:t>
            </a:r>
          </a:p>
          <a:p>
            <a:r>
              <a:rPr lang="en-US" dirty="0" smtClean="0"/>
              <a:t>Try to sell to as wide a range as possible across all demographics</a:t>
            </a:r>
          </a:p>
          <a:p>
            <a:r>
              <a:rPr lang="en-US" dirty="0" smtClean="0"/>
              <a:t>Have a deeper understanding of a broad range of demographics</a:t>
            </a:r>
          </a:p>
          <a:p>
            <a:r>
              <a:rPr lang="en-US" dirty="0"/>
              <a:t>T</a:t>
            </a:r>
            <a:r>
              <a:rPr lang="en-US" dirty="0" smtClean="0"/>
              <a:t>ry </a:t>
            </a:r>
            <a:r>
              <a:rPr lang="en-US" dirty="0"/>
              <a:t>to avoid excluding </a:t>
            </a:r>
            <a:r>
              <a:rPr lang="en-US" dirty="0" smtClean="0"/>
              <a:t>anyone</a:t>
            </a:r>
          </a:p>
          <a:p>
            <a:endParaRPr lang="en-US" dirty="0"/>
          </a:p>
        </p:txBody>
      </p:sp>
      <p:pic>
        <p:nvPicPr>
          <p:cNvPr id="5122" name="Picture 2" descr="http://www.thesixthaxis.com/wp-content/uploads/2010/09/mari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505200"/>
            <a:ext cx="3905250" cy="28259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81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a:t>
            </a:r>
            <a:r>
              <a:rPr lang="en-US" b="0" i="0" u="none" strike="noStrike" baseline="0" dirty="0" err="1" smtClean="0">
                <a:latin typeface="Calibri"/>
              </a:rPr>
              <a:t>Eurogames</a:t>
            </a:r>
            <a:r>
              <a:rPr lang="en-US" b="0" i="0" u="none" strike="noStrike" baseline="0" dirty="0" smtClean="0">
                <a:latin typeface="Calibri"/>
              </a:rPr>
              <a:t>”</a:t>
            </a:r>
          </a:p>
        </p:txBody>
      </p:sp>
      <p:sp>
        <p:nvSpPr>
          <p:cNvPr id="5" name="Content Placeholder 4"/>
          <p:cNvSpPr>
            <a:spLocks noGrp="1"/>
          </p:cNvSpPr>
          <p:nvPr>
            <p:ph idx="1"/>
          </p:nvPr>
        </p:nvSpPr>
        <p:spPr/>
        <p:txBody>
          <a:bodyPr/>
          <a:lstStyle/>
          <a:p>
            <a:r>
              <a:rPr lang="en-US" dirty="0"/>
              <a:t>Typically played in 20-90 minutes</a:t>
            </a:r>
          </a:p>
          <a:p>
            <a:r>
              <a:rPr lang="en-US" dirty="0" smtClean="0"/>
              <a:t>Short </a:t>
            </a:r>
            <a:r>
              <a:rPr lang="en-US" dirty="0"/>
              <a:t>setup time</a:t>
            </a:r>
          </a:p>
          <a:p>
            <a:r>
              <a:rPr lang="en-US" dirty="0" smtClean="0"/>
              <a:t>Simple </a:t>
            </a:r>
            <a:r>
              <a:rPr lang="en-US" dirty="0"/>
              <a:t>rules, short learning curve</a:t>
            </a:r>
          </a:p>
          <a:p>
            <a:r>
              <a:rPr lang="en-US" dirty="0" smtClean="0"/>
              <a:t>Cooperative</a:t>
            </a:r>
            <a:r>
              <a:rPr lang="en-US" dirty="0"/>
              <a:t>, no </a:t>
            </a:r>
            <a:r>
              <a:rPr lang="en-US" dirty="0" smtClean="0"/>
              <a:t>confrontational</a:t>
            </a:r>
          </a:p>
          <a:p>
            <a:r>
              <a:rPr lang="en-US" dirty="0" smtClean="0"/>
              <a:t>Has </a:t>
            </a:r>
            <a:r>
              <a:rPr lang="en-US" dirty="0"/>
              <a:t>strategic decision making </a:t>
            </a:r>
            <a:endParaRPr lang="en-US" dirty="0" smtClean="0"/>
          </a:p>
          <a:p>
            <a:r>
              <a:rPr lang="en-US" dirty="0" smtClean="0"/>
              <a:t>Minimal </a:t>
            </a:r>
            <a:r>
              <a:rPr lang="en-US" dirty="0"/>
              <a:t>player downtime</a:t>
            </a:r>
          </a:p>
        </p:txBody>
      </p:sp>
      <p:pic>
        <p:nvPicPr>
          <p:cNvPr id="6146" name="Picture 2" descr="http://25.media.tumblr.com/tumblr_m8i1qxhp9q1rbbck8o1_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28800"/>
            <a:ext cx="4392225" cy="327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692</Words>
  <Application>Microsoft Office PowerPoint</Application>
  <PresentationFormat>On-screen Show (4:3)</PresentationFormat>
  <Paragraphs>151</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Macro</vt:lpstr>
      <vt:lpstr>GA 3331 – Game Prototyping</vt:lpstr>
      <vt:lpstr>Show me your moves (homework)</vt:lpstr>
      <vt:lpstr>Hello Kitty Island Adventure – AKA Gangster Island</vt:lpstr>
      <vt:lpstr>“Demographics” </vt:lpstr>
      <vt:lpstr>Abilities of the target market, and cats.</vt:lpstr>
      <vt:lpstr>New vs experienced players</vt:lpstr>
      <vt:lpstr>More abilities to consider of your market</vt:lpstr>
      <vt:lpstr>The “Mass Market”</vt:lpstr>
      <vt:lpstr>“Eurogames”</vt:lpstr>
      <vt:lpstr>When I Win, It’s Skill; When You Win, It’s Luck</vt:lpstr>
      <vt:lpstr>Signs that your game isn’t balanced</vt:lpstr>
      <vt:lpstr>Lab #1 In class challenge</vt:lpstr>
      <vt:lpstr>Rewards instead of punishments - "Framing"</vt:lpstr>
      <vt:lpstr>Multiplayer games</vt:lpstr>
      <vt:lpstr>The players make the difference. </vt:lpstr>
      <vt:lpstr>What kind of play are we talking about?</vt:lpstr>
      <vt:lpstr>Technology based</vt:lpstr>
      <vt:lpstr>How do you kill that which has no life?</vt:lpstr>
      <vt:lpstr>Lab #2 Playtest unreal tournament deathmatch, and improve it</vt:lpstr>
      <vt:lpstr>Lab #3 (if time), start on bombing run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151</cp:revision>
  <dcterms:created xsi:type="dcterms:W3CDTF">2013-01-19T04:27:23Z</dcterms:created>
  <dcterms:modified xsi:type="dcterms:W3CDTF">2013-02-16T07:18:39Z</dcterms:modified>
</cp:coreProperties>
</file>