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8"/>
  </p:notesMasterIdLst>
  <p:handoutMasterIdLst>
    <p:handoutMasterId r:id="rId29"/>
  </p:handoutMasterIdLst>
  <p:sldIdLst>
    <p:sldId id="256" r:id="rId2"/>
    <p:sldId id="372" r:id="rId3"/>
    <p:sldId id="347" r:id="rId4"/>
    <p:sldId id="348" r:id="rId5"/>
    <p:sldId id="349" r:id="rId6"/>
    <p:sldId id="350" r:id="rId7"/>
    <p:sldId id="351" r:id="rId8"/>
    <p:sldId id="352" r:id="rId9"/>
    <p:sldId id="370"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1" autoAdjust="0"/>
    <p:restoredTop sz="75090" autoAdjust="0"/>
  </p:normalViewPr>
  <p:slideViewPr>
    <p:cSldViewPr>
      <p:cViewPr varScale="1">
        <p:scale>
          <a:sx n="66" d="100"/>
          <a:sy n="66" d="100"/>
        </p:scale>
        <p:origin x="-177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5/17/2013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5/17/2013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5/17/2013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5/17/2013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5/17/2013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5/17/2013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5/17/2013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5/17/2013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5/17/2013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5/17/2013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5/17/2013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amasutra.com/view/feature/130848/how_to_prototype_a_game_in_under_7_.php"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RUAPf_ccobc"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Fy0aCDmgnxg" TargetMode="External"/><Relationship Id="rId2" Type="http://schemas.openxmlformats.org/officeDocument/2006/relationships/hyperlink" Target="http://grapefrukt.com/f/games/juicy-break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4401 – Advanced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6</a:t>
            </a:r>
          </a:p>
          <a:p>
            <a:r>
              <a:rPr lang="en-US" dirty="0" smtClean="0"/>
              <a:t>Juicy Gameplay, and rapid prototyping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69" y="3352800"/>
            <a:ext cx="6350000" cy="2940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228600"/>
            <a:ext cx="6781800" cy="276999"/>
          </a:xfrm>
          <a:prstGeom prst="rect">
            <a:avLst/>
          </a:prstGeom>
          <a:noFill/>
        </p:spPr>
        <p:txBody>
          <a:bodyPr wrap="square" rtlCol="0">
            <a:spAutoFit/>
          </a:bodyPr>
          <a:lstStyle/>
          <a:p>
            <a:r>
              <a:rPr lang="en-US" sz="1200" dirty="0">
                <a:hlinkClick r:id="rId3"/>
              </a:rPr>
              <a:t>http://www.gamasutra.com/view/feature/130848/how_to_prototype_a_game_in_under_7_.</a:t>
            </a:r>
            <a:r>
              <a:rPr lang="en-US" sz="1200" dirty="0" smtClean="0">
                <a:hlinkClick r:id="rId3"/>
              </a:rPr>
              <a:t>php</a:t>
            </a:r>
            <a:endParaRPr lang="en-US" sz="1200" dirty="0"/>
          </a:p>
        </p:txBody>
      </p:sp>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 Brainstorming Has a 0% Success Rate</a:t>
            </a:r>
          </a:p>
        </p:txBody>
      </p:sp>
      <p:sp>
        <p:nvSpPr>
          <p:cNvPr id="3" name="Content Placeholder 2"/>
          <p:cNvSpPr>
            <a:spLocks noGrp="1"/>
          </p:cNvSpPr>
          <p:nvPr>
            <p:ph idx="1"/>
          </p:nvPr>
        </p:nvSpPr>
        <p:spPr/>
        <p:txBody>
          <a:bodyPr/>
          <a:lstStyle/>
          <a:p>
            <a:endParaRPr lang="en-US"/>
          </a:p>
        </p:txBody>
      </p:sp>
      <p:pic>
        <p:nvPicPr>
          <p:cNvPr id="7170" name="Picture 2" descr="http://www.nedhardy.com/wp-content/uploads/images/2010/february/cat_fail/cat_fail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877" y="2362200"/>
            <a:ext cx="42291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6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Concept Art and Music to Create an Emotional </a:t>
            </a:r>
            <a:r>
              <a:rPr lang="en-US" dirty="0" smtClean="0"/>
              <a:t>Target</a:t>
            </a:r>
            <a:endParaRPr lang="en-US" dirty="0"/>
          </a:p>
        </p:txBody>
      </p:sp>
      <p:pic>
        <p:nvPicPr>
          <p:cNvPr id="8194" name="Picture 2" descr="http://www.gamasutra.com/features/20051026/sheffield_00_clip_image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981200"/>
            <a:ext cx="1933575" cy="3933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3511" y="2969026"/>
            <a:ext cx="4572000" cy="646331"/>
          </a:xfrm>
          <a:prstGeom prst="rect">
            <a:avLst/>
          </a:prstGeom>
        </p:spPr>
        <p:txBody>
          <a:bodyPr>
            <a:spAutoFit/>
          </a:bodyPr>
          <a:lstStyle/>
          <a:p>
            <a:r>
              <a:rPr lang="en-US" b="1" dirty="0"/>
              <a:t>Tango music and little men climbing higher and higher...</a:t>
            </a:r>
            <a:endParaRPr lang="en-US" dirty="0"/>
          </a:p>
        </p:txBody>
      </p:sp>
      <p:sp>
        <p:nvSpPr>
          <p:cNvPr id="5" name="Rectangle 4"/>
          <p:cNvSpPr/>
          <p:nvPr/>
        </p:nvSpPr>
        <p:spPr>
          <a:xfrm>
            <a:off x="1183511" y="3761852"/>
            <a:ext cx="4572000" cy="646331"/>
          </a:xfrm>
          <a:prstGeom prst="rect">
            <a:avLst/>
          </a:prstGeom>
        </p:spPr>
        <p:txBody>
          <a:bodyPr>
            <a:spAutoFit/>
          </a:bodyPr>
          <a:lstStyle/>
          <a:p>
            <a:r>
              <a:rPr lang="en-US" dirty="0">
                <a:hlinkClick r:id="rId3"/>
              </a:rPr>
              <a:t>http://www.youtube.com/watch?v=RUAPf_ccobc</a:t>
            </a:r>
            <a:endParaRPr lang="en-US" dirty="0"/>
          </a:p>
        </p:txBody>
      </p:sp>
    </p:spTree>
    <p:extLst>
      <p:ext uri="{BB962C8B-B14F-4D97-AF65-F5344CB8AC3E}">
        <p14:creationId xmlns:p14="http://schemas.microsoft.com/office/powerpoint/2010/main" val="349940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Simulate in Your Head – Pre-Prototype the Prototype</a:t>
            </a:r>
          </a:p>
        </p:txBody>
      </p:sp>
      <p:pic>
        <p:nvPicPr>
          <p:cNvPr id="9218" name="Picture 2" descr="http://www.gamasutra.com/features/20051026/sheffield_00_clip_image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90800"/>
            <a:ext cx="5057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4953000"/>
            <a:ext cx="4572000" cy="646331"/>
          </a:xfrm>
          <a:prstGeom prst="rect">
            <a:avLst/>
          </a:prstGeom>
        </p:spPr>
        <p:txBody>
          <a:bodyPr>
            <a:spAutoFit/>
          </a:bodyPr>
          <a:lstStyle/>
          <a:p>
            <a:r>
              <a:rPr lang="en-US" b="1" dirty="0"/>
              <a:t>An early paper prototype for "On a Rainy Day" - helpful while simulating in your head.</a:t>
            </a:r>
            <a:endParaRPr lang="en-US" dirty="0"/>
          </a:p>
        </p:txBody>
      </p:sp>
    </p:spTree>
    <p:extLst>
      <p:ext uri="{BB962C8B-B14F-4D97-AF65-F5344CB8AC3E}">
        <p14:creationId xmlns:p14="http://schemas.microsoft.com/office/powerpoint/2010/main" val="300942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Development: Nobody Knows How You Made it, and Nobody Cares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91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Toy First</a:t>
            </a:r>
          </a:p>
        </p:txBody>
      </p:sp>
      <p:pic>
        <p:nvPicPr>
          <p:cNvPr id="10242" name="Picture 2" descr="http://www.gamasutra.com/features/20051026/sheffield_00_clip_image0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550" y="2505074"/>
            <a:ext cx="2428875" cy="24479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52637" y="5257800"/>
            <a:ext cx="4572000" cy="646331"/>
          </a:xfrm>
          <a:prstGeom prst="rect">
            <a:avLst/>
          </a:prstGeom>
        </p:spPr>
        <p:txBody>
          <a:bodyPr>
            <a:spAutoFit/>
          </a:bodyPr>
          <a:lstStyle/>
          <a:p>
            <a:r>
              <a:rPr lang="en-US" b="1" dirty="0"/>
              <a:t>"Super Tummy Bubble" - Toy (left) vs. Final Prototype (right).</a:t>
            </a:r>
            <a:endParaRPr lang="en-US" dirty="0"/>
          </a:p>
        </p:txBody>
      </p:sp>
      <p:pic>
        <p:nvPicPr>
          <p:cNvPr id="10244" name="Picture 4" descr="http://www.gamasutra.com/features/20051026/sheffield_00_clip_image0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519423"/>
            <a:ext cx="3190875"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4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Can Get Away With it, Fake it</a:t>
            </a:r>
          </a:p>
        </p:txBody>
      </p:sp>
      <p:sp>
        <p:nvSpPr>
          <p:cNvPr id="3" name="Content Placeholder 2"/>
          <p:cNvSpPr>
            <a:spLocks noGrp="1"/>
          </p:cNvSpPr>
          <p:nvPr>
            <p:ph idx="1"/>
          </p:nvPr>
        </p:nvSpPr>
        <p:spPr/>
        <p:txBody>
          <a:bodyPr/>
          <a:lstStyle/>
          <a:p>
            <a:endParaRPr lang="en-US"/>
          </a:p>
        </p:txBody>
      </p:sp>
      <p:pic>
        <p:nvPicPr>
          <p:cNvPr id="11266" name="Picture 2" descr="http://www.gamasutra.com/features/20051026/sheffield_00_clip_image0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1733550"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www.gamasutra.com/features/20051026/sheffield_00_clip_image0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605268"/>
            <a:ext cx="170497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ttp://www.gamasutra.com/features/20051026/sheffield_00_clip_image03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590799"/>
            <a:ext cx="160972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76487" y="5105400"/>
            <a:ext cx="4572000" cy="646331"/>
          </a:xfrm>
          <a:prstGeom prst="rect">
            <a:avLst/>
          </a:prstGeom>
        </p:spPr>
        <p:txBody>
          <a:bodyPr>
            <a:spAutoFit/>
          </a:bodyPr>
          <a:lstStyle/>
          <a:p>
            <a:r>
              <a:rPr lang="en-US" b="1" dirty="0"/>
              <a:t>"Darwin Hill," "Suburban Brawl," "Tower of Goo" - all faked, and nobody noticed. </a:t>
            </a:r>
            <a:r>
              <a:rPr lang="en-US" b="1" dirty="0" err="1"/>
              <a:t>Shhh</a:t>
            </a:r>
            <a:r>
              <a:rPr lang="en-US" b="1" dirty="0"/>
              <a:t>!</a:t>
            </a:r>
            <a:endParaRPr lang="en-US" dirty="0"/>
          </a:p>
        </p:txBody>
      </p:sp>
    </p:spTree>
    <p:extLst>
      <p:ext uri="{BB962C8B-B14F-4D97-AF65-F5344CB8AC3E}">
        <p14:creationId xmlns:p14="http://schemas.microsoft.com/office/powerpoint/2010/main" val="166418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Cut Your Losses and "Learn When to Shoot Your Baby in the Crib"</a:t>
            </a:r>
          </a:p>
        </p:txBody>
      </p:sp>
      <p:sp>
        <p:nvSpPr>
          <p:cNvPr id="3" name="Content Placeholder 2"/>
          <p:cNvSpPr>
            <a:spLocks noGrp="1"/>
          </p:cNvSpPr>
          <p:nvPr>
            <p:ph idx="1"/>
          </p:nvPr>
        </p:nvSpPr>
        <p:spPr/>
        <p:txBody>
          <a:bodyPr/>
          <a:lstStyle/>
          <a:p>
            <a:endParaRPr lang="en-US" dirty="0"/>
          </a:p>
        </p:txBody>
      </p:sp>
      <p:pic>
        <p:nvPicPr>
          <p:cNvPr id="12290" name="Picture 2" descr="http://www.gamasutra.com/features/20051026/sheffield_00_clip_image03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666999"/>
            <a:ext cx="2981325" cy="2124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987897" y="3544370"/>
            <a:ext cx="3399329" cy="369332"/>
          </a:xfrm>
          <a:prstGeom prst="rect">
            <a:avLst/>
          </a:prstGeom>
        </p:spPr>
        <p:txBody>
          <a:bodyPr wrap="none">
            <a:spAutoFit/>
          </a:bodyPr>
          <a:lstStyle/>
          <a:p>
            <a:r>
              <a:rPr lang="en-US" b="1" dirty="0"/>
              <a:t>"Matt's Potato" - bask in its glory.</a:t>
            </a:r>
            <a:endParaRPr lang="en-US" dirty="0"/>
          </a:p>
        </p:txBody>
      </p:sp>
    </p:spTree>
    <p:extLst>
      <p:ext uri="{BB962C8B-B14F-4D97-AF65-F5344CB8AC3E}">
        <p14:creationId xmlns:p14="http://schemas.microsoft.com/office/powerpoint/2010/main" val="128196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Heavy Theming Will Not Salvage Bad Design (or "You Can't Polish a Turd")</a:t>
            </a:r>
          </a:p>
        </p:txBody>
      </p:sp>
      <p:sp>
        <p:nvSpPr>
          <p:cNvPr id="3" name="Content Placeholder 2"/>
          <p:cNvSpPr>
            <a:spLocks noGrp="1"/>
          </p:cNvSpPr>
          <p:nvPr>
            <p:ph idx="1"/>
          </p:nvPr>
        </p:nvSpPr>
        <p:spPr/>
        <p:txBody>
          <a:bodyPr/>
          <a:lstStyle/>
          <a:p>
            <a:endParaRPr lang="en-US" dirty="0"/>
          </a:p>
        </p:txBody>
      </p:sp>
      <p:pic>
        <p:nvPicPr>
          <p:cNvPr id="13314" name="Picture 2" descr="http://www.gamasutra.com/features/20051026/sheffield_00_clip_image0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667000"/>
            <a:ext cx="3105150" cy="2066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85975" y="5029200"/>
            <a:ext cx="4572000" cy="646331"/>
          </a:xfrm>
          <a:prstGeom prst="rect">
            <a:avLst/>
          </a:prstGeom>
        </p:spPr>
        <p:txBody>
          <a:bodyPr>
            <a:spAutoFit/>
          </a:bodyPr>
          <a:lstStyle/>
          <a:p>
            <a:r>
              <a:rPr lang="en-US" b="1" dirty="0"/>
              <a:t>"Spin to Win" - all dressed up with nowhere to go.</a:t>
            </a:r>
            <a:endParaRPr lang="en-US" dirty="0"/>
          </a:p>
        </p:txBody>
      </p:sp>
    </p:spTree>
    <p:extLst>
      <p:ext uri="{BB962C8B-B14F-4D97-AF65-F5344CB8AC3E}">
        <p14:creationId xmlns:p14="http://schemas.microsoft.com/office/powerpoint/2010/main" val="58915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Overall Aesthetic Matters! Apply a Healthy Spread of Art, Sound, and Music</a:t>
            </a:r>
          </a:p>
        </p:txBody>
      </p:sp>
      <p:sp>
        <p:nvSpPr>
          <p:cNvPr id="3" name="Content Placeholder 2"/>
          <p:cNvSpPr>
            <a:spLocks noGrp="1"/>
          </p:cNvSpPr>
          <p:nvPr>
            <p:ph idx="1"/>
          </p:nvPr>
        </p:nvSpPr>
        <p:spPr/>
        <p:txBody>
          <a:bodyPr/>
          <a:lstStyle/>
          <a:p>
            <a:endParaRPr lang="en-US" dirty="0"/>
          </a:p>
        </p:txBody>
      </p:sp>
      <p:pic>
        <p:nvPicPr>
          <p:cNvPr id="14338" name="Picture 2" descr="http://www.gamasutra.com/features/20051026/sheffield_00_clip_image0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3924300" cy="2962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14550" y="5334000"/>
            <a:ext cx="4572000" cy="923330"/>
          </a:xfrm>
          <a:prstGeom prst="rect">
            <a:avLst/>
          </a:prstGeom>
        </p:spPr>
        <p:txBody>
          <a:bodyPr>
            <a:spAutoFit/>
          </a:bodyPr>
          <a:lstStyle/>
          <a:p>
            <a:r>
              <a:rPr lang="en-US" b="1" dirty="0"/>
              <a:t>An </a:t>
            </a:r>
            <a:r>
              <a:rPr lang="en-US" b="1" dirty="0" err="1"/>
              <a:t>unrealeased</a:t>
            </a:r>
            <a:r>
              <a:rPr lang="en-US" b="1" dirty="0"/>
              <a:t> prototype - art doesn't have to be complicated to feel compositionally solid</a:t>
            </a:r>
            <a:endParaRPr lang="en-US" dirty="0"/>
          </a:p>
        </p:txBody>
      </p:sp>
    </p:spTree>
    <p:extLst>
      <p:ext uri="{BB962C8B-B14F-4D97-AF65-F5344CB8AC3E}">
        <p14:creationId xmlns:p14="http://schemas.microsoft.com/office/powerpoint/2010/main" val="94434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Nobody Cares About Your Great Engineering</a:t>
            </a:r>
          </a:p>
        </p:txBody>
      </p:sp>
      <p:sp>
        <p:nvSpPr>
          <p:cNvPr id="3" name="Content Placeholder 2"/>
          <p:cNvSpPr>
            <a:spLocks noGrp="1"/>
          </p:cNvSpPr>
          <p:nvPr>
            <p:ph idx="1"/>
          </p:nvPr>
        </p:nvSpPr>
        <p:spPr/>
        <p:txBody>
          <a:bodyPr/>
          <a:lstStyle/>
          <a:p>
            <a:endParaRPr lang="en-US"/>
          </a:p>
        </p:txBody>
      </p:sp>
      <p:pic>
        <p:nvPicPr>
          <p:cNvPr id="15362" name="Picture 2" descr="http://www.gamasutra.com/features/20051026/sheffield_00_clip_image04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133600"/>
            <a:ext cx="3990975" cy="2657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5029199"/>
            <a:ext cx="4572000" cy="646331"/>
          </a:xfrm>
          <a:prstGeom prst="rect">
            <a:avLst/>
          </a:prstGeom>
        </p:spPr>
        <p:txBody>
          <a:bodyPr>
            <a:spAutoFit/>
          </a:bodyPr>
          <a:lstStyle/>
          <a:p>
            <a:r>
              <a:rPr lang="en-US" b="1" dirty="0"/>
              <a:t>"Evolution Trees" - all that technology doesn't add up to fun.</a:t>
            </a:r>
            <a:endParaRPr lang="en-US" dirty="0"/>
          </a:p>
        </p:txBody>
      </p:sp>
    </p:spTree>
    <p:extLst>
      <p:ext uri="{BB962C8B-B14F-4D97-AF65-F5344CB8AC3E}">
        <p14:creationId xmlns:p14="http://schemas.microsoft.com/office/powerpoint/2010/main" val="6346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Goo</a:t>
            </a:r>
            <a:endParaRPr lang="en-US" dirty="0"/>
          </a:p>
        </p:txBody>
      </p:sp>
      <p:sp>
        <p:nvSpPr>
          <p:cNvPr id="3" name="Content Placeholder 2"/>
          <p:cNvSpPr>
            <a:spLocks noGrp="1"/>
          </p:cNvSpPr>
          <p:nvPr>
            <p:ph idx="1"/>
          </p:nvPr>
        </p:nvSpPr>
        <p:spPr/>
        <p:txBody>
          <a:bodyPr/>
          <a:lstStyle/>
          <a:p>
            <a:endParaRPr lang="en-US"/>
          </a:p>
        </p:txBody>
      </p:sp>
      <p:pic>
        <p:nvPicPr>
          <p:cNvPr id="23554" name="Picture 2" descr="Imag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0"/>
            <a:ext cx="3886200" cy="38862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8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General Gameplay: Sensual Lessons in Juicy Fun</a:t>
            </a:r>
          </a:p>
        </p:txBody>
      </p:sp>
      <p:sp>
        <p:nvSpPr>
          <p:cNvPr id="4" name="Subtitle 3"/>
          <p:cNvSpPr>
            <a:spLocks noGrp="1"/>
          </p:cNvSpPr>
          <p:nvPr>
            <p:ph type="subTitle" idx="1"/>
          </p:nvPr>
        </p:nvSpPr>
        <p:spPr/>
        <p:txBody>
          <a:bodyPr/>
          <a:lstStyle/>
          <a:p>
            <a:endParaRPr lang="en-US"/>
          </a:p>
        </p:txBody>
      </p:sp>
      <p:pic>
        <p:nvPicPr>
          <p:cNvPr id="20482" name="Picture 2" descr="http://www.gamasutra.com/features/20051026/sheffield_00_clip_image0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29000"/>
            <a:ext cx="1600200" cy="1571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2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is Not Necessary for Fun</a:t>
            </a:r>
          </a:p>
        </p:txBody>
      </p:sp>
      <p:sp>
        <p:nvSpPr>
          <p:cNvPr id="3" name="Content Placeholder 2"/>
          <p:cNvSpPr>
            <a:spLocks noGrp="1"/>
          </p:cNvSpPr>
          <p:nvPr>
            <p:ph idx="1"/>
          </p:nvPr>
        </p:nvSpPr>
        <p:spPr/>
        <p:txBody>
          <a:bodyPr/>
          <a:lstStyle/>
          <a:p>
            <a:endParaRPr lang="en-US"/>
          </a:p>
        </p:txBody>
      </p:sp>
      <p:pic>
        <p:nvPicPr>
          <p:cNvPr id="16386" name="Picture 2" descr="http://www.gamasutra.com/features/20051026/sheffield_00_clip_image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14600"/>
            <a:ext cx="1905000" cy="1962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35234" y="4953000"/>
            <a:ext cx="4092531" cy="369332"/>
          </a:xfrm>
          <a:prstGeom prst="rect">
            <a:avLst/>
          </a:prstGeom>
        </p:spPr>
        <p:txBody>
          <a:bodyPr wrap="none">
            <a:spAutoFit/>
          </a:bodyPr>
          <a:lstStyle/>
          <a:p>
            <a:r>
              <a:rPr lang="en-US" b="1" dirty="0"/>
              <a:t>A rubber ball. Watch out, 3D technology!</a:t>
            </a:r>
            <a:endParaRPr lang="en-US" dirty="0"/>
          </a:p>
        </p:txBody>
      </p:sp>
    </p:spTree>
    <p:extLst>
      <p:ext uri="{BB962C8B-B14F-4D97-AF65-F5344CB8AC3E}">
        <p14:creationId xmlns:p14="http://schemas.microsoft.com/office/powerpoint/2010/main" val="1520000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Sense of Ownership to Keep '</a:t>
            </a:r>
            <a:r>
              <a:rPr lang="en-US" dirty="0" err="1"/>
              <a:t>em</a:t>
            </a:r>
            <a:r>
              <a:rPr lang="en-US" dirty="0"/>
              <a:t> Crawling Back for More</a:t>
            </a:r>
          </a:p>
        </p:txBody>
      </p:sp>
      <p:sp>
        <p:nvSpPr>
          <p:cNvPr id="3" name="Content Placeholder 2"/>
          <p:cNvSpPr>
            <a:spLocks noGrp="1"/>
          </p:cNvSpPr>
          <p:nvPr>
            <p:ph idx="1"/>
          </p:nvPr>
        </p:nvSpPr>
        <p:spPr/>
        <p:txBody>
          <a:bodyPr/>
          <a:lstStyle/>
          <a:p>
            <a:endParaRPr lang="en-US"/>
          </a:p>
        </p:txBody>
      </p:sp>
      <p:pic>
        <p:nvPicPr>
          <p:cNvPr id="17410" name="Picture 2" descr="http://www.gamasutra.com/features/20051026/sheffield_00_clip_image0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85999"/>
            <a:ext cx="2638425" cy="17716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612" y="4572000"/>
            <a:ext cx="4572000" cy="646331"/>
          </a:xfrm>
          <a:prstGeom prst="rect">
            <a:avLst/>
          </a:prstGeom>
        </p:spPr>
        <p:txBody>
          <a:bodyPr>
            <a:spAutoFit/>
          </a:bodyPr>
          <a:lstStyle/>
          <a:p>
            <a:r>
              <a:rPr lang="en-US" b="1" dirty="0"/>
              <a:t>"Darwin Hill" - everyone unique in their own special way.</a:t>
            </a:r>
            <a:endParaRPr lang="en-US" dirty="0"/>
          </a:p>
        </p:txBody>
      </p:sp>
    </p:spTree>
    <p:extLst>
      <p:ext uri="{BB962C8B-B14F-4D97-AF65-F5344CB8AC3E}">
        <p14:creationId xmlns:p14="http://schemas.microsoft.com/office/powerpoint/2010/main" val="265043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Does Not Mean "Complex"</a:t>
            </a:r>
          </a:p>
        </p:txBody>
      </p:sp>
      <p:sp>
        <p:nvSpPr>
          <p:cNvPr id="3" name="Content Placeholder 2"/>
          <p:cNvSpPr>
            <a:spLocks noGrp="1"/>
          </p:cNvSpPr>
          <p:nvPr>
            <p:ph idx="1"/>
          </p:nvPr>
        </p:nvSpPr>
        <p:spPr/>
        <p:txBody>
          <a:bodyPr/>
          <a:lstStyle/>
          <a:p>
            <a:endParaRPr lang="en-US"/>
          </a:p>
        </p:txBody>
      </p:sp>
      <p:pic>
        <p:nvPicPr>
          <p:cNvPr id="18434" name="Picture 2" descr="http://www.gamasutra.com/features/20051026/sheffield_00_clip_image0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86000"/>
            <a:ext cx="2419350" cy="2400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50472" y="5105400"/>
            <a:ext cx="4119205" cy="369332"/>
          </a:xfrm>
          <a:prstGeom prst="rect">
            <a:avLst/>
          </a:prstGeom>
        </p:spPr>
        <p:txBody>
          <a:bodyPr wrap="none">
            <a:spAutoFit/>
          </a:bodyPr>
          <a:lstStyle/>
          <a:p>
            <a:r>
              <a:rPr lang="en-US" b="1" dirty="0"/>
              <a:t>"</a:t>
            </a:r>
            <a:r>
              <a:rPr lang="en-US" b="1" dirty="0" err="1"/>
              <a:t>Spaceball</a:t>
            </a:r>
            <a:r>
              <a:rPr lang="en-US" b="1" dirty="0"/>
              <a:t> Munch" - How can we know?!</a:t>
            </a:r>
            <a:endParaRPr lang="en-US" dirty="0"/>
          </a:p>
        </p:txBody>
      </p:sp>
    </p:spTree>
    <p:extLst>
      <p:ext uri="{BB962C8B-B14F-4D97-AF65-F5344CB8AC3E}">
        <p14:creationId xmlns:p14="http://schemas.microsoft.com/office/powerpoint/2010/main" val="34655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Toward a Well Defined Goal</a:t>
            </a:r>
          </a:p>
        </p:txBody>
      </p:sp>
      <p:sp>
        <p:nvSpPr>
          <p:cNvPr id="3" name="Content Placeholder 2"/>
          <p:cNvSpPr>
            <a:spLocks noGrp="1"/>
          </p:cNvSpPr>
          <p:nvPr>
            <p:ph idx="1"/>
          </p:nvPr>
        </p:nvSpPr>
        <p:spPr/>
        <p:txBody>
          <a:bodyPr/>
          <a:lstStyle/>
          <a:p>
            <a:endParaRPr lang="en-US" dirty="0"/>
          </a:p>
        </p:txBody>
      </p:sp>
      <p:pic>
        <p:nvPicPr>
          <p:cNvPr id="19458" name="Picture 2" descr="http://www.gamasutra.com/features/20051026/sheffield_00_clip_image0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33600"/>
            <a:ext cx="3048000" cy="3048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33600" y="5410200"/>
            <a:ext cx="4572000" cy="646331"/>
          </a:xfrm>
          <a:prstGeom prst="rect">
            <a:avLst/>
          </a:prstGeom>
        </p:spPr>
        <p:txBody>
          <a:bodyPr>
            <a:spAutoFit/>
          </a:bodyPr>
          <a:lstStyle/>
          <a:p>
            <a:r>
              <a:rPr lang="en-US" b="1" dirty="0"/>
              <a:t>"Tower of Goo" - building toward a goal... and beyond!</a:t>
            </a:r>
            <a:endParaRPr lang="en-US" dirty="0"/>
          </a:p>
        </p:txBody>
      </p:sp>
    </p:spTree>
    <p:extLst>
      <p:ext uri="{BB962C8B-B14F-4D97-AF65-F5344CB8AC3E}">
        <p14:creationId xmlns:p14="http://schemas.microsoft.com/office/powerpoint/2010/main" val="192435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Juicy!</a:t>
            </a:r>
          </a:p>
        </p:txBody>
      </p:sp>
      <p:sp>
        <p:nvSpPr>
          <p:cNvPr id="3" name="Content Placeholder 2"/>
          <p:cNvSpPr>
            <a:spLocks noGrp="1"/>
          </p:cNvSpPr>
          <p:nvPr>
            <p:ph idx="1"/>
          </p:nvPr>
        </p:nvSpPr>
        <p:spPr/>
        <p:txBody>
          <a:bodyPr/>
          <a:lstStyle/>
          <a:p>
            <a:endParaRPr lang="en-US"/>
          </a:p>
        </p:txBody>
      </p:sp>
      <p:pic>
        <p:nvPicPr>
          <p:cNvPr id="21506" name="Picture 2" descr="http://www.gamasutra.com/features/20051026/sheffield_00_clip_image0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08" name="Picture 4" descr="http://www.gamasutra.com/features/20051026/sheffield_00_clip_image0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90799"/>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10" name="Picture 6" descr="http://www.gamasutra.com/features/20051026/sheffield_00_clip_image06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577294"/>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43137" y="4495800"/>
            <a:ext cx="4572000" cy="646331"/>
          </a:xfrm>
          <a:prstGeom prst="rect">
            <a:avLst/>
          </a:prstGeom>
        </p:spPr>
        <p:txBody>
          <a:bodyPr>
            <a:spAutoFit/>
          </a:bodyPr>
          <a:lstStyle/>
          <a:p>
            <a:r>
              <a:rPr lang="en-US" b="1" dirty="0"/>
              <a:t>Juice </a:t>
            </a:r>
            <a:r>
              <a:rPr lang="en-US" b="1" i="1" dirty="0"/>
              <a:t>feels</a:t>
            </a:r>
            <a:r>
              <a:rPr lang="en-US" b="1" dirty="0"/>
              <a:t> great! You can't keep your hands out of it.</a:t>
            </a:r>
            <a:endParaRPr lang="en-US" dirty="0"/>
          </a:p>
        </p:txBody>
      </p:sp>
    </p:spTree>
    <p:extLst>
      <p:ext uri="{BB962C8B-B14F-4D97-AF65-F5344CB8AC3E}">
        <p14:creationId xmlns:p14="http://schemas.microsoft.com/office/powerpoint/2010/main" val="1140621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Juice!</a:t>
            </a:r>
            <a:endParaRPr lang="en-US" dirty="0"/>
          </a:p>
        </p:txBody>
      </p:sp>
      <p:sp>
        <p:nvSpPr>
          <p:cNvPr id="3" name="Content Placeholder 2"/>
          <p:cNvSpPr>
            <a:spLocks noGrp="1"/>
          </p:cNvSpPr>
          <p:nvPr>
            <p:ph idx="1"/>
          </p:nvPr>
        </p:nvSpPr>
        <p:spPr/>
        <p:txBody>
          <a:bodyPr/>
          <a:lstStyle/>
          <a:p>
            <a:r>
              <a:rPr lang="en-US" dirty="0">
                <a:solidFill>
                  <a:srgbClr val="002060"/>
                </a:solidFill>
                <a:hlinkClick r:id="rId2"/>
              </a:rPr>
              <a:t>http://grapefrukt.com/f/games/juicy-breakout/</a:t>
            </a:r>
            <a:endParaRPr lang="en-US" dirty="0">
              <a:solidFill>
                <a:srgbClr val="002060"/>
              </a:solidFill>
            </a:endParaRPr>
          </a:p>
          <a:p>
            <a:r>
              <a:rPr lang="en-US" dirty="0" smtClean="0">
                <a:solidFill>
                  <a:srgbClr val="002060"/>
                </a:solidFill>
                <a:hlinkClick r:id="rId3"/>
              </a:rPr>
              <a:t>http</a:t>
            </a:r>
            <a:r>
              <a:rPr lang="en-US" dirty="0">
                <a:solidFill>
                  <a:srgbClr val="002060"/>
                </a:solidFill>
                <a:hlinkClick r:id="rId3"/>
              </a:rPr>
              <a:t>://www.youtube.com/watch?v=Fy0aCDmgnxg</a:t>
            </a:r>
            <a:endParaRPr lang="en-US" dirty="0">
              <a:solidFill>
                <a:srgbClr val="002060"/>
              </a:solidFill>
            </a:endParaRPr>
          </a:p>
        </p:txBody>
      </p:sp>
    </p:spTree>
    <p:extLst>
      <p:ext uri="{BB962C8B-B14F-4D97-AF65-F5344CB8AC3E}">
        <p14:creationId xmlns:p14="http://schemas.microsoft.com/office/powerpoint/2010/main" val="156589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Rapid is a State of Mind</a:t>
            </a:r>
            <a:endParaRPr lang="en-US" sz="1300" dirty="0"/>
          </a:p>
        </p:txBody>
      </p:sp>
      <p:pic>
        <p:nvPicPr>
          <p:cNvPr id="1026" name="Picture 2" descr="http://www.gamasutra.com/features/20051026/sheffield_00_clip_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514600"/>
            <a:ext cx="2171700" cy="292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2895600"/>
            <a:ext cx="4572000" cy="923330"/>
          </a:xfrm>
          <a:prstGeom prst="rect">
            <a:avLst/>
          </a:prstGeom>
        </p:spPr>
        <p:txBody>
          <a:bodyPr>
            <a:spAutoFit/>
          </a:bodyPr>
          <a:lstStyle/>
          <a:p>
            <a:r>
              <a:rPr lang="en-US" b="1" dirty="0"/>
              <a:t>"Tower of Goo" was downloaded over 100,000 times within months of hitting the net.</a:t>
            </a:r>
            <a:endParaRPr lang="en-US" dirty="0"/>
          </a:p>
        </p:txBody>
      </p:sp>
    </p:spTree>
    <p:extLst>
      <p:ext uri="{BB962C8B-B14F-4D97-AF65-F5344CB8AC3E}">
        <p14:creationId xmlns:p14="http://schemas.microsoft.com/office/powerpoint/2010/main" val="255200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Embrace the Possibility of Failure - it Encourages Creative Risk Taking</a:t>
            </a:r>
          </a:p>
        </p:txBody>
      </p:sp>
      <p:pic>
        <p:nvPicPr>
          <p:cNvPr id="2050" name="Picture 2" descr="http://www.gamasutra.com/features/20051026/sheffield_00_clip_image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53833"/>
            <a:ext cx="6676086" cy="2514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00" y="5181600"/>
            <a:ext cx="4572000" cy="923330"/>
          </a:xfrm>
          <a:prstGeom prst="rect">
            <a:avLst/>
          </a:prstGeom>
        </p:spPr>
        <p:txBody>
          <a:bodyPr>
            <a:spAutoFit/>
          </a:bodyPr>
          <a:lstStyle/>
          <a:p>
            <a:pPr algn="ctr"/>
            <a:r>
              <a:rPr lang="en-US" b="1" dirty="0"/>
              <a:t/>
            </a:r>
            <a:br>
              <a:rPr lang="en-US" b="1" dirty="0"/>
            </a:br>
            <a:r>
              <a:rPr lang="en-US" b="1" dirty="0"/>
              <a:t>"Mime After Mine" and "A Mime to Kill" - warmly embracing failure.</a:t>
            </a:r>
            <a:endParaRPr lang="en-US" dirty="0"/>
          </a:p>
        </p:txBody>
      </p:sp>
    </p:spTree>
    <p:extLst>
      <p:ext uri="{BB962C8B-B14F-4D97-AF65-F5344CB8AC3E}">
        <p14:creationId xmlns:p14="http://schemas.microsoft.com/office/powerpoint/2010/main" val="324331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Enforce Short Development Cycles (More Time != More Quality)</a:t>
            </a:r>
          </a:p>
        </p:txBody>
      </p:sp>
      <p:pic>
        <p:nvPicPr>
          <p:cNvPr id="3074" name="Picture 2" descr="http://www.gamasutra.com/features/20051026/sheffield_00_clip_image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938" y="2362200"/>
            <a:ext cx="2714625"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www.gamasutra.com/features/20051026/sheffield_00_clip_image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62200"/>
            <a:ext cx="2705100"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4572000"/>
            <a:ext cx="6526836" cy="1754326"/>
          </a:xfrm>
          <a:prstGeom prst="rect">
            <a:avLst/>
          </a:prstGeom>
        </p:spPr>
        <p:txBody>
          <a:bodyPr wrap="square">
            <a:spAutoFit/>
          </a:bodyPr>
          <a:lstStyle/>
          <a:p>
            <a:r>
              <a:rPr lang="en-US" b="1" dirty="0"/>
              <a:t>Attack of the Killer Swarm” (left) took just a day to throw together and surprisingly became one of the highest rated games of the project. “Suburban Brawl” (right) received an extra week of love but became so convoluted it probably would have been more fun without the addition of giant killer robots – which wasted both cities and time alike.</a:t>
            </a:r>
            <a:endParaRPr lang="en-US" dirty="0"/>
          </a:p>
        </p:txBody>
      </p:sp>
    </p:spTree>
    <p:extLst>
      <p:ext uri="{BB962C8B-B14F-4D97-AF65-F5344CB8AC3E}">
        <p14:creationId xmlns:p14="http://schemas.microsoft.com/office/powerpoint/2010/main" val="413401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 Creativity to Make You Want it Even More</a:t>
            </a:r>
          </a:p>
        </p:txBody>
      </p:sp>
      <p:pic>
        <p:nvPicPr>
          <p:cNvPr id="4098" name="Picture 2" descr="http://www.gamasutra.com/features/20051026/sheffield_00_clip_image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4781550" cy="2419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90775" y="5562600"/>
            <a:ext cx="4572000" cy="646331"/>
          </a:xfrm>
          <a:prstGeom prst="rect">
            <a:avLst/>
          </a:prstGeom>
        </p:spPr>
        <p:txBody>
          <a:bodyPr>
            <a:spAutoFit/>
          </a:bodyPr>
          <a:lstStyle/>
          <a:p>
            <a:r>
              <a:rPr lang="en-US" b="1" dirty="0"/>
              <a:t>“Gravity Head” – use your gravity-powered head to grow and deliver.</a:t>
            </a:r>
            <a:endParaRPr lang="en-US" dirty="0"/>
          </a:p>
        </p:txBody>
      </p:sp>
    </p:spTree>
    <p:extLst>
      <p:ext uri="{BB962C8B-B14F-4D97-AF65-F5344CB8AC3E}">
        <p14:creationId xmlns:p14="http://schemas.microsoft.com/office/powerpoint/2010/main" val="364598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a Kickass Team and an Objective Advisor – Mindset is as Important as Talent</a:t>
            </a:r>
          </a:p>
        </p:txBody>
      </p:sp>
      <p:pic>
        <p:nvPicPr>
          <p:cNvPr id="5122" name="Picture 2" descr="http://www.gamasutra.com/features/20051026/sheffield_00_clip_image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570" y="2133600"/>
            <a:ext cx="4429125" cy="3143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586022" y="5715000"/>
            <a:ext cx="4028219" cy="369332"/>
          </a:xfrm>
          <a:prstGeom prst="rect">
            <a:avLst/>
          </a:prstGeom>
        </p:spPr>
        <p:txBody>
          <a:bodyPr wrap="none">
            <a:spAutoFit/>
          </a:bodyPr>
          <a:lstStyle/>
          <a:p>
            <a:r>
              <a:rPr lang="en-US" b="1" dirty="0"/>
              <a:t>“Our team, Experimental Friends 4 Ever!</a:t>
            </a:r>
            <a:endParaRPr lang="en-US" dirty="0"/>
          </a:p>
        </p:txBody>
      </p:sp>
    </p:spTree>
    <p:extLst>
      <p:ext uri="{BB962C8B-B14F-4D97-AF65-F5344CB8AC3E}">
        <p14:creationId xmlns:p14="http://schemas.microsoft.com/office/powerpoint/2010/main" val="288940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in Parallel for Maximum Splatter</a:t>
            </a:r>
          </a:p>
        </p:txBody>
      </p:sp>
      <p:sp>
        <p:nvSpPr>
          <p:cNvPr id="3" name="Content Placeholder 2"/>
          <p:cNvSpPr>
            <a:spLocks noGrp="1"/>
          </p:cNvSpPr>
          <p:nvPr>
            <p:ph idx="1"/>
          </p:nvPr>
        </p:nvSpPr>
        <p:spPr/>
        <p:txBody>
          <a:bodyPr/>
          <a:lstStyle/>
          <a:p>
            <a:endParaRPr lang="en-US"/>
          </a:p>
        </p:txBody>
      </p:sp>
      <p:pic>
        <p:nvPicPr>
          <p:cNvPr id="6146" name="Picture 2" descr="http://www.gamasutra.com/features/20051026/sheffield_00_clip_image0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3486150" cy="2305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9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Creativity and the Myth of Brainstorming</a:t>
            </a:r>
            <a:endParaRPr lang="en-US" dirty="0"/>
          </a:p>
        </p:txBody>
      </p:sp>
      <p:sp>
        <p:nvSpPr>
          <p:cNvPr id="3" name="Subtitle 2"/>
          <p:cNvSpPr>
            <a:spLocks noGrp="1"/>
          </p:cNvSpPr>
          <p:nvPr>
            <p:ph type="subTitle" idx="1"/>
          </p:nvPr>
        </p:nvSpPr>
        <p:spPr/>
        <p:txBody>
          <a:bodyPr/>
          <a:lstStyle/>
          <a:p>
            <a:endParaRPr lang="en-US" dirty="0"/>
          </a:p>
        </p:txBody>
      </p:sp>
      <p:pic>
        <p:nvPicPr>
          <p:cNvPr id="22530" name="Picture 2" descr="http://kylegabler.com/img/BuildingSomet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05200"/>
            <a:ext cx="1962150" cy="1895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04870"/>
      </p:ext>
    </p:extLst>
  </p:cSld>
  <p:clrMapOvr>
    <a:masterClrMapping/>
  </p:clrMapOvr>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531</Words>
  <Application>Microsoft Office PowerPoint</Application>
  <PresentationFormat>On-screen Show (4:3)</PresentationFormat>
  <Paragraphs>50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Macro</vt:lpstr>
      <vt:lpstr>GA 4401 – Advanced Game Prototyping</vt:lpstr>
      <vt:lpstr>Tower of Goo</vt:lpstr>
      <vt:lpstr>Setup: Rapid is a State of Mind</vt:lpstr>
      <vt:lpstr>Embrace the Possibility of Failure - it Encourages Creative Risk Taking</vt:lpstr>
      <vt:lpstr>Enforce Short Development Cycles (More Time != More Quality)</vt:lpstr>
      <vt:lpstr>Constrain Creativity to Make You Want it Even More</vt:lpstr>
      <vt:lpstr>Gather a Kickass Team and an Objective Advisor – Mindset is as Important as Talent</vt:lpstr>
      <vt:lpstr>Develop in Parallel for Maximum Splatter</vt:lpstr>
      <vt:lpstr>Design: Creativity and the Myth of Brainstorming</vt:lpstr>
      <vt:lpstr>Formal Brainstorming Has a 0% Success Rate</vt:lpstr>
      <vt:lpstr>Gather Concept Art and Music to Create an Emotional Target</vt:lpstr>
      <vt:lpstr>Simulate in Your Head – Pre-Prototype the Prototype</vt:lpstr>
      <vt:lpstr>Development: Nobody Knows How You Made it, and Nobody Cares</vt:lpstr>
      <vt:lpstr>Build the Toy First</vt:lpstr>
      <vt:lpstr>If You Can Get Away With it, Fake it</vt:lpstr>
      <vt:lpstr>Cut Your Losses and "Learn When to Shoot Your Baby in the Crib"</vt:lpstr>
      <vt:lpstr>Heavy Theming Will Not Salvage Bad Design (or "You Can't Polish a Turd")</vt:lpstr>
      <vt:lpstr>But Overall Aesthetic Matters! Apply a Healthy Spread of Art, Sound, and Music</vt:lpstr>
      <vt:lpstr>Nobody Cares About Your Great Engineering</vt:lpstr>
      <vt:lpstr>General Gameplay: Sensual Lessons in Juicy Fun</vt:lpstr>
      <vt:lpstr>Complexity is Not Necessary for Fun</vt:lpstr>
      <vt:lpstr>Create a Sense of Ownership to Keep 'em Crawling Back for More</vt:lpstr>
      <vt:lpstr>"Experimental" Does Not Mean "Complex"</vt:lpstr>
      <vt:lpstr>Build Toward a Well Defined Goal</vt:lpstr>
      <vt:lpstr>Make it Juicy!</vt:lpstr>
      <vt:lpstr>More Juice!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219</cp:revision>
  <dcterms:created xsi:type="dcterms:W3CDTF">2013-01-19T04:27:23Z</dcterms:created>
  <dcterms:modified xsi:type="dcterms:W3CDTF">2013-05-18T05:21:07Z</dcterms:modified>
</cp:coreProperties>
</file>