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0"/>
  </p:notesMasterIdLst>
  <p:handoutMasterIdLst>
    <p:handoutMasterId r:id="rId31"/>
  </p:handoutMasterIdLst>
  <p:sldIdLst>
    <p:sldId id="256" r:id="rId2"/>
    <p:sldId id="372" r:id="rId3"/>
    <p:sldId id="347" r:id="rId4"/>
    <p:sldId id="348" r:id="rId5"/>
    <p:sldId id="349" r:id="rId6"/>
    <p:sldId id="350" r:id="rId7"/>
    <p:sldId id="351" r:id="rId8"/>
    <p:sldId id="352" r:id="rId9"/>
    <p:sldId id="370"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1" r:id="rId27"/>
    <p:sldId id="373" r:id="rId28"/>
    <p:sldId id="3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1" autoAdjust="0"/>
    <p:restoredTop sz="75090" autoAdjust="0"/>
  </p:normalViewPr>
  <p:slideViewPr>
    <p:cSldViewPr>
      <p:cViewPr varScale="1">
        <p:scale>
          <a:sx n="66" d="100"/>
          <a:sy n="66" d="100"/>
        </p:scale>
        <p:origin x="-177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11/16/2013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11/16/2013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xperimentalgameplay.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Rapid prototyping is more than just a useful tool in pre-production – it can be a way of life! This section will show how to set up and begin thinking like a rapid </a:t>
            </a:r>
            <a:r>
              <a:rPr lang="en-US" sz="1200" b="0" i="0" kern="1200" dirty="0" err="1" smtClean="0">
                <a:solidFill>
                  <a:schemeClr val="tx1"/>
                </a:solidFill>
                <a:effectLst/>
                <a:latin typeface="+mn-lt"/>
                <a:ea typeface="+mn-ea"/>
                <a:cs typeface="+mn-cs"/>
              </a:rPr>
              <a:t>prototyper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a:t>
            </a:fld>
            <a:endParaRPr lang="en-US"/>
          </a:p>
        </p:txBody>
      </p:sp>
    </p:spTree>
    <p:extLst>
      <p:ext uri="{BB962C8B-B14F-4D97-AF65-F5344CB8AC3E}">
        <p14:creationId xmlns:p14="http://schemas.microsoft.com/office/powerpoint/2010/main" val="2413521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strong mood</a:t>
            </a:r>
            <a:r>
              <a:rPr lang="en-US" baseline="0" dirty="0" smtClean="0"/>
              <a:t> and emotional feeling can be really helpful</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11</a:t>
            </a:fld>
            <a:endParaRPr lang="en-US"/>
          </a:p>
        </p:txBody>
      </p:sp>
    </p:spTree>
    <p:extLst>
      <p:ext uri="{BB962C8B-B14F-4D97-AF65-F5344CB8AC3E}">
        <p14:creationId xmlns:p14="http://schemas.microsoft.com/office/powerpoint/2010/main" val="178422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your audience saying “Wow!’</a:t>
            </a:r>
          </a:p>
          <a:p>
            <a:r>
              <a:rPr lang="en-US" dirty="0" smtClean="0"/>
              <a:t>Thought</a:t>
            </a:r>
            <a:r>
              <a:rPr lang="en-US" baseline="0" dirty="0" smtClean="0"/>
              <a:t> experiments</a:t>
            </a:r>
          </a:p>
          <a:p>
            <a:r>
              <a:rPr lang="en-US" baseline="0" dirty="0" smtClean="0"/>
              <a:t>Paper prototypes</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12</a:t>
            </a:fld>
            <a:endParaRPr lang="en-US"/>
          </a:p>
        </p:txBody>
      </p:sp>
    </p:spTree>
    <p:extLst>
      <p:ext uri="{BB962C8B-B14F-4D97-AF65-F5344CB8AC3E}">
        <p14:creationId xmlns:p14="http://schemas.microsoft.com/office/powerpoint/2010/main" val="338449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the core mechanic first, without any goals or decisions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14</a:t>
            </a:fld>
            <a:endParaRPr lang="en-US"/>
          </a:p>
        </p:txBody>
      </p:sp>
    </p:spTree>
    <p:extLst>
      <p:ext uri="{BB962C8B-B14F-4D97-AF65-F5344CB8AC3E}">
        <p14:creationId xmlns:p14="http://schemas.microsoft.com/office/powerpoint/2010/main" val="421216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correct solution is often not the</a:t>
            </a:r>
            <a:r>
              <a:rPr lang="en-US" baseline="0" dirty="0" smtClean="0"/>
              <a:t> best solution in prototyping</a:t>
            </a:r>
          </a:p>
          <a:p>
            <a:r>
              <a:rPr lang="en-US" baseline="0" dirty="0" smtClean="0"/>
              <a:t>Lighting/shadowing, pattern recognition, splines, </a:t>
            </a:r>
            <a:r>
              <a:rPr lang="en-US" baseline="0" dirty="0" err="1" smtClean="0"/>
              <a:t>etc</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15</a:t>
            </a:fld>
            <a:endParaRPr lang="en-US"/>
          </a:p>
        </p:txBody>
      </p:sp>
    </p:spTree>
    <p:extLst>
      <p:ext uri="{BB962C8B-B14F-4D97-AF65-F5344CB8AC3E}">
        <p14:creationId xmlns:p14="http://schemas.microsoft.com/office/powerpoint/2010/main" val="186301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Realize when a game isn’t fun early, or else you’ll waste a bunch of time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16</a:t>
            </a:fld>
            <a:endParaRPr lang="en-US"/>
          </a:p>
        </p:txBody>
      </p:sp>
    </p:spTree>
    <p:extLst>
      <p:ext uri="{BB962C8B-B14F-4D97-AF65-F5344CB8AC3E}">
        <p14:creationId xmlns:p14="http://schemas.microsoft.com/office/powerpoint/2010/main" val="3210845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Gamers are smarter</a:t>
            </a:r>
            <a:r>
              <a:rPr lang="en-US" baseline="0" dirty="0" smtClean="0"/>
              <a:t> than you think and can tell when you’re </a:t>
            </a:r>
            <a:r>
              <a:rPr lang="en-US" baseline="0" dirty="0" err="1" smtClean="0"/>
              <a:t>bs’ing</a:t>
            </a:r>
            <a:r>
              <a:rPr lang="en-US" baseline="0" dirty="0" smtClean="0"/>
              <a:t> them</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17</a:t>
            </a:fld>
            <a:endParaRPr lang="en-US"/>
          </a:p>
        </p:txBody>
      </p:sp>
    </p:spTree>
    <p:extLst>
      <p:ext uri="{BB962C8B-B14F-4D97-AF65-F5344CB8AC3E}">
        <p14:creationId xmlns:p14="http://schemas.microsoft.com/office/powerpoint/2010/main" val="364223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Polishing</a:t>
            </a:r>
            <a:r>
              <a:rPr lang="en-US" baseline="0" dirty="0" smtClean="0"/>
              <a:t> an already fun mechanic as the ability to make a good game great.</a:t>
            </a:r>
          </a:p>
          <a:p>
            <a:r>
              <a:rPr lang="en-US" baseline="0" dirty="0" smtClean="0"/>
              <a:t>Doesn’t need fancy graphics, just needs to mesh well</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18</a:t>
            </a:fld>
            <a:endParaRPr lang="en-US"/>
          </a:p>
        </p:txBody>
      </p:sp>
    </p:spTree>
    <p:extLst>
      <p:ext uri="{BB962C8B-B14F-4D97-AF65-F5344CB8AC3E}">
        <p14:creationId xmlns:p14="http://schemas.microsoft.com/office/powerpoint/2010/main" val="2662269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is</a:t>
            </a:r>
            <a:r>
              <a:rPr lang="en-US" baseline="0" dirty="0" smtClean="0"/>
              <a:t> to come up with several ways to solve something, and pick one.  Fast</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19</a:t>
            </a:fld>
            <a:endParaRPr lang="en-US"/>
          </a:p>
        </p:txBody>
      </p:sp>
    </p:spTree>
    <p:extLst>
      <p:ext uri="{BB962C8B-B14F-4D97-AF65-F5344CB8AC3E}">
        <p14:creationId xmlns:p14="http://schemas.microsoft.com/office/powerpoint/2010/main" val="325811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20</a:t>
            </a:fld>
            <a:endParaRPr lang="en-US"/>
          </a:p>
        </p:txBody>
      </p:sp>
    </p:spTree>
    <p:extLst>
      <p:ext uri="{BB962C8B-B14F-4D97-AF65-F5344CB8AC3E}">
        <p14:creationId xmlns:p14="http://schemas.microsoft.com/office/powerpoint/2010/main" val="78347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Ball on</a:t>
            </a:r>
            <a:r>
              <a:rPr lang="en-US" baseline="0" dirty="0" smtClean="0"/>
              <a:t> a flat surface has been fun for centuries</a:t>
            </a:r>
            <a:endParaRPr lang="en-US" dirty="0" smtClean="0"/>
          </a:p>
          <a:p>
            <a:r>
              <a:rPr lang="en-US" dirty="0" smtClean="0"/>
              <a:t>It’s entirely possible to have fun with basic concepts </a:t>
            </a:r>
            <a:r>
              <a:rPr lang="en-US" dirty="0" err="1" smtClean="0"/>
              <a:t>lke</a:t>
            </a:r>
            <a:r>
              <a:rPr lang="en-US" dirty="0" smtClean="0"/>
              <a:t> </a:t>
            </a:r>
            <a:r>
              <a:rPr lang="en-US" dirty="0" err="1" smtClean="0"/>
              <a:t>tetris</a:t>
            </a:r>
            <a:r>
              <a:rPr lang="en-US" dirty="0" smtClean="0"/>
              <a:t>, </a:t>
            </a:r>
            <a:r>
              <a:rPr lang="en-US" dirty="0" err="1" smtClean="0"/>
              <a:t>pac</a:t>
            </a:r>
            <a:r>
              <a:rPr lang="en-US" dirty="0" smtClean="0"/>
              <a:t>-man,</a:t>
            </a:r>
            <a:r>
              <a:rPr lang="en-US" baseline="0" dirty="0" smtClean="0"/>
              <a:t> etc.</a:t>
            </a:r>
          </a:p>
          <a:p>
            <a:r>
              <a:rPr lang="en-US" baseline="0" dirty="0" smtClean="0"/>
              <a:t>New technologies are cool, but aren’t necessary most of the time</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21</a:t>
            </a:fld>
            <a:endParaRPr lang="en-US"/>
          </a:p>
        </p:txBody>
      </p:sp>
    </p:spTree>
    <p:extLst>
      <p:ext uri="{BB962C8B-B14F-4D97-AF65-F5344CB8AC3E}">
        <p14:creationId xmlns:p14="http://schemas.microsoft.com/office/powerpoint/2010/main" val="61244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Here's a crazy game idea: Drag trash-</a:t>
            </a:r>
            <a:r>
              <a:rPr lang="en-US" sz="1200" b="0" i="0" kern="1200" dirty="0" err="1" smtClean="0">
                <a:solidFill>
                  <a:schemeClr val="tx1"/>
                </a:solidFill>
                <a:effectLst/>
                <a:latin typeface="+mn-lt"/>
                <a:ea typeface="+mn-ea"/>
                <a:cs typeface="+mn-cs"/>
              </a:rPr>
              <a:t>talkin</a:t>
            </a:r>
            <a:r>
              <a:rPr lang="en-US" sz="1200" b="0" i="0" kern="1200" dirty="0" smtClean="0">
                <a:solidFill>
                  <a:schemeClr val="tx1"/>
                </a:solidFill>
                <a:effectLst/>
                <a:latin typeface="+mn-lt"/>
                <a:ea typeface="+mn-ea"/>
                <a:cs typeface="+mn-cs"/>
              </a:rPr>
              <a:t>' gobs of goo to build a giant tower higher and higher. They squirm and giggle and climb upward over the backs of their brothers, but be careful! A constant battle against gravity, if you build a tower that's too unstable, it will all fall down.</a:t>
            </a:r>
          </a:p>
          <a:p>
            <a:r>
              <a:rPr lang="en-US" sz="1200" b="0" i="0" kern="1200" dirty="0" smtClean="0">
                <a:solidFill>
                  <a:schemeClr val="tx1"/>
                </a:solidFill>
                <a:effectLst/>
                <a:latin typeface="+mn-lt"/>
                <a:ea typeface="+mn-ea"/>
                <a:cs typeface="+mn-cs"/>
              </a:rPr>
              <a:t>"Tower of Goo" was downloaded over 100,000 times within months of hitting the net, it was dubbed “Internet Game of the Month” in one magazine, it was demoed on G4 and at the Experimental Gameplay Workshop at GDC, and it was one of over fifty games we made as a part of the </a:t>
            </a:r>
            <a:r>
              <a:rPr lang="en-US" sz="1200" b="0" i="0" u="none" strike="noStrike" kern="1200" dirty="0" smtClean="0">
                <a:solidFill>
                  <a:schemeClr val="tx1"/>
                </a:solidFill>
                <a:effectLst/>
                <a:latin typeface="+mn-lt"/>
                <a:ea typeface="+mn-ea"/>
                <a:cs typeface="+mn-cs"/>
                <a:hlinkClick r:id="rId3"/>
              </a:rPr>
              <a:t>Experimental Gameplay Project</a:t>
            </a:r>
            <a:r>
              <a:rPr lang="en-US" sz="1200" b="0" i="0" kern="1200" dirty="0" smtClean="0">
                <a:solidFill>
                  <a:schemeClr val="tx1"/>
                </a:solidFill>
                <a:effectLst/>
                <a:latin typeface="+mn-lt"/>
                <a:ea typeface="+mn-ea"/>
                <a:cs typeface="+mn-cs"/>
              </a:rPr>
              <a:t> at Carnegie Mellon's Entertainment Technology Center.</a:t>
            </a:r>
          </a:p>
          <a:p>
            <a:r>
              <a:rPr lang="en-US" sz="1200" b="0" i="0" kern="1200" dirty="0" smtClean="0">
                <a:solidFill>
                  <a:schemeClr val="tx1"/>
                </a:solidFill>
                <a:effectLst/>
                <a:latin typeface="+mn-lt"/>
                <a:ea typeface="+mn-ea"/>
                <a:cs typeface="+mn-cs"/>
              </a:rPr>
              <a:t>And like the rest of them, it was made in under a week, by one person.</a:t>
            </a:r>
          </a:p>
          <a:p>
            <a:r>
              <a:rPr lang="en-US" sz="1200" b="0" i="0" kern="1200" dirty="0" smtClean="0">
                <a:solidFill>
                  <a:schemeClr val="tx1"/>
                </a:solidFill>
                <a:effectLst/>
                <a:latin typeface="+mn-lt"/>
                <a:ea typeface="+mn-ea"/>
                <a:cs typeface="+mn-cs"/>
              </a:rPr>
              <a:t>The project started in Spring 2005 with the goal of discovering and rapidly prototyping as many new forms of gameplay as possible. A team of four grad students, we locked ourselves in a room for a semester with three rules:</a:t>
            </a:r>
          </a:p>
          <a:p>
            <a:r>
              <a:rPr lang="en-US" dirty="0" smtClean="0"/>
              <a:t>1. Each game must be made in less than seven days, </a:t>
            </a:r>
            <a:br>
              <a:rPr lang="en-US" dirty="0" smtClean="0"/>
            </a:br>
            <a:r>
              <a:rPr lang="en-US" dirty="0" smtClean="0"/>
              <a:t>2. Each game must be made by exactly one person, </a:t>
            </a:r>
            <a:br>
              <a:rPr lang="en-US" dirty="0" smtClean="0"/>
            </a:br>
            <a:r>
              <a:rPr lang="en-US" dirty="0" smtClean="0"/>
              <a:t>3. Each game must be based around a common theme i.e. "gravity", "vegetation", "swarms", etc.</a:t>
            </a:r>
          </a:p>
          <a:p>
            <a:r>
              <a:rPr lang="en-US" dirty="0" smtClean="0"/>
              <a:t/>
            </a:r>
            <a:br>
              <a:rPr lang="en-US" dirty="0" smtClean="0"/>
            </a:br>
            <a:r>
              <a:rPr lang="en-US" b="1" dirty="0" smtClean="0"/>
              <a:t>"Tower of Goo" was downloaded over 100,000 times within months of hitting the net.</a:t>
            </a:r>
            <a:endParaRPr lang="en-US" dirty="0" smtClean="0"/>
          </a:p>
          <a:p>
            <a:r>
              <a:rPr lang="en-US" sz="1200" b="0" i="0" kern="1200" dirty="0" smtClean="0">
                <a:solidFill>
                  <a:schemeClr val="tx1"/>
                </a:solidFill>
                <a:effectLst/>
                <a:latin typeface="+mn-lt"/>
                <a:ea typeface="+mn-ea"/>
                <a:cs typeface="+mn-cs"/>
              </a:rPr>
              <a:t>As the project progressed, we were amazed and thrilled with the onslaught of web traffic, with the attention from gaming magazines, and with industry professionals and academics all asking the same questions, "How are you making these games so quickly?" and "How can we do it too?"</a:t>
            </a:r>
          </a:p>
          <a:p>
            <a:r>
              <a:rPr lang="en-US" sz="1200" b="0" i="0" kern="1200" dirty="0" smtClean="0">
                <a:solidFill>
                  <a:schemeClr val="tx1"/>
                </a:solidFill>
                <a:effectLst/>
                <a:latin typeface="+mn-lt"/>
                <a:ea typeface="+mn-ea"/>
                <a:cs typeface="+mn-cs"/>
              </a:rPr>
              <a:t>We lay it all out here. Through the following tips, tricks, and examples, we will discuss the methods that worked and those that didn't. We will show you how to slip into a rapid prototyping state of mind, how to set up an effective team, and where to start if you've thought about making something new, but weren't sure how. We hope these well-tested guidelines come in useful for you and your next project, big or small!</a:t>
            </a:r>
          </a:p>
          <a:p>
            <a:r>
              <a:rPr lang="en-US" sz="1200" b="0" i="0" kern="1200" dirty="0" smtClean="0">
                <a:solidFill>
                  <a:schemeClr val="tx1"/>
                </a:solidFill>
                <a:effectLst/>
                <a:latin typeface="+mn-lt"/>
                <a:ea typeface="+mn-ea"/>
                <a:cs typeface="+mn-cs"/>
              </a:rPr>
              <a:t>For easy browsing, all tips and tricks are organized into four sections: Setup, Design, Development, and General Gameplay. Enjoy!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3</a:t>
            </a:fld>
            <a:endParaRPr lang="en-US"/>
          </a:p>
        </p:txBody>
      </p:sp>
    </p:spTree>
    <p:extLst>
      <p:ext uri="{BB962C8B-B14F-4D97-AF65-F5344CB8AC3E}">
        <p14:creationId xmlns:p14="http://schemas.microsoft.com/office/powerpoint/2010/main" val="3298597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Creation or customization aspect appeals</a:t>
            </a:r>
            <a:r>
              <a:rPr lang="en-US" baseline="0" dirty="0" smtClean="0"/>
              <a:t> to the player</a:t>
            </a:r>
          </a:p>
          <a:p>
            <a:r>
              <a:rPr lang="en-US" baseline="0" dirty="0" smtClean="0"/>
              <a:t>IE: Cell phone wallpapers and character creation</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22</a:t>
            </a:fld>
            <a:endParaRPr lang="en-US"/>
          </a:p>
        </p:txBody>
      </p:sp>
    </p:spTree>
    <p:extLst>
      <p:ext uri="{BB962C8B-B14F-4D97-AF65-F5344CB8AC3E}">
        <p14:creationId xmlns:p14="http://schemas.microsoft.com/office/powerpoint/2010/main" val="274366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Minimize confusion for first</a:t>
            </a:r>
            <a:r>
              <a:rPr lang="en-US" baseline="0" dirty="0" smtClean="0"/>
              <a:t> few minutes of gameplay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23</a:t>
            </a:fld>
            <a:endParaRPr lang="en-US"/>
          </a:p>
        </p:txBody>
      </p:sp>
    </p:spTree>
    <p:extLst>
      <p:ext uri="{BB962C8B-B14F-4D97-AF65-F5344CB8AC3E}">
        <p14:creationId xmlns:p14="http://schemas.microsoft.com/office/powerpoint/2010/main" val="2702401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enjoy having opportunities to fail</a:t>
            </a:r>
          </a:p>
          <a:p>
            <a:r>
              <a:rPr lang="en-US" dirty="0" smtClean="0"/>
              <a:t>It can be anything really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24</a:t>
            </a:fld>
            <a:endParaRPr lang="en-US"/>
          </a:p>
        </p:txBody>
      </p:sp>
    </p:spTree>
    <p:extLst>
      <p:ext uri="{BB962C8B-B14F-4D97-AF65-F5344CB8AC3E}">
        <p14:creationId xmlns:p14="http://schemas.microsoft.com/office/powerpoint/2010/main" val="196806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“Juice” was our wet little term for constant and bountiful user feedback. A juicy game element will bounce and wiggle and squirt and make a little noise when you touch it. A juicy game feels alive and responds to everything you do – tons of cascading action and response for minimal user input. </a:t>
            </a:r>
            <a:r>
              <a:rPr lang="en-US" sz="1200" b="0" i="0" kern="1200" smtClean="0">
                <a:solidFill>
                  <a:schemeClr val="tx1"/>
                </a:solidFill>
                <a:effectLst/>
                <a:latin typeface="+mn-lt"/>
                <a:ea typeface="+mn-ea"/>
                <a:cs typeface="+mn-cs"/>
              </a:rPr>
              <a:t>It makes the player feel powerful and in control of the world, and it coaches them through the rules of the game by constantly letting them know on a per-interaction basis how they are doing.</a:t>
            </a:r>
          </a:p>
          <a:p>
            <a:endParaRPr lang="en-US" sz="1200" b="0" i="1" kern="120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Alien Hominid</a:t>
            </a:r>
            <a:r>
              <a:rPr lang="en-US" sz="1200" b="0" i="0" kern="1200" dirty="0" smtClean="0">
                <a:solidFill>
                  <a:schemeClr val="tx1"/>
                </a:solidFill>
                <a:effectLst/>
                <a:latin typeface="+mn-lt"/>
                <a:ea typeface="+mn-ea"/>
                <a:cs typeface="+mn-cs"/>
              </a:rPr>
              <a:t> – enemies exploding and flinging blood to an almost unjustified extent</a:t>
            </a:r>
          </a:p>
          <a:p>
            <a:r>
              <a:rPr lang="en-US" sz="1200" b="0" i="1" kern="1200" dirty="0" smtClean="0">
                <a:solidFill>
                  <a:schemeClr val="tx1"/>
                </a:solidFill>
                <a:effectLst/>
                <a:latin typeface="+mn-lt"/>
                <a:ea typeface="+mn-ea"/>
                <a:cs typeface="+mn-cs"/>
              </a:rPr>
              <a:t>Mario Bros.</a:t>
            </a:r>
            <a:r>
              <a:rPr lang="en-US" sz="1200" b="0" i="0" kern="1200" dirty="0" smtClean="0">
                <a:solidFill>
                  <a:schemeClr val="tx1"/>
                </a:solidFill>
                <a:effectLst/>
                <a:latin typeface="+mn-lt"/>
                <a:ea typeface="+mn-ea"/>
                <a:cs typeface="+mn-cs"/>
              </a:rPr>
              <a:t> – bouncing through a room full of coins, </a:t>
            </a:r>
            <a:r>
              <a:rPr lang="en-US" sz="1200" b="0" i="0" kern="1200" dirty="0" err="1" smtClean="0">
                <a:solidFill>
                  <a:schemeClr val="tx1"/>
                </a:solidFill>
                <a:effectLst/>
                <a:latin typeface="+mn-lt"/>
                <a:ea typeface="+mn-ea"/>
                <a:cs typeface="+mn-cs"/>
              </a:rPr>
              <a:t>blinging</a:t>
            </a:r>
            <a:r>
              <a:rPr lang="en-US" sz="1200" b="0" i="0" kern="1200" dirty="0" smtClean="0">
                <a:solidFill>
                  <a:schemeClr val="tx1"/>
                </a:solidFill>
                <a:effectLst/>
                <a:latin typeface="+mn-lt"/>
                <a:ea typeface="+mn-ea"/>
                <a:cs typeface="+mn-cs"/>
              </a:rPr>
              <a:t> with satisfaction</a:t>
            </a:r>
          </a:p>
          <a:p>
            <a:r>
              <a:rPr lang="en-US" sz="1200" b="0" i="0" kern="1200" dirty="0" smtClean="0">
                <a:solidFill>
                  <a:schemeClr val="tx1"/>
                </a:solidFill>
                <a:effectLst/>
                <a:latin typeface="+mn-lt"/>
                <a:ea typeface="+mn-ea"/>
                <a:cs typeface="+mn-cs"/>
              </a:rPr>
              <a:t>Pachinko - a never-ending gush of balls all under your control</a:t>
            </a:r>
          </a:p>
          <a:p>
            <a:r>
              <a:rPr lang="en-US" sz="1200" b="0" i="1" kern="1200" dirty="0" smtClean="0">
                <a:solidFill>
                  <a:schemeClr val="tx1"/>
                </a:solidFill>
                <a:effectLst/>
                <a:latin typeface="+mn-lt"/>
                <a:ea typeface="+mn-ea"/>
                <a:cs typeface="+mn-cs"/>
              </a:rPr>
              <a:t>Super Puzzle Fighter II Turbo</a:t>
            </a:r>
            <a:r>
              <a:rPr lang="en-US" sz="1200" b="0" i="0" kern="1200" dirty="0" smtClean="0">
                <a:solidFill>
                  <a:schemeClr val="tx1"/>
                </a:solidFill>
                <a:effectLst/>
                <a:latin typeface="+mn-lt"/>
                <a:ea typeface="+mn-ea"/>
                <a:cs typeface="+mn-cs"/>
              </a:rPr>
              <a:t> – animation and sprites abound on multiple chains</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25</a:t>
            </a:fld>
            <a:endParaRPr lang="en-US"/>
          </a:p>
        </p:txBody>
      </p:sp>
    </p:spTree>
    <p:extLst>
      <p:ext uri="{BB962C8B-B14F-4D97-AF65-F5344CB8AC3E}">
        <p14:creationId xmlns:p14="http://schemas.microsoft.com/office/powerpoint/2010/main" val="73509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Failure is ok!  Like going to a new restaurant instead of </a:t>
            </a:r>
            <a:r>
              <a:rPr lang="en-US" sz="1200" b="0" i="0" kern="1200" dirty="0" err="1" smtClean="0">
                <a:solidFill>
                  <a:schemeClr val="tx1"/>
                </a:solidFill>
                <a:effectLst/>
                <a:latin typeface="+mn-lt"/>
                <a:ea typeface="+mn-ea"/>
                <a:cs typeface="+mn-cs"/>
              </a:rPr>
              <a:t>mcdonalds</a:t>
            </a:r>
            <a:r>
              <a:rPr lang="en-US" sz="1200" b="0" i="0" kern="1200" baseline="0" dirty="0" smtClean="0">
                <a:solidFill>
                  <a:schemeClr val="tx1"/>
                </a:solidFill>
                <a:effectLst/>
                <a:latin typeface="+mn-lt"/>
                <a:ea typeface="+mn-ea"/>
                <a:cs typeface="+mn-cs"/>
              </a:rPr>
              <a:t> every time.  If you fail, there are dozens more chances!</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4</a:t>
            </a:fld>
            <a:endParaRPr lang="en-US"/>
          </a:p>
        </p:txBody>
      </p:sp>
    </p:spTree>
    <p:extLst>
      <p:ext uri="{BB962C8B-B14F-4D97-AF65-F5344CB8AC3E}">
        <p14:creationId xmlns:p14="http://schemas.microsoft.com/office/powerpoint/2010/main" val="247357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Spending</a:t>
            </a:r>
            <a:r>
              <a:rPr lang="en-US" baseline="0" dirty="0" smtClean="0"/>
              <a:t> twice as long on a game doesn’t mean it’s twice as good. There isn’t really a correlation between spending more time on a game and better quality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5</a:t>
            </a:fld>
            <a:endParaRPr lang="en-US"/>
          </a:p>
        </p:txBody>
      </p:sp>
    </p:spTree>
    <p:extLst>
      <p:ext uri="{BB962C8B-B14F-4D97-AF65-F5344CB8AC3E}">
        <p14:creationId xmlns:p14="http://schemas.microsoft.com/office/powerpoint/2010/main" val="3123669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Constraints help you be creative!</a:t>
            </a:r>
          </a:p>
          <a:p>
            <a:endParaRPr lang="en-US" dirty="0" smtClean="0"/>
          </a:p>
          <a:p>
            <a:r>
              <a:rPr lang="en-US" sz="1200" b="0" i="0" kern="1200" dirty="0" smtClean="0">
                <a:solidFill>
                  <a:schemeClr val="tx1"/>
                </a:solidFill>
                <a:effectLst/>
                <a:latin typeface="+mn-lt"/>
                <a:ea typeface="+mn-ea"/>
                <a:cs typeface="+mn-cs"/>
              </a:rPr>
              <a:t>“gravity”, “springs”, “evolution”, “sound”, “predator and prey”, “addictive games”, “drawing”, “exponential growth”, “vegetation”, “balance”, and a few others individually.</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6</a:t>
            </a:fld>
            <a:endParaRPr lang="en-US"/>
          </a:p>
        </p:txBody>
      </p:sp>
    </p:spTree>
    <p:extLst>
      <p:ext uri="{BB962C8B-B14F-4D97-AF65-F5344CB8AC3E}">
        <p14:creationId xmlns:p14="http://schemas.microsoft.com/office/powerpoint/2010/main" val="413063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is paramount, even though you’re responsible for everything</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7</a:t>
            </a:fld>
            <a:endParaRPr lang="en-US"/>
          </a:p>
        </p:txBody>
      </p:sp>
    </p:spTree>
    <p:extLst>
      <p:ext uri="{BB962C8B-B14F-4D97-AF65-F5344CB8AC3E}">
        <p14:creationId xmlns:p14="http://schemas.microsoft.com/office/powerpoint/2010/main" val="148875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a:t>
            </a:r>
          </a:p>
          <a:p>
            <a:r>
              <a:rPr lang="en-US" dirty="0" smtClean="0"/>
              <a:t>Risk mitigation</a:t>
            </a:r>
          </a:p>
          <a:p>
            <a:r>
              <a:rPr lang="en-US" dirty="0" smtClean="0"/>
              <a:t>Friendly competition</a:t>
            </a:r>
          </a:p>
          <a:p>
            <a:r>
              <a:rPr lang="en-US" dirty="0" smtClean="0"/>
              <a:t>Wider</a:t>
            </a:r>
            <a:r>
              <a:rPr lang="en-US" baseline="0" dirty="0" smtClean="0"/>
              <a:t> thematic exploration</a:t>
            </a:r>
          </a:p>
          <a:p>
            <a:r>
              <a:rPr lang="en-US" baseline="0" dirty="0" smtClean="0"/>
              <a:t>Sharing and caring</a:t>
            </a:r>
          </a:p>
          <a:p>
            <a:endParaRPr lang="en-US" baseline="0" dirty="0" smtClean="0"/>
          </a:p>
        </p:txBody>
      </p:sp>
      <p:sp>
        <p:nvSpPr>
          <p:cNvPr id="4" name="Slide Number Placeholder 3"/>
          <p:cNvSpPr>
            <a:spLocks noGrp="1"/>
          </p:cNvSpPr>
          <p:nvPr>
            <p:ph type="sldNum" sz="quarter" idx="10"/>
          </p:nvPr>
        </p:nvSpPr>
        <p:spPr/>
        <p:txBody>
          <a:bodyPr/>
          <a:lstStyle/>
          <a:p>
            <a:fld id="{B38369A6-1160-40F6-BDC3-89A04C863DF0}" type="slidenum">
              <a:rPr lang="en-US" smtClean="0"/>
              <a:t>8</a:t>
            </a:fld>
            <a:endParaRPr lang="en-US"/>
          </a:p>
        </p:txBody>
      </p:sp>
    </p:spTree>
    <p:extLst>
      <p:ext uri="{BB962C8B-B14F-4D97-AF65-F5344CB8AC3E}">
        <p14:creationId xmlns:p14="http://schemas.microsoft.com/office/powerpoint/2010/main" val="127736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force creative ideas</a:t>
            </a:r>
            <a:r>
              <a:rPr lang="en-US" baseline="0" dirty="0" smtClean="0"/>
              <a:t> out.</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9</a:t>
            </a:fld>
            <a:endParaRPr lang="en-US"/>
          </a:p>
        </p:txBody>
      </p:sp>
    </p:spTree>
    <p:extLst>
      <p:ext uri="{BB962C8B-B14F-4D97-AF65-F5344CB8AC3E}">
        <p14:creationId xmlns:p14="http://schemas.microsoft.com/office/powerpoint/2010/main" val="2694768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best</a:t>
            </a:r>
            <a:r>
              <a:rPr lang="en-US" baseline="0" dirty="0" smtClean="0"/>
              <a:t> ideas come when you least expect them</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10</a:t>
            </a:fld>
            <a:endParaRPr lang="en-US"/>
          </a:p>
        </p:txBody>
      </p:sp>
    </p:spTree>
    <p:extLst>
      <p:ext uri="{BB962C8B-B14F-4D97-AF65-F5344CB8AC3E}">
        <p14:creationId xmlns:p14="http://schemas.microsoft.com/office/powerpoint/2010/main" val="1574958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11/16/2013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11/16/2013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11/16/2013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11/16/2013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11/16/2013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11/16/2013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11/16/2013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11/16/2013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11/16/2013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11/16/2013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11/16/2013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11/16/2013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amasutra.com/view/feature/130848/how_to_prototype_a_game_in_under_7_.php"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RUAPf_ccob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Fy0aCDmgnxg" TargetMode="External"/><Relationship Id="rId2" Type="http://schemas.openxmlformats.org/officeDocument/2006/relationships/hyperlink" Target="http://grapefrukt.com/f/games/juicy-breakou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4401 – Advanced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6</a:t>
            </a:r>
          </a:p>
          <a:p>
            <a:r>
              <a:rPr lang="en-US" dirty="0" smtClean="0"/>
              <a:t>Juicy Gameplay, and rapid prototyping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69" y="3352800"/>
            <a:ext cx="6350000" cy="2940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3400" y="228600"/>
            <a:ext cx="6781800" cy="276999"/>
          </a:xfrm>
          <a:prstGeom prst="rect">
            <a:avLst/>
          </a:prstGeom>
          <a:noFill/>
        </p:spPr>
        <p:txBody>
          <a:bodyPr wrap="square" rtlCol="0">
            <a:spAutoFit/>
          </a:bodyPr>
          <a:lstStyle/>
          <a:p>
            <a:r>
              <a:rPr lang="en-US" sz="1200" dirty="0">
                <a:hlinkClick r:id="rId3"/>
              </a:rPr>
              <a:t>http://www.gamasutra.com/view/feature/130848/how_to_prototype_a_game_in_under_7_.</a:t>
            </a:r>
            <a:r>
              <a:rPr lang="en-US" sz="1200" dirty="0" smtClean="0">
                <a:hlinkClick r:id="rId3"/>
              </a:rPr>
              <a:t>php</a:t>
            </a:r>
            <a:endParaRPr lang="en-US" sz="1200" dirty="0"/>
          </a:p>
        </p:txBody>
      </p:sp>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Formal Brainstorming Has a 0% Success Rate</a:t>
            </a:r>
          </a:p>
        </p:txBody>
      </p:sp>
      <p:sp>
        <p:nvSpPr>
          <p:cNvPr id="3" name="Content Placeholder 2"/>
          <p:cNvSpPr>
            <a:spLocks noGrp="1"/>
          </p:cNvSpPr>
          <p:nvPr>
            <p:ph idx="1"/>
          </p:nvPr>
        </p:nvSpPr>
        <p:spPr/>
        <p:txBody>
          <a:bodyPr/>
          <a:lstStyle/>
          <a:p>
            <a:endParaRPr lang="en-US"/>
          </a:p>
        </p:txBody>
      </p:sp>
      <p:pic>
        <p:nvPicPr>
          <p:cNvPr id="7170" name="Picture 2" descr="http://www.nedhardy.com/wp-content/uploads/images/2010/february/cat_fail/cat_fail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877" y="2362200"/>
            <a:ext cx="4229100"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6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Gather Concept Art and Music to Create an Emotional </a:t>
            </a:r>
            <a:r>
              <a:rPr lang="en-US" dirty="0" smtClean="0"/>
              <a:t>Target</a:t>
            </a:r>
            <a:endParaRPr lang="en-US" dirty="0"/>
          </a:p>
        </p:txBody>
      </p:sp>
      <p:pic>
        <p:nvPicPr>
          <p:cNvPr id="8194" name="Picture 2" descr="http://www.gamasutra.com/features/20051026/sheffield_00_clip_image0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981200"/>
            <a:ext cx="1933575" cy="3933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3511" y="2969026"/>
            <a:ext cx="4572000" cy="646331"/>
          </a:xfrm>
          <a:prstGeom prst="rect">
            <a:avLst/>
          </a:prstGeom>
        </p:spPr>
        <p:txBody>
          <a:bodyPr>
            <a:spAutoFit/>
          </a:bodyPr>
          <a:lstStyle/>
          <a:p>
            <a:r>
              <a:rPr lang="en-US" b="1" dirty="0"/>
              <a:t>Tango music and little men climbing higher and higher...</a:t>
            </a:r>
            <a:endParaRPr lang="en-US" dirty="0"/>
          </a:p>
        </p:txBody>
      </p:sp>
      <p:sp>
        <p:nvSpPr>
          <p:cNvPr id="5" name="Rectangle 4"/>
          <p:cNvSpPr/>
          <p:nvPr/>
        </p:nvSpPr>
        <p:spPr>
          <a:xfrm>
            <a:off x="1183511" y="3761852"/>
            <a:ext cx="4572000" cy="646331"/>
          </a:xfrm>
          <a:prstGeom prst="rect">
            <a:avLst/>
          </a:prstGeom>
        </p:spPr>
        <p:txBody>
          <a:bodyPr>
            <a:spAutoFit/>
          </a:bodyPr>
          <a:lstStyle/>
          <a:p>
            <a:r>
              <a:rPr lang="en-US" dirty="0">
                <a:hlinkClick r:id="rId4"/>
              </a:rPr>
              <a:t>http://www.youtube.com/watch?v=RUAPf_ccobc</a:t>
            </a:r>
            <a:endParaRPr lang="en-US" dirty="0"/>
          </a:p>
        </p:txBody>
      </p:sp>
    </p:spTree>
    <p:extLst>
      <p:ext uri="{BB962C8B-B14F-4D97-AF65-F5344CB8AC3E}">
        <p14:creationId xmlns:p14="http://schemas.microsoft.com/office/powerpoint/2010/main" val="3499400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Simulate in Your Head – Pre-Prototype the Prototype</a:t>
            </a:r>
          </a:p>
        </p:txBody>
      </p:sp>
      <p:pic>
        <p:nvPicPr>
          <p:cNvPr id="9218" name="Picture 2" descr="http://www.gamasutra.com/features/20051026/sheffield_00_clip_image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90800"/>
            <a:ext cx="5057775"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24087" y="4953000"/>
            <a:ext cx="4572000" cy="646331"/>
          </a:xfrm>
          <a:prstGeom prst="rect">
            <a:avLst/>
          </a:prstGeom>
        </p:spPr>
        <p:txBody>
          <a:bodyPr>
            <a:spAutoFit/>
          </a:bodyPr>
          <a:lstStyle/>
          <a:p>
            <a:r>
              <a:rPr lang="en-US" b="1" dirty="0"/>
              <a:t>An early paper prototype for "On a Rainy Day" - helpful while simulating in your head.</a:t>
            </a:r>
            <a:endParaRPr lang="en-US" dirty="0"/>
          </a:p>
        </p:txBody>
      </p:sp>
    </p:spTree>
    <p:extLst>
      <p:ext uri="{BB962C8B-B14F-4D97-AF65-F5344CB8AC3E}">
        <p14:creationId xmlns:p14="http://schemas.microsoft.com/office/powerpoint/2010/main" val="3009426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Development: Nobody Knows How You Made it, and Nobody Cares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913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Toy First</a:t>
            </a:r>
          </a:p>
        </p:txBody>
      </p:sp>
      <p:pic>
        <p:nvPicPr>
          <p:cNvPr id="10242" name="Picture 2" descr="http://www.gamasutra.com/features/20051026/sheffield_00_clip_image0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550" y="2505074"/>
            <a:ext cx="2428875" cy="24479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52637" y="5257800"/>
            <a:ext cx="4572000" cy="646331"/>
          </a:xfrm>
          <a:prstGeom prst="rect">
            <a:avLst/>
          </a:prstGeom>
        </p:spPr>
        <p:txBody>
          <a:bodyPr>
            <a:spAutoFit/>
          </a:bodyPr>
          <a:lstStyle/>
          <a:p>
            <a:r>
              <a:rPr lang="en-US" b="1" dirty="0"/>
              <a:t>"Super Tummy Bubble" - Toy (left) vs. Final Prototype (right).</a:t>
            </a:r>
            <a:endParaRPr lang="en-US" dirty="0"/>
          </a:p>
        </p:txBody>
      </p:sp>
      <p:pic>
        <p:nvPicPr>
          <p:cNvPr id="10244" name="Picture 4" descr="http://www.gamasutra.com/features/20051026/sheffield_00_clip_image0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519423"/>
            <a:ext cx="3190875"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347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Can Get Away With it, Fake it</a:t>
            </a:r>
          </a:p>
        </p:txBody>
      </p:sp>
      <p:sp>
        <p:nvSpPr>
          <p:cNvPr id="3" name="Content Placeholder 2"/>
          <p:cNvSpPr>
            <a:spLocks noGrp="1"/>
          </p:cNvSpPr>
          <p:nvPr>
            <p:ph idx="1"/>
          </p:nvPr>
        </p:nvSpPr>
        <p:spPr/>
        <p:txBody>
          <a:bodyPr/>
          <a:lstStyle/>
          <a:p>
            <a:endParaRPr lang="en-US"/>
          </a:p>
        </p:txBody>
      </p:sp>
      <p:pic>
        <p:nvPicPr>
          <p:cNvPr id="11266" name="Picture 2" descr="http://www.gamasutra.com/features/20051026/sheffield_00_clip_image0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90800"/>
            <a:ext cx="1733550"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www.gamasutra.com/features/20051026/sheffield_00_clip_image0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05268"/>
            <a:ext cx="1704975"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70" name="Picture 6" descr="http://www.gamasutra.com/features/20051026/sheffield_00_clip_image03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590799"/>
            <a:ext cx="1609725" cy="18097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76487" y="5105400"/>
            <a:ext cx="4572000" cy="646331"/>
          </a:xfrm>
          <a:prstGeom prst="rect">
            <a:avLst/>
          </a:prstGeom>
        </p:spPr>
        <p:txBody>
          <a:bodyPr>
            <a:spAutoFit/>
          </a:bodyPr>
          <a:lstStyle/>
          <a:p>
            <a:r>
              <a:rPr lang="en-US" b="1" dirty="0"/>
              <a:t>"Darwin Hill," "Suburban Brawl," "Tower of Goo" - all faked, and nobody noticed. </a:t>
            </a:r>
            <a:r>
              <a:rPr lang="en-US" b="1" dirty="0" err="1"/>
              <a:t>Shhh</a:t>
            </a:r>
            <a:r>
              <a:rPr lang="en-US" b="1" dirty="0"/>
              <a:t>!</a:t>
            </a:r>
            <a:endParaRPr lang="en-US" dirty="0"/>
          </a:p>
        </p:txBody>
      </p:sp>
    </p:spTree>
    <p:extLst>
      <p:ext uri="{BB962C8B-B14F-4D97-AF65-F5344CB8AC3E}">
        <p14:creationId xmlns:p14="http://schemas.microsoft.com/office/powerpoint/2010/main" val="1664189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Cut Your Losses and "Learn When to Shoot Your Baby in the Crib"</a:t>
            </a:r>
          </a:p>
        </p:txBody>
      </p:sp>
      <p:sp>
        <p:nvSpPr>
          <p:cNvPr id="3" name="Content Placeholder 2"/>
          <p:cNvSpPr>
            <a:spLocks noGrp="1"/>
          </p:cNvSpPr>
          <p:nvPr>
            <p:ph idx="1"/>
          </p:nvPr>
        </p:nvSpPr>
        <p:spPr/>
        <p:txBody>
          <a:bodyPr/>
          <a:lstStyle/>
          <a:p>
            <a:endParaRPr lang="en-US" dirty="0"/>
          </a:p>
        </p:txBody>
      </p:sp>
      <p:pic>
        <p:nvPicPr>
          <p:cNvPr id="12290" name="Picture 2" descr="http://www.gamasutra.com/features/20051026/sheffield_00_clip_image03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66999"/>
            <a:ext cx="2981325" cy="2124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987897" y="3544370"/>
            <a:ext cx="3399329" cy="369332"/>
          </a:xfrm>
          <a:prstGeom prst="rect">
            <a:avLst/>
          </a:prstGeom>
        </p:spPr>
        <p:txBody>
          <a:bodyPr wrap="none">
            <a:spAutoFit/>
          </a:bodyPr>
          <a:lstStyle/>
          <a:p>
            <a:r>
              <a:rPr lang="en-US" b="1" dirty="0"/>
              <a:t>"Matt's Potato" - bask in its glory.</a:t>
            </a:r>
            <a:endParaRPr lang="en-US" dirty="0"/>
          </a:p>
        </p:txBody>
      </p:sp>
    </p:spTree>
    <p:extLst>
      <p:ext uri="{BB962C8B-B14F-4D97-AF65-F5344CB8AC3E}">
        <p14:creationId xmlns:p14="http://schemas.microsoft.com/office/powerpoint/2010/main" val="1281963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Heavy Theming Will Not Salvage Bad Design (or "You Can't Polish a Turd")</a:t>
            </a:r>
          </a:p>
        </p:txBody>
      </p:sp>
      <p:sp>
        <p:nvSpPr>
          <p:cNvPr id="3" name="Content Placeholder 2"/>
          <p:cNvSpPr>
            <a:spLocks noGrp="1"/>
          </p:cNvSpPr>
          <p:nvPr>
            <p:ph idx="1"/>
          </p:nvPr>
        </p:nvSpPr>
        <p:spPr/>
        <p:txBody>
          <a:bodyPr/>
          <a:lstStyle/>
          <a:p>
            <a:endParaRPr lang="en-US" dirty="0"/>
          </a:p>
        </p:txBody>
      </p:sp>
      <p:pic>
        <p:nvPicPr>
          <p:cNvPr id="13314" name="Picture 2" descr="http://www.gamasutra.com/features/20051026/sheffield_00_clip_image0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67000"/>
            <a:ext cx="3105150" cy="2066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85975" y="5029200"/>
            <a:ext cx="4572000" cy="646331"/>
          </a:xfrm>
          <a:prstGeom prst="rect">
            <a:avLst/>
          </a:prstGeom>
        </p:spPr>
        <p:txBody>
          <a:bodyPr>
            <a:spAutoFit/>
          </a:bodyPr>
          <a:lstStyle/>
          <a:p>
            <a:r>
              <a:rPr lang="en-US" b="1" dirty="0"/>
              <a:t>"Spin to Win" - all dressed up with nowhere to go.</a:t>
            </a:r>
            <a:endParaRPr lang="en-US" dirty="0"/>
          </a:p>
        </p:txBody>
      </p:sp>
    </p:spTree>
    <p:extLst>
      <p:ext uri="{BB962C8B-B14F-4D97-AF65-F5344CB8AC3E}">
        <p14:creationId xmlns:p14="http://schemas.microsoft.com/office/powerpoint/2010/main" val="589159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Overall Aesthetic Matters! Apply a Healthy Spread of Art, Sound, and Music</a:t>
            </a:r>
          </a:p>
        </p:txBody>
      </p:sp>
      <p:sp>
        <p:nvSpPr>
          <p:cNvPr id="3" name="Content Placeholder 2"/>
          <p:cNvSpPr>
            <a:spLocks noGrp="1"/>
          </p:cNvSpPr>
          <p:nvPr>
            <p:ph idx="1"/>
          </p:nvPr>
        </p:nvSpPr>
        <p:spPr/>
        <p:txBody>
          <a:bodyPr/>
          <a:lstStyle/>
          <a:p>
            <a:endParaRPr lang="en-US" dirty="0"/>
          </a:p>
        </p:txBody>
      </p:sp>
      <p:pic>
        <p:nvPicPr>
          <p:cNvPr id="14338" name="Picture 2" descr="http://www.gamasutra.com/features/20051026/sheffield_00_clip_image0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133600"/>
            <a:ext cx="3924300" cy="2962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14550" y="5334000"/>
            <a:ext cx="4572000" cy="923330"/>
          </a:xfrm>
          <a:prstGeom prst="rect">
            <a:avLst/>
          </a:prstGeom>
        </p:spPr>
        <p:txBody>
          <a:bodyPr>
            <a:spAutoFit/>
          </a:bodyPr>
          <a:lstStyle/>
          <a:p>
            <a:r>
              <a:rPr lang="en-US" b="1" dirty="0"/>
              <a:t>An </a:t>
            </a:r>
            <a:r>
              <a:rPr lang="en-US" b="1" dirty="0" err="1"/>
              <a:t>unrealeased</a:t>
            </a:r>
            <a:r>
              <a:rPr lang="en-US" b="1" dirty="0"/>
              <a:t> prototype - art doesn't have to be complicated to feel compositionally solid</a:t>
            </a:r>
            <a:endParaRPr lang="en-US" dirty="0"/>
          </a:p>
        </p:txBody>
      </p:sp>
    </p:spTree>
    <p:extLst>
      <p:ext uri="{BB962C8B-B14F-4D97-AF65-F5344CB8AC3E}">
        <p14:creationId xmlns:p14="http://schemas.microsoft.com/office/powerpoint/2010/main" val="944349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Nobody Cares About Your Great Engineering</a:t>
            </a:r>
          </a:p>
        </p:txBody>
      </p:sp>
      <p:sp>
        <p:nvSpPr>
          <p:cNvPr id="3" name="Content Placeholder 2"/>
          <p:cNvSpPr>
            <a:spLocks noGrp="1"/>
          </p:cNvSpPr>
          <p:nvPr>
            <p:ph idx="1"/>
          </p:nvPr>
        </p:nvSpPr>
        <p:spPr/>
        <p:txBody>
          <a:bodyPr/>
          <a:lstStyle/>
          <a:p>
            <a:endParaRPr lang="en-US"/>
          </a:p>
        </p:txBody>
      </p:sp>
      <p:pic>
        <p:nvPicPr>
          <p:cNvPr id="15362" name="Picture 2" descr="http://www.gamasutra.com/features/20051026/sheffield_00_clip_image04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133600"/>
            <a:ext cx="3990975" cy="2657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24087" y="5029199"/>
            <a:ext cx="4572000" cy="646331"/>
          </a:xfrm>
          <a:prstGeom prst="rect">
            <a:avLst/>
          </a:prstGeom>
        </p:spPr>
        <p:txBody>
          <a:bodyPr>
            <a:spAutoFit/>
          </a:bodyPr>
          <a:lstStyle/>
          <a:p>
            <a:r>
              <a:rPr lang="en-US" b="1" dirty="0"/>
              <a:t>"Evolution Trees" - all that technology doesn't add up to fun.</a:t>
            </a:r>
            <a:endParaRPr lang="en-US" dirty="0"/>
          </a:p>
        </p:txBody>
      </p:sp>
    </p:spTree>
    <p:extLst>
      <p:ext uri="{BB962C8B-B14F-4D97-AF65-F5344CB8AC3E}">
        <p14:creationId xmlns:p14="http://schemas.microsoft.com/office/powerpoint/2010/main" val="634699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 of Goo</a:t>
            </a:r>
            <a:endParaRPr lang="en-US" dirty="0"/>
          </a:p>
        </p:txBody>
      </p:sp>
      <p:sp>
        <p:nvSpPr>
          <p:cNvPr id="3" name="Content Placeholder 2"/>
          <p:cNvSpPr>
            <a:spLocks noGrp="1"/>
          </p:cNvSpPr>
          <p:nvPr>
            <p:ph idx="1"/>
          </p:nvPr>
        </p:nvSpPr>
        <p:spPr/>
        <p:txBody>
          <a:bodyPr/>
          <a:lstStyle/>
          <a:p>
            <a:endParaRPr lang="en-US"/>
          </a:p>
        </p:txBody>
      </p:sp>
      <p:pic>
        <p:nvPicPr>
          <p:cNvPr id="23554" name="Picture 2" descr="Image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00"/>
            <a:ext cx="3886200" cy="38862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87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General Gameplay: Sensual Lessons in Juicy Fun</a:t>
            </a:r>
          </a:p>
        </p:txBody>
      </p:sp>
      <p:sp>
        <p:nvSpPr>
          <p:cNvPr id="4" name="Subtitle 3"/>
          <p:cNvSpPr>
            <a:spLocks noGrp="1"/>
          </p:cNvSpPr>
          <p:nvPr>
            <p:ph type="subTitle" idx="1"/>
          </p:nvPr>
        </p:nvSpPr>
        <p:spPr/>
        <p:txBody>
          <a:bodyPr/>
          <a:lstStyle/>
          <a:p>
            <a:endParaRPr lang="en-US"/>
          </a:p>
        </p:txBody>
      </p:sp>
      <p:pic>
        <p:nvPicPr>
          <p:cNvPr id="20482" name="Picture 2" descr="http://www.gamasutra.com/features/20051026/sheffield_00_clip_image0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429000"/>
            <a:ext cx="1600200" cy="1571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28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is Not Necessary for Fun</a:t>
            </a:r>
          </a:p>
        </p:txBody>
      </p:sp>
      <p:sp>
        <p:nvSpPr>
          <p:cNvPr id="3" name="Content Placeholder 2"/>
          <p:cNvSpPr>
            <a:spLocks noGrp="1"/>
          </p:cNvSpPr>
          <p:nvPr>
            <p:ph idx="1"/>
          </p:nvPr>
        </p:nvSpPr>
        <p:spPr/>
        <p:txBody>
          <a:bodyPr/>
          <a:lstStyle/>
          <a:p>
            <a:endParaRPr lang="en-US"/>
          </a:p>
        </p:txBody>
      </p:sp>
      <p:pic>
        <p:nvPicPr>
          <p:cNvPr id="16386" name="Picture 2" descr="http://www.gamasutra.com/features/20051026/sheffield_00_clip_image0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14600"/>
            <a:ext cx="1905000" cy="1962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35234" y="4953000"/>
            <a:ext cx="4092531" cy="369332"/>
          </a:xfrm>
          <a:prstGeom prst="rect">
            <a:avLst/>
          </a:prstGeom>
        </p:spPr>
        <p:txBody>
          <a:bodyPr wrap="none">
            <a:spAutoFit/>
          </a:bodyPr>
          <a:lstStyle/>
          <a:p>
            <a:r>
              <a:rPr lang="en-US" b="1" dirty="0"/>
              <a:t>A rubber ball. Watch out, 3D technology!</a:t>
            </a:r>
            <a:endParaRPr lang="en-US" dirty="0"/>
          </a:p>
        </p:txBody>
      </p:sp>
    </p:spTree>
    <p:extLst>
      <p:ext uri="{BB962C8B-B14F-4D97-AF65-F5344CB8AC3E}">
        <p14:creationId xmlns:p14="http://schemas.microsoft.com/office/powerpoint/2010/main" val="1520000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Sense of Ownership to Keep '</a:t>
            </a:r>
            <a:r>
              <a:rPr lang="en-US" dirty="0" err="1"/>
              <a:t>em</a:t>
            </a:r>
            <a:r>
              <a:rPr lang="en-US" dirty="0"/>
              <a:t> Crawling Back for More</a:t>
            </a:r>
          </a:p>
        </p:txBody>
      </p:sp>
      <p:sp>
        <p:nvSpPr>
          <p:cNvPr id="3" name="Content Placeholder 2"/>
          <p:cNvSpPr>
            <a:spLocks noGrp="1"/>
          </p:cNvSpPr>
          <p:nvPr>
            <p:ph idx="1"/>
          </p:nvPr>
        </p:nvSpPr>
        <p:spPr/>
        <p:txBody>
          <a:bodyPr/>
          <a:lstStyle/>
          <a:p>
            <a:endParaRPr lang="en-US"/>
          </a:p>
        </p:txBody>
      </p:sp>
      <p:pic>
        <p:nvPicPr>
          <p:cNvPr id="17410" name="Picture 2" descr="http://www.gamasutra.com/features/20051026/sheffield_00_clip_image0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285999"/>
            <a:ext cx="2638425" cy="17716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33612" y="4572000"/>
            <a:ext cx="4572000" cy="646331"/>
          </a:xfrm>
          <a:prstGeom prst="rect">
            <a:avLst/>
          </a:prstGeom>
        </p:spPr>
        <p:txBody>
          <a:bodyPr>
            <a:spAutoFit/>
          </a:bodyPr>
          <a:lstStyle/>
          <a:p>
            <a:r>
              <a:rPr lang="en-US" b="1" dirty="0"/>
              <a:t>"Darwin Hill" - everyone unique in their own special way.</a:t>
            </a:r>
            <a:endParaRPr lang="en-US" dirty="0"/>
          </a:p>
        </p:txBody>
      </p:sp>
    </p:spTree>
    <p:extLst>
      <p:ext uri="{BB962C8B-B14F-4D97-AF65-F5344CB8AC3E}">
        <p14:creationId xmlns:p14="http://schemas.microsoft.com/office/powerpoint/2010/main" val="2650435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Does Not Mean "Complex"</a:t>
            </a:r>
          </a:p>
        </p:txBody>
      </p:sp>
      <p:sp>
        <p:nvSpPr>
          <p:cNvPr id="3" name="Content Placeholder 2"/>
          <p:cNvSpPr>
            <a:spLocks noGrp="1"/>
          </p:cNvSpPr>
          <p:nvPr>
            <p:ph idx="1"/>
          </p:nvPr>
        </p:nvSpPr>
        <p:spPr/>
        <p:txBody>
          <a:bodyPr/>
          <a:lstStyle/>
          <a:p>
            <a:endParaRPr lang="en-US"/>
          </a:p>
        </p:txBody>
      </p:sp>
      <p:pic>
        <p:nvPicPr>
          <p:cNvPr id="18434" name="Picture 2" descr="http://www.gamasutra.com/features/20051026/sheffield_00_clip_image0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286000"/>
            <a:ext cx="2419350" cy="2400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50472" y="5105400"/>
            <a:ext cx="4119205" cy="369332"/>
          </a:xfrm>
          <a:prstGeom prst="rect">
            <a:avLst/>
          </a:prstGeom>
        </p:spPr>
        <p:txBody>
          <a:bodyPr wrap="none">
            <a:spAutoFit/>
          </a:bodyPr>
          <a:lstStyle/>
          <a:p>
            <a:r>
              <a:rPr lang="en-US" b="1" dirty="0"/>
              <a:t>"</a:t>
            </a:r>
            <a:r>
              <a:rPr lang="en-US" b="1" dirty="0" err="1"/>
              <a:t>Spaceball</a:t>
            </a:r>
            <a:r>
              <a:rPr lang="en-US" b="1" dirty="0"/>
              <a:t> Munch" - How can we know?!</a:t>
            </a:r>
            <a:endParaRPr lang="en-US" dirty="0"/>
          </a:p>
        </p:txBody>
      </p:sp>
    </p:spTree>
    <p:extLst>
      <p:ext uri="{BB962C8B-B14F-4D97-AF65-F5344CB8AC3E}">
        <p14:creationId xmlns:p14="http://schemas.microsoft.com/office/powerpoint/2010/main" val="34655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Toward a Well Defined Goal</a:t>
            </a:r>
          </a:p>
        </p:txBody>
      </p:sp>
      <p:sp>
        <p:nvSpPr>
          <p:cNvPr id="3" name="Content Placeholder 2"/>
          <p:cNvSpPr>
            <a:spLocks noGrp="1"/>
          </p:cNvSpPr>
          <p:nvPr>
            <p:ph idx="1"/>
          </p:nvPr>
        </p:nvSpPr>
        <p:spPr/>
        <p:txBody>
          <a:bodyPr/>
          <a:lstStyle/>
          <a:p>
            <a:endParaRPr lang="en-US" dirty="0"/>
          </a:p>
        </p:txBody>
      </p:sp>
      <p:pic>
        <p:nvPicPr>
          <p:cNvPr id="19458" name="Picture 2" descr="http://www.gamasutra.com/features/20051026/sheffield_00_clip_image0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133600"/>
            <a:ext cx="3048000" cy="3048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133600" y="5410200"/>
            <a:ext cx="4572000" cy="646331"/>
          </a:xfrm>
          <a:prstGeom prst="rect">
            <a:avLst/>
          </a:prstGeom>
        </p:spPr>
        <p:txBody>
          <a:bodyPr>
            <a:spAutoFit/>
          </a:bodyPr>
          <a:lstStyle/>
          <a:p>
            <a:r>
              <a:rPr lang="en-US" b="1" dirty="0"/>
              <a:t>"Tower of Goo" - building toward a goal... and beyond!</a:t>
            </a:r>
            <a:endParaRPr lang="en-US" dirty="0"/>
          </a:p>
        </p:txBody>
      </p:sp>
    </p:spTree>
    <p:extLst>
      <p:ext uri="{BB962C8B-B14F-4D97-AF65-F5344CB8AC3E}">
        <p14:creationId xmlns:p14="http://schemas.microsoft.com/office/powerpoint/2010/main" val="1924351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it Juicy!</a:t>
            </a:r>
          </a:p>
        </p:txBody>
      </p:sp>
      <p:sp>
        <p:nvSpPr>
          <p:cNvPr id="3" name="Content Placeholder 2"/>
          <p:cNvSpPr>
            <a:spLocks noGrp="1"/>
          </p:cNvSpPr>
          <p:nvPr>
            <p:ph idx="1"/>
          </p:nvPr>
        </p:nvSpPr>
        <p:spPr/>
        <p:txBody>
          <a:bodyPr/>
          <a:lstStyle/>
          <a:p>
            <a:endParaRPr lang="en-US"/>
          </a:p>
        </p:txBody>
      </p:sp>
      <p:pic>
        <p:nvPicPr>
          <p:cNvPr id="21506" name="Picture 2" descr="http://www.gamasutra.com/features/20051026/sheffield_00_clip_image06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90800"/>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508" name="Picture 4" descr="http://www.gamasutra.com/features/20051026/sheffield_00_clip_image06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90799"/>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510" name="Picture 6" descr="http://www.gamasutra.com/features/20051026/sheffield_00_clip_image06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577294"/>
            <a:ext cx="1743075" cy="13335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243137" y="4495800"/>
            <a:ext cx="4572000" cy="646331"/>
          </a:xfrm>
          <a:prstGeom prst="rect">
            <a:avLst/>
          </a:prstGeom>
        </p:spPr>
        <p:txBody>
          <a:bodyPr>
            <a:spAutoFit/>
          </a:bodyPr>
          <a:lstStyle/>
          <a:p>
            <a:r>
              <a:rPr lang="en-US" b="1" dirty="0"/>
              <a:t>Juice </a:t>
            </a:r>
            <a:r>
              <a:rPr lang="en-US" b="1" i="1" dirty="0"/>
              <a:t>feels</a:t>
            </a:r>
            <a:r>
              <a:rPr lang="en-US" b="1" dirty="0"/>
              <a:t> great! You can't keep your hands out of it.</a:t>
            </a:r>
            <a:endParaRPr lang="en-US" dirty="0"/>
          </a:p>
        </p:txBody>
      </p:sp>
    </p:spTree>
    <p:extLst>
      <p:ext uri="{BB962C8B-B14F-4D97-AF65-F5344CB8AC3E}">
        <p14:creationId xmlns:p14="http://schemas.microsoft.com/office/powerpoint/2010/main" val="1140621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Juice!</a:t>
            </a:r>
            <a:endParaRPr lang="en-US" dirty="0"/>
          </a:p>
        </p:txBody>
      </p:sp>
      <p:sp>
        <p:nvSpPr>
          <p:cNvPr id="3" name="Content Placeholder 2"/>
          <p:cNvSpPr>
            <a:spLocks noGrp="1"/>
          </p:cNvSpPr>
          <p:nvPr>
            <p:ph idx="1"/>
          </p:nvPr>
        </p:nvSpPr>
        <p:spPr/>
        <p:txBody>
          <a:bodyPr/>
          <a:lstStyle/>
          <a:p>
            <a:r>
              <a:rPr lang="en-US" dirty="0">
                <a:solidFill>
                  <a:srgbClr val="002060"/>
                </a:solidFill>
                <a:hlinkClick r:id="rId2"/>
              </a:rPr>
              <a:t>http://grapefrukt.com/f/games/juicy-breakout/</a:t>
            </a:r>
            <a:endParaRPr lang="en-US" dirty="0">
              <a:solidFill>
                <a:srgbClr val="002060"/>
              </a:solidFill>
            </a:endParaRPr>
          </a:p>
          <a:p>
            <a:r>
              <a:rPr lang="en-US" dirty="0" smtClean="0">
                <a:solidFill>
                  <a:srgbClr val="002060"/>
                </a:solidFill>
                <a:hlinkClick r:id="rId3"/>
              </a:rPr>
              <a:t>http</a:t>
            </a:r>
            <a:r>
              <a:rPr lang="en-US" dirty="0">
                <a:solidFill>
                  <a:srgbClr val="002060"/>
                </a:solidFill>
                <a:hlinkClick r:id="rId3"/>
              </a:rPr>
              <a:t>://www.youtube.com/watch?v=Fy0aCDmgnxg</a:t>
            </a:r>
            <a:endParaRPr lang="en-US" dirty="0">
              <a:solidFill>
                <a:srgbClr val="002060"/>
              </a:solidFill>
            </a:endParaRPr>
          </a:p>
        </p:txBody>
      </p:sp>
    </p:spTree>
    <p:extLst>
      <p:ext uri="{BB962C8B-B14F-4D97-AF65-F5344CB8AC3E}">
        <p14:creationId xmlns:p14="http://schemas.microsoft.com/office/powerpoint/2010/main" val="1565899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Groups!</a:t>
            </a:r>
            <a:endParaRPr lang="en-US" dirty="0"/>
          </a:p>
        </p:txBody>
      </p:sp>
      <p:sp>
        <p:nvSpPr>
          <p:cNvPr id="3" name="Content Placeholder 2"/>
          <p:cNvSpPr>
            <a:spLocks noGrp="1"/>
          </p:cNvSpPr>
          <p:nvPr>
            <p:ph idx="1"/>
          </p:nvPr>
        </p:nvSpPr>
        <p:spPr/>
        <p:txBody>
          <a:bodyPr numCol="2">
            <a:normAutofit/>
          </a:bodyPr>
          <a:lstStyle/>
          <a:p>
            <a:r>
              <a:rPr lang="en-US" dirty="0"/>
              <a:t>Le, Dan </a:t>
            </a:r>
            <a:r>
              <a:rPr lang="en-US" dirty="0" err="1"/>
              <a:t>Khac</a:t>
            </a:r>
            <a:endParaRPr lang="en-US" dirty="0"/>
          </a:p>
          <a:p>
            <a:r>
              <a:rPr lang="en-US" b="1" dirty="0"/>
              <a:t>Velasquez, Kimberly</a:t>
            </a:r>
          </a:p>
          <a:p>
            <a:r>
              <a:rPr lang="en-US" dirty="0"/>
              <a:t>Clark, James Donald</a:t>
            </a:r>
          </a:p>
          <a:p>
            <a:r>
              <a:rPr lang="en-US" dirty="0" err="1"/>
              <a:t>Trodick</a:t>
            </a:r>
            <a:r>
              <a:rPr lang="en-US" dirty="0"/>
              <a:t>, </a:t>
            </a:r>
            <a:r>
              <a:rPr lang="en-US" dirty="0" err="1"/>
              <a:t>Kristian</a:t>
            </a:r>
            <a:r>
              <a:rPr lang="en-US" dirty="0"/>
              <a:t> </a:t>
            </a:r>
            <a:r>
              <a:rPr lang="en-US" dirty="0" smtClean="0"/>
              <a:t>S</a:t>
            </a:r>
          </a:p>
          <a:p>
            <a:endParaRPr lang="en-US" dirty="0"/>
          </a:p>
          <a:p>
            <a:r>
              <a:rPr lang="en-US" b="1" dirty="0" err="1" smtClean="0"/>
              <a:t>Merola</a:t>
            </a:r>
            <a:r>
              <a:rPr lang="en-US" b="1" dirty="0" smtClean="0"/>
              <a:t>, Anthony Nicholas</a:t>
            </a:r>
          </a:p>
          <a:p>
            <a:r>
              <a:rPr lang="en-US" dirty="0" err="1" smtClean="0"/>
              <a:t>Wheeldon</a:t>
            </a:r>
            <a:r>
              <a:rPr lang="en-US" dirty="0"/>
              <a:t>, Chad Everett</a:t>
            </a:r>
          </a:p>
          <a:p>
            <a:r>
              <a:rPr lang="en-US" dirty="0"/>
              <a:t>Estrada Lucero, Emilio</a:t>
            </a:r>
          </a:p>
          <a:p>
            <a:r>
              <a:rPr lang="en-US" dirty="0"/>
              <a:t>Scott, Blair </a:t>
            </a:r>
            <a:r>
              <a:rPr lang="en-US" dirty="0" smtClean="0"/>
              <a:t>Louise</a:t>
            </a:r>
          </a:p>
          <a:p>
            <a:endParaRPr lang="en-US" dirty="0"/>
          </a:p>
          <a:p>
            <a:r>
              <a:rPr lang="en-US" dirty="0"/>
              <a:t>Vasquez, Daniel Jesus</a:t>
            </a:r>
          </a:p>
          <a:p>
            <a:r>
              <a:rPr lang="en-US" dirty="0" smtClean="0"/>
              <a:t>Roberts, Alicia M</a:t>
            </a:r>
          </a:p>
          <a:p>
            <a:r>
              <a:rPr lang="en-US" b="1" dirty="0" smtClean="0"/>
              <a:t>Guevara</a:t>
            </a:r>
            <a:r>
              <a:rPr lang="en-US" b="1" dirty="0"/>
              <a:t>, Miguel Angel</a:t>
            </a:r>
          </a:p>
          <a:p>
            <a:r>
              <a:rPr lang="en-US" dirty="0"/>
              <a:t>Bauer, Colin Andrew</a:t>
            </a:r>
          </a:p>
          <a:p>
            <a:endParaRPr lang="en-US" dirty="0">
              <a:solidFill>
                <a:srgbClr val="002060"/>
              </a:solidFill>
            </a:endParaRPr>
          </a:p>
        </p:txBody>
      </p:sp>
    </p:spTree>
    <p:extLst>
      <p:ext uri="{BB962C8B-B14F-4D97-AF65-F5344CB8AC3E}">
        <p14:creationId xmlns:p14="http://schemas.microsoft.com/office/powerpoint/2010/main" val="197831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a:t>
            </a:r>
            <a:endParaRPr lang="en-US" dirty="0"/>
          </a:p>
        </p:txBody>
      </p:sp>
      <p:sp>
        <p:nvSpPr>
          <p:cNvPr id="3" name="Content Placeholder 2"/>
          <p:cNvSpPr>
            <a:spLocks noGrp="1"/>
          </p:cNvSpPr>
          <p:nvPr>
            <p:ph idx="1"/>
          </p:nvPr>
        </p:nvSpPr>
        <p:spPr/>
        <p:txBody>
          <a:bodyPr numCol="2">
            <a:normAutofit/>
          </a:bodyPr>
          <a:lstStyle/>
          <a:p>
            <a:r>
              <a:rPr lang="en-US" dirty="0">
                <a:solidFill>
                  <a:srgbClr val="002060"/>
                </a:solidFill>
              </a:rPr>
              <a:t>Caverns</a:t>
            </a:r>
          </a:p>
          <a:p>
            <a:r>
              <a:rPr lang="en-US" dirty="0">
                <a:solidFill>
                  <a:srgbClr val="002060"/>
                </a:solidFill>
              </a:rPr>
              <a:t>Burrowing</a:t>
            </a:r>
          </a:p>
          <a:p>
            <a:r>
              <a:rPr lang="en-US" dirty="0">
                <a:solidFill>
                  <a:srgbClr val="002060"/>
                </a:solidFill>
              </a:rPr>
              <a:t>Castle</a:t>
            </a:r>
          </a:p>
          <a:p>
            <a:r>
              <a:rPr lang="en-US" dirty="0">
                <a:solidFill>
                  <a:srgbClr val="002060"/>
                </a:solidFill>
              </a:rPr>
              <a:t>Clouds</a:t>
            </a:r>
          </a:p>
          <a:p>
            <a:r>
              <a:rPr lang="en-US" dirty="0">
                <a:solidFill>
                  <a:srgbClr val="002060"/>
                </a:solidFill>
              </a:rPr>
              <a:t>Connections</a:t>
            </a:r>
          </a:p>
          <a:p>
            <a:r>
              <a:rPr lang="en-US" dirty="0">
                <a:solidFill>
                  <a:srgbClr val="002060"/>
                </a:solidFill>
              </a:rPr>
              <a:t>Winds</a:t>
            </a:r>
          </a:p>
          <a:p>
            <a:r>
              <a:rPr lang="en-US" dirty="0">
                <a:solidFill>
                  <a:srgbClr val="002060"/>
                </a:solidFill>
              </a:rPr>
              <a:t>Cold and Frozen</a:t>
            </a:r>
          </a:p>
          <a:p>
            <a:r>
              <a:rPr lang="en-US" dirty="0">
                <a:solidFill>
                  <a:srgbClr val="002060"/>
                </a:solidFill>
              </a:rPr>
              <a:t>Evolution</a:t>
            </a:r>
          </a:p>
          <a:p>
            <a:r>
              <a:rPr lang="en-US" dirty="0">
                <a:solidFill>
                  <a:srgbClr val="002060"/>
                </a:solidFill>
              </a:rPr>
              <a:t>Town</a:t>
            </a:r>
          </a:p>
          <a:p>
            <a:r>
              <a:rPr lang="en-US" dirty="0">
                <a:solidFill>
                  <a:srgbClr val="002060"/>
                </a:solidFill>
              </a:rPr>
              <a:t>Herding</a:t>
            </a:r>
          </a:p>
          <a:p>
            <a:r>
              <a:rPr lang="en-US" dirty="0">
                <a:solidFill>
                  <a:srgbClr val="002060"/>
                </a:solidFill>
              </a:rPr>
              <a:t>Flow</a:t>
            </a:r>
          </a:p>
          <a:p>
            <a:r>
              <a:rPr lang="en-US" dirty="0">
                <a:solidFill>
                  <a:srgbClr val="002060"/>
                </a:solidFill>
              </a:rPr>
              <a:t>Glow in the dark</a:t>
            </a:r>
          </a:p>
          <a:p>
            <a:r>
              <a:rPr lang="en-US" dirty="0">
                <a:solidFill>
                  <a:srgbClr val="002060"/>
                </a:solidFill>
              </a:rPr>
              <a:t>Flashlight</a:t>
            </a:r>
          </a:p>
          <a:p>
            <a:r>
              <a:rPr lang="en-US" dirty="0">
                <a:solidFill>
                  <a:srgbClr val="002060"/>
                </a:solidFill>
              </a:rPr>
              <a:t>Role Reversal</a:t>
            </a:r>
          </a:p>
          <a:p>
            <a:r>
              <a:rPr lang="en-US" dirty="0">
                <a:solidFill>
                  <a:srgbClr val="002060"/>
                </a:solidFill>
              </a:rPr>
              <a:t>Zombies</a:t>
            </a:r>
          </a:p>
          <a:p>
            <a:r>
              <a:rPr lang="en-US" dirty="0">
                <a:solidFill>
                  <a:srgbClr val="002060"/>
                </a:solidFill>
              </a:rPr>
              <a:t>Recycling</a:t>
            </a:r>
          </a:p>
          <a:p>
            <a:endParaRPr lang="en-US" dirty="0">
              <a:solidFill>
                <a:srgbClr val="002060"/>
              </a:solidFill>
            </a:endParaRPr>
          </a:p>
        </p:txBody>
      </p:sp>
    </p:spTree>
    <p:extLst>
      <p:ext uri="{BB962C8B-B14F-4D97-AF65-F5344CB8AC3E}">
        <p14:creationId xmlns:p14="http://schemas.microsoft.com/office/powerpoint/2010/main" val="3503429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Rapid is a State of Mind</a:t>
            </a:r>
            <a:endParaRPr lang="en-US" sz="1300" dirty="0"/>
          </a:p>
        </p:txBody>
      </p:sp>
      <p:pic>
        <p:nvPicPr>
          <p:cNvPr id="1026" name="Picture 2" descr="http://www.gamasutra.com/features/20051026/sheffield_00_clip_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14600"/>
            <a:ext cx="2171700" cy="292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2895600"/>
            <a:ext cx="4572000" cy="923330"/>
          </a:xfrm>
          <a:prstGeom prst="rect">
            <a:avLst/>
          </a:prstGeom>
        </p:spPr>
        <p:txBody>
          <a:bodyPr>
            <a:spAutoFit/>
          </a:bodyPr>
          <a:lstStyle/>
          <a:p>
            <a:r>
              <a:rPr lang="en-US" b="1" dirty="0"/>
              <a:t>"Tower of Goo" was downloaded over 100,000 times within months of hitting the net.</a:t>
            </a:r>
            <a:endParaRPr lang="en-US" dirty="0"/>
          </a:p>
        </p:txBody>
      </p:sp>
    </p:spTree>
    <p:extLst>
      <p:ext uri="{BB962C8B-B14F-4D97-AF65-F5344CB8AC3E}">
        <p14:creationId xmlns:p14="http://schemas.microsoft.com/office/powerpoint/2010/main" val="255200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Embrace the Possibility of Failure - it Encourages Creative Risk Taking</a:t>
            </a:r>
          </a:p>
        </p:txBody>
      </p:sp>
      <p:pic>
        <p:nvPicPr>
          <p:cNvPr id="2050" name="Picture 2" descr="http://www.gamasutra.com/features/20051026/sheffield_00_clip_image0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53833"/>
            <a:ext cx="6676086" cy="2514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2743200" y="5181600"/>
            <a:ext cx="4572000" cy="923330"/>
          </a:xfrm>
          <a:prstGeom prst="rect">
            <a:avLst/>
          </a:prstGeom>
        </p:spPr>
        <p:txBody>
          <a:bodyPr>
            <a:spAutoFit/>
          </a:bodyPr>
          <a:lstStyle/>
          <a:p>
            <a:pPr algn="ctr"/>
            <a:r>
              <a:rPr lang="en-US" b="1" dirty="0"/>
              <a:t/>
            </a:r>
            <a:br>
              <a:rPr lang="en-US" b="1" dirty="0"/>
            </a:br>
            <a:r>
              <a:rPr lang="en-US" b="1" dirty="0"/>
              <a:t>"Mime After Mine" and "A Mime to Kill" - warmly embracing failure.</a:t>
            </a:r>
            <a:endParaRPr lang="en-US" dirty="0"/>
          </a:p>
        </p:txBody>
      </p:sp>
    </p:spTree>
    <p:extLst>
      <p:ext uri="{BB962C8B-B14F-4D97-AF65-F5344CB8AC3E}">
        <p14:creationId xmlns:p14="http://schemas.microsoft.com/office/powerpoint/2010/main" val="324331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Enforce Short Development Cycles (More Time != More Quality)</a:t>
            </a:r>
          </a:p>
        </p:txBody>
      </p:sp>
      <p:pic>
        <p:nvPicPr>
          <p:cNvPr id="3074" name="Picture 2" descr="http://www.gamasutra.com/features/20051026/sheffield_00_clip_image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938" y="2362200"/>
            <a:ext cx="2714625" cy="208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www.gamasutra.com/features/20051026/sheffield_00_clip_image0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62200"/>
            <a:ext cx="2705100" cy="20859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143000" y="4572000"/>
            <a:ext cx="6526836" cy="1754326"/>
          </a:xfrm>
          <a:prstGeom prst="rect">
            <a:avLst/>
          </a:prstGeom>
        </p:spPr>
        <p:txBody>
          <a:bodyPr wrap="square">
            <a:spAutoFit/>
          </a:bodyPr>
          <a:lstStyle/>
          <a:p>
            <a:r>
              <a:rPr lang="en-US" b="1" dirty="0"/>
              <a:t>Attack of the Killer Swarm” (left) took just a day to throw together and surprisingly became one of the highest rated games of the project. “Suburban Brawl” (right) received an extra week of love but became so convoluted it probably would have been more fun without the addition of giant killer robots – which wasted both cities and time alike.</a:t>
            </a:r>
            <a:endParaRPr lang="en-US" dirty="0"/>
          </a:p>
        </p:txBody>
      </p:sp>
    </p:spTree>
    <p:extLst>
      <p:ext uri="{BB962C8B-B14F-4D97-AF65-F5344CB8AC3E}">
        <p14:creationId xmlns:p14="http://schemas.microsoft.com/office/powerpoint/2010/main" val="4134019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Constrain Creativity to Make You Want it Even More</a:t>
            </a:r>
          </a:p>
        </p:txBody>
      </p:sp>
      <p:pic>
        <p:nvPicPr>
          <p:cNvPr id="4098" name="Picture 2" descr="http://www.gamasutra.com/features/20051026/sheffield_00_clip_image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43200"/>
            <a:ext cx="4781550" cy="2419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390775" y="5562600"/>
            <a:ext cx="4572000" cy="646331"/>
          </a:xfrm>
          <a:prstGeom prst="rect">
            <a:avLst/>
          </a:prstGeom>
        </p:spPr>
        <p:txBody>
          <a:bodyPr>
            <a:spAutoFit/>
          </a:bodyPr>
          <a:lstStyle/>
          <a:p>
            <a:r>
              <a:rPr lang="en-US" b="1" dirty="0"/>
              <a:t>“Gravity Head” – use your gravity-powered head to grow and deliver.</a:t>
            </a:r>
            <a:endParaRPr lang="en-US" dirty="0"/>
          </a:p>
        </p:txBody>
      </p:sp>
    </p:spTree>
    <p:extLst>
      <p:ext uri="{BB962C8B-B14F-4D97-AF65-F5344CB8AC3E}">
        <p14:creationId xmlns:p14="http://schemas.microsoft.com/office/powerpoint/2010/main" val="364598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Gather a Kickass Team and an Objective Advisor – Mindset is as Important as Talent</a:t>
            </a:r>
          </a:p>
        </p:txBody>
      </p:sp>
      <p:pic>
        <p:nvPicPr>
          <p:cNvPr id="5122" name="Picture 2" descr="http://www.gamasutra.com/features/20051026/sheffield_00_clip_image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570" y="2133600"/>
            <a:ext cx="4429125" cy="3143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586022" y="5715000"/>
            <a:ext cx="4028219" cy="369332"/>
          </a:xfrm>
          <a:prstGeom prst="rect">
            <a:avLst/>
          </a:prstGeom>
        </p:spPr>
        <p:txBody>
          <a:bodyPr wrap="none">
            <a:spAutoFit/>
          </a:bodyPr>
          <a:lstStyle/>
          <a:p>
            <a:r>
              <a:rPr lang="en-US" b="1" dirty="0"/>
              <a:t>“Our team, Experimental Friends 4 Ever!</a:t>
            </a:r>
            <a:endParaRPr lang="en-US" dirty="0"/>
          </a:p>
        </p:txBody>
      </p:sp>
    </p:spTree>
    <p:extLst>
      <p:ext uri="{BB962C8B-B14F-4D97-AF65-F5344CB8AC3E}">
        <p14:creationId xmlns:p14="http://schemas.microsoft.com/office/powerpoint/2010/main" val="2889400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in Parallel for Maximum Splatter</a:t>
            </a:r>
          </a:p>
        </p:txBody>
      </p:sp>
      <p:sp>
        <p:nvSpPr>
          <p:cNvPr id="3" name="Content Placeholder 2"/>
          <p:cNvSpPr>
            <a:spLocks noGrp="1"/>
          </p:cNvSpPr>
          <p:nvPr>
            <p:ph idx="1"/>
          </p:nvPr>
        </p:nvSpPr>
        <p:spPr/>
        <p:txBody>
          <a:bodyPr/>
          <a:lstStyle/>
          <a:p>
            <a:endParaRPr lang="en-US"/>
          </a:p>
        </p:txBody>
      </p:sp>
      <p:pic>
        <p:nvPicPr>
          <p:cNvPr id="6146" name="Picture 2" descr="http://www.gamasutra.com/features/20051026/sheffield_00_clip_image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971800"/>
            <a:ext cx="3486150" cy="2305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592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Creativity and the Myth of Brainstorming</a:t>
            </a:r>
            <a:endParaRPr lang="en-US" dirty="0"/>
          </a:p>
        </p:txBody>
      </p:sp>
      <p:sp>
        <p:nvSpPr>
          <p:cNvPr id="3" name="Subtitle 2"/>
          <p:cNvSpPr>
            <a:spLocks noGrp="1"/>
          </p:cNvSpPr>
          <p:nvPr>
            <p:ph type="subTitle" idx="1"/>
          </p:nvPr>
        </p:nvSpPr>
        <p:spPr/>
        <p:txBody>
          <a:bodyPr/>
          <a:lstStyle/>
          <a:p>
            <a:endParaRPr lang="en-US" dirty="0"/>
          </a:p>
        </p:txBody>
      </p:sp>
      <p:pic>
        <p:nvPicPr>
          <p:cNvPr id="22530" name="Picture 2" descr="http://kylegabler.com/img/BuildingSometh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1962150" cy="1895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04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TotalTime>
  <Words>1216</Words>
  <Application>Microsoft Office PowerPoint</Application>
  <PresentationFormat>On-screen Show (4:3)</PresentationFormat>
  <Paragraphs>154</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Macro</vt:lpstr>
      <vt:lpstr>GA 4401 – Advanced Game Prototyping</vt:lpstr>
      <vt:lpstr>Tower of Goo</vt:lpstr>
      <vt:lpstr>Setup: Rapid is a State of Mind</vt:lpstr>
      <vt:lpstr>Embrace the Possibility of Failure - it Encourages Creative Risk Taking</vt:lpstr>
      <vt:lpstr>Enforce Short Development Cycles (More Time != More Quality)</vt:lpstr>
      <vt:lpstr>Constrain Creativity to Make You Want it Even More</vt:lpstr>
      <vt:lpstr>Gather a Kickass Team and an Objective Advisor – Mindset is as Important as Talent</vt:lpstr>
      <vt:lpstr>Develop in Parallel for Maximum Splatter</vt:lpstr>
      <vt:lpstr>Design: Creativity and the Myth of Brainstorming</vt:lpstr>
      <vt:lpstr>Formal Brainstorming Has a 0% Success Rate</vt:lpstr>
      <vt:lpstr>Gather Concept Art and Music to Create an Emotional Target</vt:lpstr>
      <vt:lpstr>Simulate in Your Head – Pre-Prototype the Prototype</vt:lpstr>
      <vt:lpstr>Development: Nobody Knows How You Made it, and Nobody Cares</vt:lpstr>
      <vt:lpstr>Build the Toy First</vt:lpstr>
      <vt:lpstr>If You Can Get Away With it, Fake it</vt:lpstr>
      <vt:lpstr>Cut Your Losses and "Learn When to Shoot Your Baby in the Crib"</vt:lpstr>
      <vt:lpstr>Heavy Theming Will Not Salvage Bad Design (or "You Can't Polish a Turd")</vt:lpstr>
      <vt:lpstr>But Overall Aesthetic Matters! Apply a Healthy Spread of Art, Sound, and Music</vt:lpstr>
      <vt:lpstr>Nobody Cares About Your Great Engineering</vt:lpstr>
      <vt:lpstr>General Gameplay: Sensual Lessons in Juicy Fun</vt:lpstr>
      <vt:lpstr>Complexity is Not Necessary for Fun</vt:lpstr>
      <vt:lpstr>Create a Sense of Ownership to Keep 'em Crawling Back for More</vt:lpstr>
      <vt:lpstr>"Experimental" Does Not Mean "Complex"</vt:lpstr>
      <vt:lpstr>Build Toward a Well Defined Goal</vt:lpstr>
      <vt:lpstr>Make it Juicy!</vt:lpstr>
      <vt:lpstr>More Juice!</vt:lpstr>
      <vt:lpstr>New Groups!</vt:lpstr>
      <vt:lpstr>Themes!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249</cp:revision>
  <dcterms:created xsi:type="dcterms:W3CDTF">2013-01-19T04:27:23Z</dcterms:created>
  <dcterms:modified xsi:type="dcterms:W3CDTF">2013-11-16T19:37:56Z</dcterms:modified>
</cp:coreProperties>
</file>