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81" r:id="rId3"/>
    <p:sldId id="279" r:id="rId4"/>
    <p:sldId id="278" r:id="rId5"/>
    <p:sldId id="280" r:id="rId6"/>
    <p:sldId id="276"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400"/>
    <a:srgbClr val="FFB274"/>
    <a:srgbClr val="A64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94" autoAdjust="0"/>
  </p:normalViewPr>
  <p:slideViewPr>
    <p:cSldViewPr>
      <p:cViewPr varScale="1">
        <p:scale>
          <a:sx n="60" d="100"/>
          <a:sy n="60" d="100"/>
        </p:scale>
        <p:origin x="-2088"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065226-452F-44BD-825E-2C42DFAC301B}" type="datetimeFigureOut">
              <a:rPr lang="en-US" smtClean="0"/>
              <a:t>10/19/2013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E02B27-DEEF-499F-A9DC-F50EF63E926F}" type="slidenum">
              <a:rPr lang="en-US" smtClean="0"/>
              <a:t>‹#›</a:t>
            </a:fld>
            <a:endParaRPr lang="en-US"/>
          </a:p>
        </p:txBody>
      </p:sp>
    </p:spTree>
    <p:extLst>
      <p:ext uri="{BB962C8B-B14F-4D97-AF65-F5344CB8AC3E}">
        <p14:creationId xmlns:p14="http://schemas.microsoft.com/office/powerpoint/2010/main" val="581744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Video games are complex, time-consuming projects often involving hundreds of people and millions of dollars, so it's not surprising that there's no simple explanation for what defines polish in a game. In many ways, it's easier to spot where polish is lacking in a game rather than where it is present, as some much of polish is about preventing the player from noticing technical issues. Perhaps </a:t>
            </a:r>
            <a:r>
              <a:rPr lang="en-US" sz="1200" b="0" i="1" kern="1200" dirty="0" smtClean="0">
                <a:solidFill>
                  <a:schemeClr val="tx1"/>
                </a:solidFill>
                <a:effectLst/>
                <a:latin typeface="+mn-lt"/>
                <a:ea typeface="+mn-ea"/>
                <a:cs typeface="+mn-cs"/>
              </a:rPr>
              <a:t>Dragon Age</a:t>
            </a:r>
            <a:r>
              <a:rPr lang="en-US" sz="1200" b="0" i="0" kern="1200" dirty="0" smtClean="0">
                <a:solidFill>
                  <a:schemeClr val="tx1"/>
                </a:solidFill>
                <a:effectLst/>
                <a:latin typeface="+mn-lt"/>
                <a:ea typeface="+mn-ea"/>
                <a:cs typeface="+mn-cs"/>
              </a:rPr>
              <a:t> lead designer Mike Laidlaw summed it up best by when he said polish is when "You take a game from 'this is functional' to 'this is art.'"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E02B27-DEEF-499F-A9DC-F50EF63E926F}" type="slidenum">
              <a:rPr lang="en-US" smtClean="0"/>
              <a:t>2</a:t>
            </a:fld>
            <a:endParaRPr lang="en-US"/>
          </a:p>
        </p:txBody>
      </p:sp>
    </p:spTree>
    <p:extLst>
      <p:ext uri="{BB962C8B-B14F-4D97-AF65-F5344CB8AC3E}">
        <p14:creationId xmlns:p14="http://schemas.microsoft.com/office/powerpoint/2010/main" val="2667966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Video games are complex, time-consuming projects often involving hundreds of people and millions of dollars, so it's not surprising that there's no simple explanation for what defines polish in a game. In many ways, it's easier to spot where polish is lacking in a game rather than where it is present, as some much of polish is about preventing the player from noticing technical issues. Perhaps </a:t>
            </a:r>
            <a:r>
              <a:rPr lang="en-US" sz="1200" b="0" i="1" kern="1200" dirty="0" smtClean="0">
                <a:solidFill>
                  <a:schemeClr val="tx1"/>
                </a:solidFill>
                <a:effectLst/>
                <a:latin typeface="+mn-lt"/>
                <a:ea typeface="+mn-ea"/>
                <a:cs typeface="+mn-cs"/>
              </a:rPr>
              <a:t>Dragon Age</a:t>
            </a:r>
            <a:r>
              <a:rPr lang="en-US" sz="1200" b="0" i="0" kern="1200" dirty="0" smtClean="0">
                <a:solidFill>
                  <a:schemeClr val="tx1"/>
                </a:solidFill>
                <a:effectLst/>
                <a:latin typeface="+mn-lt"/>
                <a:ea typeface="+mn-ea"/>
                <a:cs typeface="+mn-cs"/>
              </a:rPr>
              <a:t> lead designer Mike Laidlaw summed it up best by when he said polish is when "You take a game from 'this is functional' to 'this is art.'"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E02B27-DEEF-499F-A9DC-F50EF63E926F}" type="slidenum">
              <a:rPr lang="en-US" smtClean="0"/>
              <a:t>3</a:t>
            </a:fld>
            <a:endParaRPr lang="en-US"/>
          </a:p>
        </p:txBody>
      </p:sp>
    </p:spTree>
    <p:extLst>
      <p:ext uri="{BB962C8B-B14F-4D97-AF65-F5344CB8AC3E}">
        <p14:creationId xmlns:p14="http://schemas.microsoft.com/office/powerpoint/2010/main" val="2667966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Video games are complex, time-consuming projects often involving hundreds of people and millions of dollars, so it's not surprising that there's no simple explanation for what defines polish in a game. In many ways, it's easier to spot where polish is lacking in a game rather than where it is present, as some much of polish is about preventing the player from noticing technical issues. Perhaps </a:t>
            </a:r>
            <a:r>
              <a:rPr lang="en-US" sz="1200" b="0" i="1" kern="1200" dirty="0" smtClean="0">
                <a:solidFill>
                  <a:schemeClr val="tx1"/>
                </a:solidFill>
                <a:effectLst/>
                <a:latin typeface="+mn-lt"/>
                <a:ea typeface="+mn-ea"/>
                <a:cs typeface="+mn-cs"/>
              </a:rPr>
              <a:t>Dragon Age</a:t>
            </a:r>
            <a:r>
              <a:rPr lang="en-US" sz="1200" b="0" i="0" kern="1200" dirty="0" smtClean="0">
                <a:solidFill>
                  <a:schemeClr val="tx1"/>
                </a:solidFill>
                <a:effectLst/>
                <a:latin typeface="+mn-lt"/>
                <a:ea typeface="+mn-ea"/>
                <a:cs typeface="+mn-cs"/>
              </a:rPr>
              <a:t> lead designer Mike Laidlaw summed it up best by when he said polish is when "You take a game from 'this is functional' to 'this is art.'"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E02B27-DEEF-499F-A9DC-F50EF63E926F}" type="slidenum">
              <a:rPr lang="en-US" smtClean="0"/>
              <a:t>4</a:t>
            </a:fld>
            <a:endParaRPr lang="en-US"/>
          </a:p>
        </p:txBody>
      </p:sp>
    </p:spTree>
    <p:extLst>
      <p:ext uri="{BB962C8B-B14F-4D97-AF65-F5344CB8AC3E}">
        <p14:creationId xmlns:p14="http://schemas.microsoft.com/office/powerpoint/2010/main" val="266796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Video games are complex, time-consuming projects often involving hundreds of people and millions of dollars, so it's not surprising that there's no simple explanation for what defines polish in a game. In many ways, it's easier to spot where polish is lacking in a game rather than where it is present, as some much of polish is about preventing the player from noticing technical issues. Perhaps </a:t>
            </a:r>
            <a:r>
              <a:rPr lang="en-US" sz="1200" b="0" i="1" kern="1200" dirty="0" smtClean="0">
                <a:solidFill>
                  <a:schemeClr val="tx1"/>
                </a:solidFill>
                <a:effectLst/>
                <a:latin typeface="+mn-lt"/>
                <a:ea typeface="+mn-ea"/>
                <a:cs typeface="+mn-cs"/>
              </a:rPr>
              <a:t>Dragon Age</a:t>
            </a:r>
            <a:r>
              <a:rPr lang="en-US" sz="1200" b="0" i="0" kern="1200" dirty="0" smtClean="0">
                <a:solidFill>
                  <a:schemeClr val="tx1"/>
                </a:solidFill>
                <a:effectLst/>
                <a:latin typeface="+mn-lt"/>
                <a:ea typeface="+mn-ea"/>
                <a:cs typeface="+mn-cs"/>
              </a:rPr>
              <a:t> lead designer Mike Laidlaw summed it up best by when he said polish is when "You take a game from 'this is functional' to 'this is art.'"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E02B27-DEEF-499F-A9DC-F50EF63E926F}" type="slidenum">
              <a:rPr lang="en-US" smtClean="0"/>
              <a:t>5</a:t>
            </a:fld>
            <a:endParaRPr lang="en-US"/>
          </a:p>
        </p:txBody>
      </p:sp>
    </p:spTree>
    <p:extLst>
      <p:ext uri="{BB962C8B-B14F-4D97-AF65-F5344CB8AC3E}">
        <p14:creationId xmlns:p14="http://schemas.microsoft.com/office/powerpoint/2010/main" val="2667966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Basically there were two main reasons why the PC [version] slipped from March," says Ross Gardner about </a:t>
            </a:r>
            <a:r>
              <a:rPr lang="en-US" sz="1200" b="0" i="1" kern="1200" dirty="0" smtClean="0">
                <a:solidFill>
                  <a:schemeClr val="tx1"/>
                </a:solidFill>
                <a:effectLst/>
                <a:latin typeface="+mn-lt"/>
                <a:ea typeface="+mn-ea"/>
                <a:cs typeface="+mn-cs"/>
              </a:rPr>
              <a:t>Dragon Age</a:t>
            </a:r>
            <a:r>
              <a:rPr lang="en-US" sz="1200" b="0" i="0" kern="1200" dirty="0" smtClean="0">
                <a:solidFill>
                  <a:schemeClr val="tx1"/>
                </a:solidFill>
                <a:effectLst/>
                <a:latin typeface="+mn-lt"/>
                <a:ea typeface="+mn-ea"/>
                <a:cs typeface="+mn-cs"/>
              </a:rPr>
              <a:t>. "One is that the PC was done by March and we could have shipped it, but it wouldn't have been as polished as it could have been. We said that with a few extra months we could make it a much better game, and fix a lot of the problems.</a:t>
            </a:r>
          </a:p>
          <a:p>
            <a:r>
              <a:rPr lang="en-US" sz="1200" b="0" i="0" kern="1200" dirty="0" smtClean="0">
                <a:solidFill>
                  <a:schemeClr val="tx1"/>
                </a:solidFill>
                <a:effectLst/>
                <a:latin typeface="+mn-lt"/>
                <a:ea typeface="+mn-ea"/>
                <a:cs typeface="+mn-cs"/>
              </a:rPr>
              <a:t>"The next thing was that if you're pushing it out two months, you might as well push it out to align with all the consoles. I know that a lot of people were upset that they have to wait for the PC version, but there are a lot of really good things about having all SKUs come out at once.</a:t>
            </a:r>
          </a:p>
          <a:p>
            <a:r>
              <a:rPr lang="en-US" sz="1200" b="0" i="0" kern="1200" dirty="0" smtClean="0">
                <a:solidFill>
                  <a:schemeClr val="tx1"/>
                </a:solidFill>
                <a:effectLst/>
                <a:latin typeface="+mn-lt"/>
                <a:ea typeface="+mn-ea"/>
                <a:cs typeface="+mn-cs"/>
              </a:rPr>
              <a:t>"For instance, you spend a lot of money on marketing. When you try to stretch that between two different dates it makes it much more difficult and much more expensive. So having them all on one day from a marketing perspective is definitely the best.</a:t>
            </a:r>
          </a:p>
          <a:p>
            <a:r>
              <a:rPr lang="en-US" sz="1200" b="0" i="0" kern="1200" dirty="0" smtClean="0">
                <a:solidFill>
                  <a:schemeClr val="tx1"/>
                </a:solidFill>
                <a:effectLst/>
                <a:latin typeface="+mn-lt"/>
                <a:ea typeface="+mn-ea"/>
                <a:cs typeface="+mn-cs"/>
              </a:rPr>
              <a:t>"At the same time, then some gamers don't feel left out; they all just get it in their hands at the same time. It's kind of a myriad of factors, but the truth is that the PC version is a much more polished product because we've had some time to sit on it and cook it.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E02B27-DEEF-499F-A9DC-F50EF63E926F}" type="slidenum">
              <a:rPr lang="en-US" smtClean="0"/>
              <a:t>6</a:t>
            </a:fld>
            <a:endParaRPr lang="en-US"/>
          </a:p>
        </p:txBody>
      </p:sp>
    </p:spTree>
    <p:extLst>
      <p:ext uri="{BB962C8B-B14F-4D97-AF65-F5344CB8AC3E}">
        <p14:creationId xmlns:p14="http://schemas.microsoft.com/office/powerpoint/2010/main" val="321582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F01EFD-E9DF-4A3A-A866-2643532FAE48}" type="datetimeFigureOut">
              <a:rPr lang="en-US" smtClean="0"/>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7FEC0-1DF7-4A6C-B945-DBA7866B5DBF}" type="slidenum">
              <a:rPr lang="en-US" smtClean="0"/>
              <a:t>‹#›</a:t>
            </a:fld>
            <a:endParaRPr lang="en-US"/>
          </a:p>
        </p:txBody>
      </p:sp>
    </p:spTree>
    <p:extLst>
      <p:ext uri="{BB962C8B-B14F-4D97-AF65-F5344CB8AC3E}">
        <p14:creationId xmlns:p14="http://schemas.microsoft.com/office/powerpoint/2010/main" val="391763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01EFD-E9DF-4A3A-A866-2643532FAE48}" type="datetimeFigureOut">
              <a:rPr lang="en-US" smtClean="0"/>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7FEC0-1DF7-4A6C-B945-DBA7866B5DBF}" type="slidenum">
              <a:rPr lang="en-US" smtClean="0"/>
              <a:t>‹#›</a:t>
            </a:fld>
            <a:endParaRPr lang="en-US"/>
          </a:p>
        </p:txBody>
      </p:sp>
    </p:spTree>
    <p:extLst>
      <p:ext uri="{BB962C8B-B14F-4D97-AF65-F5344CB8AC3E}">
        <p14:creationId xmlns:p14="http://schemas.microsoft.com/office/powerpoint/2010/main" val="310004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01EFD-E9DF-4A3A-A866-2643532FAE48}" type="datetimeFigureOut">
              <a:rPr lang="en-US" smtClean="0"/>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7FEC0-1DF7-4A6C-B945-DBA7866B5DBF}" type="slidenum">
              <a:rPr lang="en-US" smtClean="0"/>
              <a:t>‹#›</a:t>
            </a:fld>
            <a:endParaRPr lang="en-US"/>
          </a:p>
        </p:txBody>
      </p:sp>
    </p:spTree>
    <p:extLst>
      <p:ext uri="{BB962C8B-B14F-4D97-AF65-F5344CB8AC3E}">
        <p14:creationId xmlns:p14="http://schemas.microsoft.com/office/powerpoint/2010/main" val="45756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01EFD-E9DF-4A3A-A866-2643532FAE48}" type="datetimeFigureOut">
              <a:rPr lang="en-US" smtClean="0"/>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7FEC0-1DF7-4A6C-B945-DBA7866B5DBF}" type="slidenum">
              <a:rPr lang="en-US" smtClean="0"/>
              <a:t>‹#›</a:t>
            </a:fld>
            <a:endParaRPr lang="en-US"/>
          </a:p>
        </p:txBody>
      </p:sp>
    </p:spTree>
    <p:extLst>
      <p:ext uri="{BB962C8B-B14F-4D97-AF65-F5344CB8AC3E}">
        <p14:creationId xmlns:p14="http://schemas.microsoft.com/office/powerpoint/2010/main" val="87608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F01EFD-E9DF-4A3A-A866-2643532FAE48}" type="datetimeFigureOut">
              <a:rPr lang="en-US" smtClean="0"/>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7FEC0-1DF7-4A6C-B945-DBA7866B5DBF}" type="slidenum">
              <a:rPr lang="en-US" smtClean="0"/>
              <a:t>‹#›</a:t>
            </a:fld>
            <a:endParaRPr lang="en-US"/>
          </a:p>
        </p:txBody>
      </p:sp>
    </p:spTree>
    <p:extLst>
      <p:ext uri="{BB962C8B-B14F-4D97-AF65-F5344CB8AC3E}">
        <p14:creationId xmlns:p14="http://schemas.microsoft.com/office/powerpoint/2010/main" val="263284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F01EFD-E9DF-4A3A-A866-2643532FAE48}" type="datetimeFigureOut">
              <a:rPr lang="en-US" smtClean="0"/>
              <a:t>10/19/2013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7FEC0-1DF7-4A6C-B945-DBA7866B5DBF}" type="slidenum">
              <a:rPr lang="en-US" smtClean="0"/>
              <a:t>‹#›</a:t>
            </a:fld>
            <a:endParaRPr lang="en-US"/>
          </a:p>
        </p:txBody>
      </p:sp>
    </p:spTree>
    <p:extLst>
      <p:ext uri="{BB962C8B-B14F-4D97-AF65-F5344CB8AC3E}">
        <p14:creationId xmlns:p14="http://schemas.microsoft.com/office/powerpoint/2010/main" val="329969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F01EFD-E9DF-4A3A-A866-2643532FAE48}" type="datetimeFigureOut">
              <a:rPr lang="en-US" smtClean="0"/>
              <a:t>10/19/2013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7FEC0-1DF7-4A6C-B945-DBA7866B5DBF}" type="slidenum">
              <a:rPr lang="en-US" smtClean="0"/>
              <a:t>‹#›</a:t>
            </a:fld>
            <a:endParaRPr lang="en-US"/>
          </a:p>
        </p:txBody>
      </p:sp>
    </p:spTree>
    <p:extLst>
      <p:ext uri="{BB962C8B-B14F-4D97-AF65-F5344CB8AC3E}">
        <p14:creationId xmlns:p14="http://schemas.microsoft.com/office/powerpoint/2010/main" val="68702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F01EFD-E9DF-4A3A-A866-2643532FAE48}" type="datetimeFigureOut">
              <a:rPr lang="en-US" smtClean="0"/>
              <a:t>10/19/2013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7FEC0-1DF7-4A6C-B945-DBA7866B5DBF}" type="slidenum">
              <a:rPr lang="en-US" smtClean="0"/>
              <a:t>‹#›</a:t>
            </a:fld>
            <a:endParaRPr lang="en-US"/>
          </a:p>
        </p:txBody>
      </p:sp>
    </p:spTree>
    <p:extLst>
      <p:ext uri="{BB962C8B-B14F-4D97-AF65-F5344CB8AC3E}">
        <p14:creationId xmlns:p14="http://schemas.microsoft.com/office/powerpoint/2010/main" val="245449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01EFD-E9DF-4A3A-A866-2643532FAE48}" type="datetimeFigureOut">
              <a:rPr lang="en-US" smtClean="0"/>
              <a:t>10/19/2013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7FEC0-1DF7-4A6C-B945-DBA7866B5DBF}" type="slidenum">
              <a:rPr lang="en-US" smtClean="0"/>
              <a:t>‹#›</a:t>
            </a:fld>
            <a:endParaRPr lang="en-US"/>
          </a:p>
        </p:txBody>
      </p:sp>
    </p:spTree>
    <p:extLst>
      <p:ext uri="{BB962C8B-B14F-4D97-AF65-F5344CB8AC3E}">
        <p14:creationId xmlns:p14="http://schemas.microsoft.com/office/powerpoint/2010/main" val="29005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F01EFD-E9DF-4A3A-A866-2643532FAE48}" type="datetimeFigureOut">
              <a:rPr lang="en-US" smtClean="0"/>
              <a:t>10/19/2013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7FEC0-1DF7-4A6C-B945-DBA7866B5DBF}" type="slidenum">
              <a:rPr lang="en-US" smtClean="0"/>
              <a:t>‹#›</a:t>
            </a:fld>
            <a:endParaRPr lang="en-US"/>
          </a:p>
        </p:txBody>
      </p:sp>
    </p:spTree>
    <p:extLst>
      <p:ext uri="{BB962C8B-B14F-4D97-AF65-F5344CB8AC3E}">
        <p14:creationId xmlns:p14="http://schemas.microsoft.com/office/powerpoint/2010/main" val="311196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F01EFD-E9DF-4A3A-A866-2643532FAE48}" type="datetimeFigureOut">
              <a:rPr lang="en-US" smtClean="0"/>
              <a:t>10/19/2013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7FEC0-1DF7-4A6C-B945-DBA7866B5DBF}" type="slidenum">
              <a:rPr lang="en-US" smtClean="0"/>
              <a:t>‹#›</a:t>
            </a:fld>
            <a:endParaRPr lang="en-US"/>
          </a:p>
        </p:txBody>
      </p:sp>
    </p:spTree>
    <p:extLst>
      <p:ext uri="{BB962C8B-B14F-4D97-AF65-F5344CB8AC3E}">
        <p14:creationId xmlns:p14="http://schemas.microsoft.com/office/powerpoint/2010/main" val="7244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01EFD-E9DF-4A3A-A866-2643532FAE48}" type="datetimeFigureOut">
              <a:rPr lang="en-US" smtClean="0"/>
              <a:t>10/19/2013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7FEC0-1DF7-4A6C-B945-DBA7866B5DBF}" type="slidenum">
              <a:rPr lang="en-US" smtClean="0"/>
              <a:t>‹#›</a:t>
            </a:fld>
            <a:endParaRPr lang="en-US"/>
          </a:p>
        </p:txBody>
      </p:sp>
    </p:spTree>
    <p:extLst>
      <p:ext uri="{BB962C8B-B14F-4D97-AF65-F5344CB8AC3E}">
        <p14:creationId xmlns:p14="http://schemas.microsoft.com/office/powerpoint/2010/main" val="231268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7400"/>
                </a:solidFill>
                <a:latin typeface="Raleway" pitchFamily="50" charset="0"/>
              </a:rPr>
              <a:t>Advanced Game Prototyping</a:t>
            </a:r>
            <a:endParaRPr lang="en-US" dirty="0">
              <a:solidFill>
                <a:srgbClr val="FF7400"/>
              </a:solidFill>
              <a:latin typeface="Raleway" pitchFamily="50" charset="0"/>
            </a:endParaRPr>
          </a:p>
        </p:txBody>
      </p:sp>
      <p:sp>
        <p:nvSpPr>
          <p:cNvPr id="3" name="Subtitle 2"/>
          <p:cNvSpPr>
            <a:spLocks noGrp="1"/>
          </p:cNvSpPr>
          <p:nvPr>
            <p:ph type="subTitle" idx="1"/>
          </p:nvPr>
        </p:nvSpPr>
        <p:spPr>
          <a:xfrm>
            <a:off x="1371600" y="3276600"/>
            <a:ext cx="6400800" cy="1752600"/>
          </a:xfrm>
        </p:spPr>
        <p:txBody>
          <a:bodyPr/>
          <a:lstStyle/>
          <a:p>
            <a:r>
              <a:rPr lang="en-US" dirty="0" smtClean="0">
                <a:solidFill>
                  <a:schemeClr val="bg1"/>
                </a:solidFill>
                <a:latin typeface="Code Light" pitchFamily="50" charset="0"/>
              </a:rPr>
              <a:t>GA4401</a:t>
            </a:r>
            <a:endParaRPr lang="en-US" dirty="0">
              <a:solidFill>
                <a:schemeClr val="bg1"/>
              </a:solidFill>
              <a:latin typeface="Code Light" pitchFamily="50" charset="0"/>
            </a:endParaRPr>
          </a:p>
        </p:txBody>
      </p:sp>
    </p:spTree>
    <p:extLst>
      <p:ext uri="{BB962C8B-B14F-4D97-AF65-F5344CB8AC3E}">
        <p14:creationId xmlns:p14="http://schemas.microsoft.com/office/powerpoint/2010/main" val="786909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447800" y="990600"/>
            <a:ext cx="6019800" cy="1200329"/>
          </a:xfrm>
          <a:prstGeom prst="rect">
            <a:avLst/>
          </a:prstGeom>
          <a:noFill/>
        </p:spPr>
        <p:txBody>
          <a:bodyPr wrap="square" rtlCol="0">
            <a:spAutoFit/>
          </a:bodyPr>
          <a:lstStyle/>
          <a:p>
            <a:r>
              <a:rPr lang="en-US" sz="3600" dirty="0" smtClean="0">
                <a:solidFill>
                  <a:srgbClr val="FF7400"/>
                </a:solidFill>
                <a:latin typeface="Raleway" pitchFamily="50" charset="0"/>
              </a:rPr>
              <a:t>Homework!</a:t>
            </a:r>
            <a:endParaRPr lang="en-US" sz="3600" dirty="0" smtClean="0">
              <a:solidFill>
                <a:srgbClr val="FF7400"/>
              </a:solidFill>
              <a:latin typeface="Raleway" pitchFamily="50" charset="0"/>
            </a:endParaRPr>
          </a:p>
          <a:p>
            <a:endParaRPr lang="en-US" sz="3600" dirty="0">
              <a:solidFill>
                <a:srgbClr val="FF7400"/>
              </a:solidFill>
              <a:latin typeface="Raleway" pitchFamily="50" charset="0"/>
            </a:endParaRPr>
          </a:p>
        </p:txBody>
      </p:sp>
      <p:sp>
        <p:nvSpPr>
          <p:cNvPr id="3" name="TextBox 2"/>
          <p:cNvSpPr txBox="1"/>
          <p:nvPr/>
        </p:nvSpPr>
        <p:spPr>
          <a:xfrm>
            <a:off x="1447800" y="1447800"/>
            <a:ext cx="6629400" cy="923330"/>
          </a:xfrm>
          <a:prstGeom prst="rect">
            <a:avLst/>
          </a:prstGeom>
          <a:noFill/>
        </p:spPr>
        <p:txBody>
          <a:bodyPr wrap="square" rtlCol="0">
            <a:spAutoFit/>
          </a:bodyPr>
          <a:lstStyle/>
          <a:p>
            <a:r>
              <a:rPr lang="en-US" sz="5400" dirty="0" smtClean="0">
                <a:solidFill>
                  <a:schemeClr val="bg1"/>
                </a:solidFill>
                <a:latin typeface="Code Light" pitchFamily="50" charset="0"/>
              </a:rPr>
              <a:t>Presentations</a:t>
            </a:r>
            <a:endParaRPr lang="en-US" sz="5400" dirty="0">
              <a:solidFill>
                <a:schemeClr val="bg1"/>
              </a:solidFill>
              <a:latin typeface="Code Light" pitchFamily="50" charset="0"/>
            </a:endParaRPr>
          </a:p>
        </p:txBody>
      </p:sp>
    </p:spTree>
    <p:extLst>
      <p:ext uri="{BB962C8B-B14F-4D97-AF65-F5344CB8AC3E}">
        <p14:creationId xmlns:p14="http://schemas.microsoft.com/office/powerpoint/2010/main" val="2057024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7400"/>
        </a:solidFill>
        <a:effectLst/>
      </p:bgPr>
    </p:bg>
    <p:spTree>
      <p:nvGrpSpPr>
        <p:cNvPr id="1" name=""/>
        <p:cNvGrpSpPr/>
        <p:nvPr/>
      </p:nvGrpSpPr>
      <p:grpSpPr>
        <a:xfrm>
          <a:off x="0" y="0"/>
          <a:ext cx="0" cy="0"/>
          <a:chOff x="0" y="0"/>
          <a:chExt cx="0" cy="0"/>
        </a:xfrm>
      </p:grpSpPr>
      <p:sp>
        <p:nvSpPr>
          <p:cNvPr id="2" name="TextBox 1"/>
          <p:cNvSpPr txBox="1"/>
          <p:nvPr/>
        </p:nvSpPr>
        <p:spPr>
          <a:xfrm>
            <a:off x="1447800" y="990600"/>
            <a:ext cx="6019800" cy="1200329"/>
          </a:xfrm>
          <a:prstGeom prst="rect">
            <a:avLst/>
          </a:prstGeom>
          <a:noFill/>
        </p:spPr>
        <p:txBody>
          <a:bodyPr wrap="square" rtlCol="0">
            <a:spAutoFit/>
          </a:bodyPr>
          <a:lstStyle/>
          <a:p>
            <a:r>
              <a:rPr lang="en-US" sz="3600" dirty="0" smtClean="0">
                <a:solidFill>
                  <a:schemeClr val="bg1"/>
                </a:solidFill>
                <a:latin typeface="Raleway" pitchFamily="50" charset="0"/>
              </a:rPr>
              <a:t>Group Exercise #1</a:t>
            </a:r>
            <a:endParaRPr lang="en-US" sz="3600" dirty="0" smtClean="0">
              <a:solidFill>
                <a:schemeClr val="bg1"/>
              </a:solidFill>
              <a:latin typeface="Raleway" pitchFamily="50" charset="0"/>
            </a:endParaRPr>
          </a:p>
          <a:p>
            <a:endParaRPr lang="en-US" sz="3600" dirty="0">
              <a:solidFill>
                <a:schemeClr val="bg1"/>
              </a:solidFill>
              <a:latin typeface="Raleway" pitchFamily="50" charset="0"/>
            </a:endParaRPr>
          </a:p>
        </p:txBody>
      </p:sp>
      <p:sp>
        <p:nvSpPr>
          <p:cNvPr id="3" name="TextBox 2"/>
          <p:cNvSpPr txBox="1"/>
          <p:nvPr/>
        </p:nvSpPr>
        <p:spPr>
          <a:xfrm>
            <a:off x="1447800" y="1447800"/>
            <a:ext cx="6629400" cy="923330"/>
          </a:xfrm>
          <a:prstGeom prst="rect">
            <a:avLst/>
          </a:prstGeom>
          <a:noFill/>
        </p:spPr>
        <p:txBody>
          <a:bodyPr wrap="square" rtlCol="0">
            <a:spAutoFit/>
          </a:bodyPr>
          <a:lstStyle/>
          <a:p>
            <a:r>
              <a:rPr lang="en-US" sz="5400" dirty="0" smtClean="0">
                <a:latin typeface="Code Light" pitchFamily="50" charset="0"/>
              </a:rPr>
              <a:t>Design challenge</a:t>
            </a:r>
            <a:endParaRPr lang="en-US" sz="5400" dirty="0">
              <a:latin typeface="Code Light" pitchFamily="50" charset="0"/>
            </a:endParaRPr>
          </a:p>
        </p:txBody>
      </p:sp>
      <p:sp>
        <p:nvSpPr>
          <p:cNvPr id="4" name="TextBox 3"/>
          <p:cNvSpPr txBox="1"/>
          <p:nvPr/>
        </p:nvSpPr>
        <p:spPr>
          <a:xfrm>
            <a:off x="1524000" y="2634734"/>
            <a:ext cx="6553200" cy="646331"/>
          </a:xfrm>
          <a:prstGeom prst="rect">
            <a:avLst/>
          </a:prstGeom>
          <a:noFill/>
        </p:spPr>
        <p:txBody>
          <a:bodyPr wrap="square" rtlCol="0">
            <a:spAutoFit/>
          </a:bodyPr>
          <a:lstStyle/>
          <a:p>
            <a:r>
              <a:rPr lang="en-US" dirty="0" smtClean="0">
                <a:solidFill>
                  <a:schemeClr val="bg1"/>
                </a:solidFill>
                <a:latin typeface="Raleway" pitchFamily="50" charset="0"/>
              </a:rPr>
              <a:t>Choose one of the following board games and create an ‘expansion’ for it.</a:t>
            </a:r>
            <a:endParaRPr lang="en-US" dirty="0">
              <a:solidFill>
                <a:schemeClr val="bg1"/>
              </a:solidFill>
              <a:latin typeface="Raleway" pitchFamily="50" charset="0"/>
            </a:endParaRPr>
          </a:p>
        </p:txBody>
      </p:sp>
      <p:sp>
        <p:nvSpPr>
          <p:cNvPr id="5" name="TextBox 4"/>
          <p:cNvSpPr txBox="1"/>
          <p:nvPr/>
        </p:nvSpPr>
        <p:spPr>
          <a:xfrm>
            <a:off x="1524000" y="3657601"/>
            <a:ext cx="7315200" cy="2554545"/>
          </a:xfrm>
          <a:prstGeom prst="rect">
            <a:avLst/>
          </a:prstGeom>
          <a:noFill/>
        </p:spPr>
        <p:txBody>
          <a:bodyPr wrap="square" numCol="2" rtlCol="0">
            <a:spAutoFit/>
          </a:bodyPr>
          <a:lstStyle/>
          <a:p>
            <a:r>
              <a:rPr lang="en-US" sz="3200" dirty="0" smtClean="0">
                <a:latin typeface="Raleway" pitchFamily="50" charset="0"/>
              </a:rPr>
              <a:t>Monopoly</a:t>
            </a:r>
          </a:p>
          <a:p>
            <a:r>
              <a:rPr lang="en-US" sz="3200" dirty="0" smtClean="0">
                <a:latin typeface="Raleway" pitchFamily="50" charset="0"/>
              </a:rPr>
              <a:t>Checkers</a:t>
            </a:r>
          </a:p>
          <a:p>
            <a:r>
              <a:rPr lang="en-US" sz="3200" dirty="0" smtClean="0">
                <a:latin typeface="Raleway" pitchFamily="50" charset="0"/>
              </a:rPr>
              <a:t>Chess</a:t>
            </a:r>
          </a:p>
          <a:p>
            <a:r>
              <a:rPr lang="en-US" sz="3200" dirty="0" smtClean="0">
                <a:latin typeface="Raleway" pitchFamily="50" charset="0"/>
              </a:rPr>
              <a:t>Chutes and Ladders</a:t>
            </a:r>
          </a:p>
          <a:p>
            <a:r>
              <a:rPr lang="en-US" sz="3200" dirty="0" err="1" smtClean="0">
                <a:latin typeface="Raleway" pitchFamily="50" charset="0"/>
              </a:rPr>
              <a:t>Jenga</a:t>
            </a:r>
            <a:endParaRPr lang="en-US" sz="3200" dirty="0" smtClean="0">
              <a:latin typeface="Raleway" pitchFamily="50" charset="0"/>
            </a:endParaRPr>
          </a:p>
          <a:p>
            <a:r>
              <a:rPr lang="en-US" sz="3200" dirty="0" smtClean="0">
                <a:latin typeface="Raleway" pitchFamily="50" charset="0"/>
              </a:rPr>
              <a:t>Scrabble</a:t>
            </a:r>
          </a:p>
          <a:p>
            <a:r>
              <a:rPr lang="en-US" sz="3200" dirty="0" smtClean="0">
                <a:latin typeface="Raleway" pitchFamily="50" charset="0"/>
              </a:rPr>
              <a:t>Twister</a:t>
            </a:r>
          </a:p>
          <a:p>
            <a:r>
              <a:rPr lang="en-US" sz="3200" dirty="0" smtClean="0">
                <a:latin typeface="Raleway" pitchFamily="50" charset="0"/>
              </a:rPr>
              <a:t>Clue</a:t>
            </a:r>
            <a:endParaRPr lang="en-US" sz="3200" dirty="0">
              <a:latin typeface="Raleway" pitchFamily="50" charset="0"/>
            </a:endParaRPr>
          </a:p>
        </p:txBody>
      </p:sp>
    </p:spTree>
    <p:extLst>
      <p:ext uri="{BB962C8B-B14F-4D97-AF65-F5344CB8AC3E}">
        <p14:creationId xmlns:p14="http://schemas.microsoft.com/office/powerpoint/2010/main" val="4270778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447800" y="990600"/>
            <a:ext cx="6019800" cy="1200329"/>
          </a:xfrm>
          <a:prstGeom prst="rect">
            <a:avLst/>
          </a:prstGeom>
          <a:noFill/>
        </p:spPr>
        <p:txBody>
          <a:bodyPr wrap="square" rtlCol="0">
            <a:spAutoFit/>
          </a:bodyPr>
          <a:lstStyle/>
          <a:p>
            <a:r>
              <a:rPr lang="en-US" sz="3600" dirty="0" smtClean="0">
                <a:solidFill>
                  <a:srgbClr val="FF7400"/>
                </a:solidFill>
                <a:latin typeface="Raleway" pitchFamily="50" charset="0"/>
              </a:rPr>
              <a:t>Group Exercise #2</a:t>
            </a:r>
            <a:endParaRPr lang="en-US" sz="3600" dirty="0" smtClean="0">
              <a:solidFill>
                <a:srgbClr val="FF7400"/>
              </a:solidFill>
              <a:latin typeface="Raleway" pitchFamily="50" charset="0"/>
            </a:endParaRPr>
          </a:p>
          <a:p>
            <a:endParaRPr lang="en-US" sz="3600" dirty="0">
              <a:solidFill>
                <a:srgbClr val="FF7400"/>
              </a:solidFill>
              <a:latin typeface="Raleway" pitchFamily="50" charset="0"/>
            </a:endParaRPr>
          </a:p>
        </p:txBody>
      </p:sp>
      <p:sp>
        <p:nvSpPr>
          <p:cNvPr id="3" name="TextBox 2"/>
          <p:cNvSpPr txBox="1"/>
          <p:nvPr/>
        </p:nvSpPr>
        <p:spPr>
          <a:xfrm>
            <a:off x="1447800" y="1447800"/>
            <a:ext cx="6629400" cy="923330"/>
          </a:xfrm>
          <a:prstGeom prst="rect">
            <a:avLst/>
          </a:prstGeom>
          <a:noFill/>
        </p:spPr>
        <p:txBody>
          <a:bodyPr wrap="square" rtlCol="0">
            <a:spAutoFit/>
          </a:bodyPr>
          <a:lstStyle/>
          <a:p>
            <a:r>
              <a:rPr lang="en-US" sz="5400" dirty="0" smtClean="0">
                <a:solidFill>
                  <a:schemeClr val="bg1"/>
                </a:solidFill>
                <a:latin typeface="Code Light" pitchFamily="50" charset="0"/>
              </a:rPr>
              <a:t>Design challenge</a:t>
            </a:r>
            <a:endParaRPr lang="en-US" sz="5400" dirty="0">
              <a:solidFill>
                <a:schemeClr val="bg1"/>
              </a:solidFill>
              <a:latin typeface="Code Light" pitchFamily="50" charset="0"/>
            </a:endParaRPr>
          </a:p>
        </p:txBody>
      </p:sp>
      <p:sp>
        <p:nvSpPr>
          <p:cNvPr id="4" name="TextBox 3"/>
          <p:cNvSpPr txBox="1"/>
          <p:nvPr/>
        </p:nvSpPr>
        <p:spPr>
          <a:xfrm>
            <a:off x="1485900" y="2634734"/>
            <a:ext cx="6553200" cy="646331"/>
          </a:xfrm>
          <a:prstGeom prst="rect">
            <a:avLst/>
          </a:prstGeom>
          <a:noFill/>
        </p:spPr>
        <p:txBody>
          <a:bodyPr wrap="square" rtlCol="0">
            <a:spAutoFit/>
          </a:bodyPr>
          <a:lstStyle/>
          <a:p>
            <a:r>
              <a:rPr lang="en-US" dirty="0" smtClean="0">
                <a:solidFill>
                  <a:srgbClr val="FF7400"/>
                </a:solidFill>
                <a:latin typeface="Raleway" pitchFamily="50" charset="0"/>
              </a:rPr>
              <a:t>Design a new hero for League of Legends for one of the following roles</a:t>
            </a:r>
            <a:endParaRPr lang="en-US" dirty="0">
              <a:solidFill>
                <a:srgbClr val="FF7400"/>
              </a:solidFill>
              <a:latin typeface="Raleway" pitchFamily="50" charset="0"/>
            </a:endParaRPr>
          </a:p>
        </p:txBody>
      </p:sp>
      <p:sp>
        <p:nvSpPr>
          <p:cNvPr id="5" name="TextBox 4"/>
          <p:cNvSpPr txBox="1"/>
          <p:nvPr/>
        </p:nvSpPr>
        <p:spPr>
          <a:xfrm>
            <a:off x="1524000" y="3657601"/>
            <a:ext cx="7315200" cy="1569660"/>
          </a:xfrm>
          <a:prstGeom prst="rect">
            <a:avLst/>
          </a:prstGeom>
          <a:noFill/>
        </p:spPr>
        <p:txBody>
          <a:bodyPr wrap="square" numCol="2" rtlCol="0">
            <a:spAutoFit/>
          </a:bodyPr>
          <a:lstStyle/>
          <a:p>
            <a:r>
              <a:rPr lang="en-US" sz="3200" dirty="0" smtClean="0">
                <a:solidFill>
                  <a:schemeClr val="bg1"/>
                </a:solidFill>
                <a:latin typeface="Raleway" pitchFamily="50" charset="0"/>
              </a:rPr>
              <a:t>Carry</a:t>
            </a:r>
          </a:p>
          <a:p>
            <a:r>
              <a:rPr lang="en-US" sz="3200" dirty="0" smtClean="0">
                <a:solidFill>
                  <a:schemeClr val="bg1"/>
                </a:solidFill>
                <a:latin typeface="Raleway" pitchFamily="50" charset="0"/>
              </a:rPr>
              <a:t>Support</a:t>
            </a:r>
          </a:p>
          <a:p>
            <a:r>
              <a:rPr lang="en-US" sz="3200" dirty="0" smtClean="0">
                <a:solidFill>
                  <a:schemeClr val="bg1"/>
                </a:solidFill>
                <a:latin typeface="Raleway" pitchFamily="50" charset="0"/>
              </a:rPr>
              <a:t>Mid-lane</a:t>
            </a:r>
          </a:p>
          <a:p>
            <a:r>
              <a:rPr lang="en-US" sz="3200" dirty="0" smtClean="0">
                <a:solidFill>
                  <a:schemeClr val="bg1"/>
                </a:solidFill>
                <a:latin typeface="Raleway" pitchFamily="50" charset="0"/>
              </a:rPr>
              <a:t>Top-lane</a:t>
            </a:r>
          </a:p>
          <a:p>
            <a:r>
              <a:rPr lang="en-US" sz="3200" dirty="0" smtClean="0">
                <a:solidFill>
                  <a:schemeClr val="bg1"/>
                </a:solidFill>
                <a:latin typeface="Raleway" pitchFamily="50" charset="0"/>
              </a:rPr>
              <a:t>Jungle</a:t>
            </a:r>
            <a:endParaRPr lang="en-US" sz="3200" dirty="0">
              <a:solidFill>
                <a:schemeClr val="bg1"/>
              </a:solidFill>
              <a:latin typeface="Raleway" pitchFamily="50" charset="0"/>
            </a:endParaRPr>
          </a:p>
        </p:txBody>
      </p:sp>
    </p:spTree>
    <p:extLst>
      <p:ext uri="{BB962C8B-B14F-4D97-AF65-F5344CB8AC3E}">
        <p14:creationId xmlns:p14="http://schemas.microsoft.com/office/powerpoint/2010/main" val="299269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7400"/>
        </a:solidFill>
        <a:effectLst/>
      </p:bgPr>
    </p:bg>
    <p:spTree>
      <p:nvGrpSpPr>
        <p:cNvPr id="1" name=""/>
        <p:cNvGrpSpPr/>
        <p:nvPr/>
      </p:nvGrpSpPr>
      <p:grpSpPr>
        <a:xfrm>
          <a:off x="0" y="0"/>
          <a:ext cx="0" cy="0"/>
          <a:chOff x="0" y="0"/>
          <a:chExt cx="0" cy="0"/>
        </a:xfrm>
      </p:grpSpPr>
      <p:sp>
        <p:nvSpPr>
          <p:cNvPr id="2" name="TextBox 1"/>
          <p:cNvSpPr txBox="1"/>
          <p:nvPr/>
        </p:nvSpPr>
        <p:spPr>
          <a:xfrm>
            <a:off x="1447800" y="990600"/>
            <a:ext cx="6019800" cy="1200329"/>
          </a:xfrm>
          <a:prstGeom prst="rect">
            <a:avLst/>
          </a:prstGeom>
          <a:noFill/>
        </p:spPr>
        <p:txBody>
          <a:bodyPr wrap="square" rtlCol="0">
            <a:spAutoFit/>
          </a:bodyPr>
          <a:lstStyle/>
          <a:p>
            <a:r>
              <a:rPr lang="en-US" sz="3600" dirty="0" smtClean="0">
                <a:solidFill>
                  <a:schemeClr val="bg1"/>
                </a:solidFill>
                <a:latin typeface="Raleway" pitchFamily="50" charset="0"/>
              </a:rPr>
              <a:t>Working in Unity</a:t>
            </a:r>
            <a:endParaRPr lang="en-US" sz="3600" dirty="0" smtClean="0">
              <a:solidFill>
                <a:schemeClr val="bg1"/>
              </a:solidFill>
              <a:latin typeface="Raleway" pitchFamily="50" charset="0"/>
            </a:endParaRPr>
          </a:p>
          <a:p>
            <a:endParaRPr lang="en-US" sz="3600" dirty="0">
              <a:solidFill>
                <a:schemeClr val="bg1"/>
              </a:solidFill>
              <a:latin typeface="Raleway" pitchFamily="50" charset="0"/>
            </a:endParaRPr>
          </a:p>
        </p:txBody>
      </p:sp>
      <p:sp>
        <p:nvSpPr>
          <p:cNvPr id="3" name="TextBox 2"/>
          <p:cNvSpPr txBox="1"/>
          <p:nvPr/>
        </p:nvSpPr>
        <p:spPr>
          <a:xfrm>
            <a:off x="1447800" y="1447800"/>
            <a:ext cx="6629400" cy="923330"/>
          </a:xfrm>
          <a:prstGeom prst="rect">
            <a:avLst/>
          </a:prstGeom>
          <a:noFill/>
        </p:spPr>
        <p:txBody>
          <a:bodyPr wrap="square" rtlCol="0">
            <a:spAutoFit/>
          </a:bodyPr>
          <a:lstStyle/>
          <a:p>
            <a:r>
              <a:rPr lang="en-US" sz="5400" dirty="0" smtClean="0">
                <a:latin typeface="Code Light" pitchFamily="50" charset="0"/>
              </a:rPr>
              <a:t>Using SVN</a:t>
            </a:r>
            <a:endParaRPr lang="en-US" sz="5400" dirty="0">
              <a:latin typeface="Code Light" pitchFamily="50" charset="0"/>
            </a:endParaRPr>
          </a:p>
        </p:txBody>
      </p:sp>
      <p:pic>
        <p:nvPicPr>
          <p:cNvPr id="1026" name="Picture 2" descr="http://blogs.wandisco.com/wp-content/uploads/2012/09/tortoisesv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2895600"/>
            <a:ext cx="47244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6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447800" y="304800"/>
            <a:ext cx="6019800" cy="646331"/>
          </a:xfrm>
          <a:prstGeom prst="rect">
            <a:avLst/>
          </a:prstGeom>
          <a:noFill/>
        </p:spPr>
        <p:txBody>
          <a:bodyPr wrap="square" rtlCol="0">
            <a:spAutoFit/>
          </a:bodyPr>
          <a:lstStyle/>
          <a:p>
            <a:r>
              <a:rPr lang="en-US" sz="3600" dirty="0" smtClean="0">
                <a:solidFill>
                  <a:srgbClr val="FF7400"/>
                </a:solidFill>
                <a:latin typeface="Raleway" pitchFamily="50" charset="0"/>
              </a:rPr>
              <a:t>Theme Voting</a:t>
            </a:r>
            <a:endParaRPr lang="en-US" sz="3600" dirty="0">
              <a:solidFill>
                <a:srgbClr val="FF7400"/>
              </a:solidFill>
              <a:latin typeface="Raleway" pitchFamily="50" charset="0"/>
            </a:endParaRPr>
          </a:p>
        </p:txBody>
      </p:sp>
      <p:sp>
        <p:nvSpPr>
          <p:cNvPr id="3" name="TextBox 2"/>
          <p:cNvSpPr txBox="1"/>
          <p:nvPr/>
        </p:nvSpPr>
        <p:spPr>
          <a:xfrm>
            <a:off x="1447800" y="762000"/>
            <a:ext cx="7467600" cy="923330"/>
          </a:xfrm>
          <a:prstGeom prst="rect">
            <a:avLst/>
          </a:prstGeom>
          <a:noFill/>
        </p:spPr>
        <p:txBody>
          <a:bodyPr wrap="square" rtlCol="0">
            <a:spAutoFit/>
          </a:bodyPr>
          <a:lstStyle/>
          <a:p>
            <a:r>
              <a:rPr lang="en-US" sz="5400" dirty="0" smtClean="0">
                <a:solidFill>
                  <a:schemeClr val="bg1"/>
                </a:solidFill>
                <a:latin typeface="Code Light" pitchFamily="50" charset="0"/>
              </a:rPr>
              <a:t>Choose wisely</a:t>
            </a:r>
            <a:endParaRPr lang="en-US" sz="5400" dirty="0">
              <a:solidFill>
                <a:schemeClr val="bg1"/>
              </a:solidFill>
              <a:latin typeface="Code Light" pitchFamily="50" charset="0"/>
            </a:endParaRPr>
          </a:p>
        </p:txBody>
      </p:sp>
      <p:sp>
        <p:nvSpPr>
          <p:cNvPr id="4" name="AutoShape 2" descr="data:image/jpeg;base64,/9j/4AAQSkZJRgABAQAAAQABAAD/2wCEAAkGBxQSEhUUEhQVFBUUFRQVFBUVFRQWFhUVFRQXFxUUFBQYHCggGBolHBQUITEiJSkrLi4uFx8zODMsNygtLisBCgoKDg0OGhAQGiwkHSQsLCwsLCwsLCwsLCwsLCwsLCwsLCwsLCwsLCwsLCwsLCwsLCwsLCwsLCwsLCwsLCwsLP/AABEIAJQBVAMBEQACEQEDEQH/xAAbAAACAwEBAQAAAAAAAAAAAAAAAQQFBgIDB//EAD0QAAEDAgQDBgQFAwMDBQAAAAEAAhEDIQQSMUEFUXEGEyIyYZFCgaGxI1JiwfAU0eEzcvEWgpIHFUNTsv/EABsBAAIDAQEBAAAAAAAAAAAAAAABAgMEBQYH/8QANREAAgECBAMGBQIHAQEAAAAAAAECAxEEEiExBUFREyJhcYGRMqGx0fDB8QYUFSMzQuGCcv/aAAwDAQACEQMRAD8AS9AfOwQAigGATENIYimJiQIRQO5wWKDiWRmcFig4l6mc5FHKWKYu7TUSMpkfFQRCjNXRKk3GVyC7Cc1R2KNscY1sdUqWUqmtQtFmzC43NUSbsSgbriVInr6FTTVlpgWAtJKzN6miRb4HDCpLfSCk2+RBysXdHgAywALa9Sdf+FKKnIqc0R6vAiMzcpDjJbpETzKsVWVN94rllmjCcVwbqdQgiNDA/m8LoUK6bvyOfi8M5QslqiThHSF36Mro8Pi6bhLUkq4yAUAEoEcoAaAGECAoGJAHhjcSKTC922g5nYKurUVOOZmjC4aWIqqnH18F1M2/tFW1b3bvQtdP/wClg/nKngejfA8N1l7r7HeF7YCYrUy39TSSB6lpv7SrYY1f7IyV+BNK9KV/B6fP9jS0azXNDmkOabggyCPQrapJq6ODOEoScZKzR0SmI5KQxIAYQB0QgRyExnQCkRK3H1ZMDQfdUzld2Ohh6eWN3zIqgXl+FccoaAOYTECABIYJiYkCBAAgBwkMIRZDzs5LUWDMzzfQBSyklUaOamHScSUampW1mFplUSRupyTseD6xhc2rDwO9hqj5MmYHFkLmVKHQ7tLFXVmaPhfE2jruszps0/Fsa7hmODxy3PRVwqOKsyM4pMvKTW1m+K4BBIbG3PmNPZaoSjW35dDPK8NjjiXAqT5LmBxvfQ32lV1qMqXeh5hGq9mfNMdhAyq4NEAG4Mz9V2eG4xStBvU4HG+HNJ14LTnbkRSu4eSEUxAgQJgJIAQB0CgaOajwASdlCpUUI3Zow2GniKipw/ZdTNcVrOqn9I0H79VyatWVV3ex7DB4KnhYWjq3u+v/AAqX0A25KrsayFi4dokwPbs9xk4apld/pOPiH5T+cfur8PXdN2exzeI4FYmF4/GtvHw+x9ABm4vy9V1jx703AhAAEAOUCAIA6ypgeeJq5WzvoOqUnZFlGGeVinKpOmcpgaIq45JygAQJiQAJDApiYkCBAAgAQAygYkxCQAIAiYqkVTOJqpTRX1MESstSjmOlRxagTsHhQBonDDRtqV1sfO94s9qbC0+iy1eH3eh0sPxtRjeTNBgOIMa29j/NFy6/Ca9+6jsUeP4OUf7jt6GgwPa2k3LIi0OjT0MKinhcbTt/behbPH4KW1aPqaGhxllVs03AmJDCYB0sXbH+4TWJle0lZ9H9y+FJSWaOseq1KitSZWquc6k2DDcps5zf2IiZCzQqLtk6elmX1KSVLLLVPfmjGcawHcVnM2F2n9LrifUXHyXsMFiO3pKT32f54rU+ecSwiw2IcI/C9V5P7O6IJWs5wkCBACQA0ACAIXEKmv5Rry+a5WJqZp25I9jwjCqlQU3vLX05fczmNxmzQs1zqMpatYudl1JSbET8PwqYLpcT8Lf3P9lVKp0JKJ6VqGHDiIzQPhaXEGLiTbX1VeeRNR8CX2S4wCe4LgW37k7xqaZ6C49B0XVweIf+OXp9jzfGMAtcRD/0v1+/ualdI84JAAgD0ATEMBArkPFDMbaBUyldnSoU8kdd2V9RIuPKCdAT0CdguluaJXHICUDBAmJAAgYIEJAgJQAIAAgYIAIQISAHKAEUDWhw2nCiok3O6PQBSIXEUCBIdxoA7o1XNMtcWnmCQfcKE6UJ/FFPzRbSr1aaahJrybRs+zuKNfIQT3lINbUBMl7BIbUmLm5BXlsbg54atnj8Lv8At6HueGcShiqDhL41a/39d/B+7O3lBvd0yYzBxaI1g3h3puP8rXwqrPtnBbWd/C1rfX2MXHqVN4VVH8SaS8b3uvlf0MXC9CeOOSmIEAJADQB6MpkzEWEmTAHUqqtU7OF+fI14DCvE1lDlu/L80M/2h4iQYs5uwpg5f8rjWPdtrZGTfjHVSWs8I3J2UZSsKxKwuFDAZ8I+J7t/T/Czyk2TSJVV9V9MtpZqdN2ro8Tp5uiw9AY9UKOt2TsrbkJ2FdQwtR/eU3PBBAOZ5yucGkSBAOhuefNTsmyVpKN0in7K0C/FUgDADw49GAn9o+a00I5qkUcziFRQw034W99D6tK7Z4cEANMR2gRxXflHrsozdkXUKeefgiGAegVCOkQKpvZSAucHRyNA31PU/wA+ivirI5dWeeVz2hBEEACBMEAAQCBAHKBAgAQAIGNACQIEACABACQA0ACBAgYIAZQM4xfFH4WlUqU3lj3tdRpkaufUbADelnTtA5hc/iModllkd7gFGo8R2kdlv4+H6/uaPj3HRWb3TmN7xraLnVBY5izxAj29/Rc3hFDPUdfbdef59TrfxHiI06Sw++bVeFn+fMz5XoTxbEmIEwBIDzrYhlMZqrwxgjM4gkCTGgEm5VdSoqcXJl+Fw8sRVjSjpf8AcyPabto17e4wzT3cgvqEZX1HDkL5WiTAXIq1ZVZXfsezweEhhYZIbvd9SmwfDM8EFzTrlJmeqzymuRsSLKtUZQb+PDnR4KbfMep2Cqs5bErFVTxD69QSRHwsvkaB6DkrFG2xJaas0bcG52RlNjnVGNc2rmcYa9pLiBJy5Qx1OIPM3Q02XU5xi236FdxIObhqwqNIdAsQ4GC8AGCLCQfYqKjaRdUqJ0nqSP8A094dDXVnDzeFhI2GpBnmI02XVwVPebPGccxO1Feb/Q2K6B54SAO2poR2mIO4zXKzTldnTo08kPEjY9+VsblJFhD4bQzPk6Nv89v7qyC1KMTUyxtzZbEK451xJEwQAIEJADSGJMQkCBAAgAQAIGCBCQA0ACABABKACUAATAcpDsMDqQASYuYaJMDcwFCrNQg5Mvw1B16saa5v5czO8JwuKxeOpVq1IihTMta2HsawTYlpIDidSdSvN4qcqid92fQsJSjh4qMFZJaFhw3G99XxdTY1y1v+1jGtb9AF0+FRy0beJ5r+JNa8P/n9WWMrqHmzzdWAMQ7rlJGmx3Vbm07WZfGgpRUs8U3yd7/Sw6dQO0MxqNx1BuPmnGpFuyeoqmGqwWZrTqtV7rQlYXA1Ksd2xzpJEgWkAEy7QQCNeaU6sIfEyVHB16usIt8g4nwOaZZUykPzAtmwa29Rz3/C1oGokzYCQ7Liq46m1lUW/kdrC8DxEZKbmotev2R8p4dw8GHxqTlaTMA6dYXNnLkj0UVpqd4viopWp+J+7vhb0/Mfp1UVC+5K5B4XSbWeTUecxuZjxdSdFJu2xdShGT1ZZ4ng5HipQCJiSeXrqoZi+VG3wl7wjiTmtDKjQWupmm9uWC8voup+NwNoGQCObiVNSuZ50mlc8e2tQVqgpU35qmIqU80aCnSaWNEahgcahDeTb7KcY5nZczPVqKnBylslc1OFwzabGsbZrAGj5Df1XdhBRioo8BWqyqzc5btnqSpFZykM6apCPWkySoVJWRfhqWeV+SJVUQOiznSZnMXVzOJ9lMgWeEo5Ggb6nqr0rI5daeeTZ7plRwkWAmIEhiTECABACQICgAQAIAcIARQAkANAAgAlAxIECAHCBnTQk2krslGMpyUYq7Zm+M8YjMKhFOGlgYMrg8kuaXGo2QSBIN9dNFxqlWU27vQ9xh8JSoxjlisyW/Px1KnAYBxaMQ94w9PVjpPeubsWNaNCbSSFUzUrdSz7IcSfVdWa45miHBxu8kyPE74rN1N/234GW8eW553j1NdypfV6ei1/U0q6B5wcIGWHBeCf1LiXSGUxLnN899GUzs4wfYrHjKsIQ7yu+R1+D4WrWrXi2ord9fDo/Ukcax1bD0O6pV2lkVWvpkNa+nlbULwK1MCQwtynwEudBJIMLizqZnqeyhTUFaKsjDYjFYquXU3tLGVJE5sxyDw9206uPhcNL5nncqekF1ZBtydjL9oOI5HGjRygAAOc0hx/2ZhYR6E9Uox5sG+hUMwFUi1J8c8pj6qV0IbMMRqHNeNo1HQ69EmWRs/Ml4biNWnYOBGzXXafRpOnSUmkXRqzjs/cs8Hx9oP4rcnqPEPYXUHDoXRxC/3Vj04Bj6P9U+vUcQT4KQDXnK2Il0CBbb1K3YR06bzTZ5/jMa+Ii4UY6PfVctkjcUMQyoJY5rh6EFdaE4zV4u542rRq0napFrzO4Uiu4ZUDuNoTCzexMoU4CyTeZ3OxRh2ccqInFcRAyjU69EJDbK/AUczpOjfvsroLUy4meWNupZkq05wNui6RJU5PZHMIEgSJAgBJkQQMEAAQJCKAABAAgBgoARQAIASABAAgAQAwgBoGQOMYptNgLxUyF7cz6erMpzTMEScsCba9Fkxk7QS6nZ4LRU6rm/8AXb1uj59jKffOGVx7uYaXkDwgS4TvFwuVues2ROZVNWGiXx4GtDXOdDRo1oBMC5spXRGzND2QwL6LHh7HszuBYXNLc7AIGUkCd/db8DKNpLmec49CeaEraWfuaFbzgEjh+CfWqCnTEudz0A3c47AKupUjTjmkXYfDzr1FTgtX+XZp8XTGEaGF+WixzSQLPxOIPig/oDWHw9JlcCvWdWWZ/sj3eDwkcLSVOPq+rMC1xf8Ah5vPTac2v4dWi1oM8zUyif1rO+ps8ApYzvKFBtF8EgOrUxUuA4RWbUZnzCd7AeI3JNrVeO5RKzKzG41j/wAOg2zXHyRSpAi3hAFyJiR7qyFOpPfYg5xRnqoqT4qrxr5S68Eg8+UfJS7NIWZnhVwmbU1Opkn5Sf2TskF2ccR4dUpGXSDoT6i2WrFsw/wbqo0Rd99znh3BziKrKWaC+LhkwDNwB5m2JJ2+SkiFR8ixpcIaAQ0tdDiA+ZpkAxmbu+dtBfdSUWyttIG8PNNzXNq5XbEawDy0235bqXw6rcjKKqLLNXT3NTwKrUeCXuBAiSXMbEb3DQQfda6OLcf8nM4+M4LGcb4ZWt8/UtchiYtsdvddCNSMtmebq4atS/yRa9NPfY9KDZKjVlbQuwdK7zvlsSqr8oJ2CoSN7Zna9QvcTuSporb5lnh6WVoHv6ndaErI5VSeeVxuKZFK5Z0WZWgLFN5nc7lKCpwUSuW04aAoGCQChMQJDEmICgQkANAxIEJADQAkACAGgBIAEANACQBTdqsC+rSaGSYeM4BvkgyQ2DJFtL6xKyYuk5xTW6OxwfFwo1HGo7Rf1/LmLx+KYKjWNEMY3LBkHUTM3mANVy3o7HrrqSuti47J8Q/p6neNmT4ZBEtAOhabGVVPoWU9D6xwrtNSqMLMQ1r6bo5wD+YCfCfUKqFSVOV4ltbD0sRDJNXRN/6aoVxmw1aJ+F3ib0zC4+YK6VLiT2mjzuJ/h2O9KVvB6/nzIjsQOFMqmqA+sfI1hzTTaJLv0tnWY8qhiq3byjGO27NHCMA8JGc6q7z0Xl+/0MJW41WxDWYqqZNPGVahbtDKTGtpNGxIc+CsM13mkdbNomcYbwO/+xlGk2kSNX4eq53cvnkRlZOxg7KPIkVNSlmrHCOcXNqP76i82a9zvLmmzQ8CD+V7VZF27xW1fQ6fiSCfEW5bObVl0EGCLnM2IjKHDot0WnqmZmmtGKn5S54blOYgSSSXOEagRpbXze5ayuwXRFjwzg7HNJcC92YQ0EkbyCI0HP8AhySlc0RguZzxIim0B7H1GEhgggvaCJAzmzwB8LxItDolJJsT02KWnLvCCWUgC0tmbG5D3aR+kW5ybq2MSDZJGLYIDb7SSALC+UbmAp3EVwxLiYZJjc8+YVbqJblkacpbEjChzL1XgiZyj7EqK17z3LJd3ucv1NHQ7adyyKdBtMHmS4u+RQpOWq3JSjGOj2+p6cN7UCS/EeU6AMDXX9WqyNaa/LmaphKEltv6fQ98XxujUEN7xo1vlM/aArFi2uRklwiDWkmn6P7EfD4innHjb9dfZaYYmF7yuc+vwus4tQcW/P8A4WRqj8w6SFrhiaU3aMjiV+G4qgs1SDS9/oScDTl07D7p1pWVupHB0s08z2RIqyTayzWOnmIa3HCQgUCW4JDCUxCQAygDlAgQA0DEgAQAIEJAAgAQAIAYQAEIASAGgCLjMBSq/wCpTa/qASOh1ChKnGfxK5dSxFWj/jk15HlX4NRcIyBttWANI9tehVc8NTmrNGmjxLE0pXU2/B6oo6gq4Qw/xUyYD9jyDh8LvuuRiMLKm78up63AcTp4lWWkua+3VFxwnE1TUb/Skl7yGhgOpPPbLuTsBKyZbnVU+hruN4ZtGgRmDnO8NfEE3quNzSpTt9gL7qebJot/oQm7ox9KsKLyAGupvyl9JsA0y0Qx9NxHngnU3GsWSjB1NvcqzqO5zgqppy4kVKPiDauQxTa7zUcTT1bSdN/yzmEjSMo8ufT7E1LS/IjcSwbnBtGnADp7rOczi6A51EOFpNi10w6xHmMOEkrilG5Fxb6dem6q4uNaixvfB8Avbp3zMoixsZvABN/NfCWR5XtyK5rMrrcpqWJ714yk5ROvPn8h9VOpK+hCKLihijS8pIiI26KqxZcR402o4sLWNaTLjAAJ3ceZjf1KvpRXMqm2znEYqi5ha1sUxpq3qbK20bEFc8uF4BtQl7XENy5S2fDNiPYX+aUaaY3Kx6VMC0kik8SNXRIb6TzT7NPYSkyA3DvnKxzDHmfJcfXZVSo36Fsazjs2JtIsl7mZjtJmPW2yhKm49Scat97PzPN9cCHuLnOIkCLQdx6eqj3lsS7knd3uRm1H1TOnTRQyyei2JqcV3nuTHOFMeJwJGw2Sim3Z7EptRV0tWevB8K7E1QBYDf8AYeqlOVjOkfWOH8LaxraZqy6AXOAnKNBn8RkmDodrpxxs7953RklwulJPs1le/h7fYuKXZmpHh7uoDfMHCPqtqxMGrnPlw6tF2smYoldU8o2AQIaBggACAGUCZygAQMaAEkAJgEoEJADTASQDQFhhAMaBWOSEDBABCAHCQzmowEEEAg2IIkEeoQ0mrMak4u6ep68FpYbA1HQHurPbGRsu7ppuabd2udaZ8oEWuFwsSoRn/bR73h7rdgnXfe+duV/H83Kvj3aRtTw6nQANhlNvJoP766nYLPTp5n4c2aZzKZr8twLHUBb0suxn3IVXjgaSQHMc227THMEbKMnGW6JK8dmLC8bZW/CcTD4DQIaQ4GWhsWDgfE085Bs5ZKkEneJojNvRnvj8I5zxiKNTI9g/EdVae7qSSxzwWg6mz2ua3KZJhQUlbKxta3RF4hhBhxTqsEUqsgAOa8Uqo81PvGkhzTq0zcWNwVOMr6EJK2pDxGOERqTb3/n3U0tSLZBY5pJzGMt45lXKxDU4bXzkAyGjZF7hax23Hlwyzlpgk5RYmTN0s3sFiTV4gXgNH4dIfC2xd6kqef2FlPdnFwxoawCBsNPmU+0sgykb/wBweSS7cGwkAfuUs+twseJruyhswIy21I5Eqkmd18VcENFpN/iJMmY9SgCNmkj5T6qNiVzT8EOUASBuevRUyGjW8D440C5MkyZv6Ae0JSpqxbTnY0tLioizoHoVVkZfmRn160+VAmMcpBcAgY0ACCLApgjlIYBADhAxFACQIEAOEACBjQApQA5QFgKAYoQIYQMJSGWGFwZDO8NnHyTtPxxueXvyWHGYjIsq/PA9Dwfh92q9ReS/X7e5SY3G0sIHNYWue+ZvJJ3L37tn3PIBcmMHOVn6/Y9K5WRkeI1MxzgydT6nmteVR0RTdvc88LjwDrY6hNMTiXD2MrU7BpLJIJ1JJnISYDQSSJnVzLWVT7ruT3RmuJcKZGemLEA+/wBlOUVuiKlyZL4JxQucA5wzi4Lv/khuUk8yW+F4PmaAfM0TlnGxojK5LxOPbSc57Gt7p0NrQ0CrSzWDjAyvaHSJc03lpsRMUrjbsRMdgGOuxrHkQfwPw6hEWd3F2PEXlhEgzClGTRFpMoBh2l0teHDUgjK8HllOvyJVqlrqQa6Hi6pYAeY6+np1UriNDwvslWeJdFMfrmeuXX3haaeEnLV6HKxHF8PSdk8z8Pv+5d4fsVTH+pUe475Q1o+slaI4KP8AszmVOP1H8EEvO7+xaYXsXhiJLHED9bhf5FKeHpx0Q8PxPFVLuTVvJE2j2EwZ1a/1/Ff/AHVXZRRsWOrN7r2RQcR7L0L9yXsv4ZdnnqCouiuRdDGzXxFJjezden8Occ2XPzbr7SozwtSPK5KjxbDVNM1n46fPYqn0XDVrgfVpF+hVDi+h0FUi9U17m24Z2QxTqTSQ1ryLtJgtG0x8Xpsk6Etyp4yF7fMMX2ZxFAAua2/5agP0MI/lqj2D+oUI73XoebcPXHwH/wAm/wB01g6z5fQT4vhE7Ofyf2NGu8eDBAAgBoGCAAlAglACQAIAJQAFACQA0ACBjQAkACAGgBIAEANAHFeuGNc8guDQXFo1MCYCrqyywcjTg6cateEJbN/nuUeLxPEMV4iw0KYAcC+WNyElvl8xPmNxdrTHJcGc88r9D3kY2VjM8Tw2IcSYabR5pMAnntqowmooGrlW59an52OA5xLffRWqomJxIwxd77p5hWLHhfGzTdcwLgnXUEW9b6p3voFiRUx+R5BMtf4gZ3Jk77zM+qIy5MGuZHfhJeC02JJBGxAJBB52SktAiS6dcvflJDaokMkDJUmxpu2GYRbyn0OtLVvItTueOJw2ZhyzlaTl2fRdMmmRuyZtqNeYRswKloqVnhkF7zYR5zvc7jeT7qyMW3aJVUqRhFym7JczRcJwNXC1XhwmqxrXD8PvGFh3zDxtuCJDTG6106cqUn1Xhdfc4+JxFLFUo2+FtrfK7+vdfWzevI1nCu0NGucs5amhYSNeTXaO+/ottLEwm7bPocLFcMrUFn3j1X6rl+aluBJhXt2OfFOTsi2oU4AHJZW7s7EIqEbIXFa+SlHxPsOm5/nNQZfBGfoU5dOzfup0o3dynG1slPKt39OZKyrWcW574KlLpOjbmbdB7/uq6sssTXg6XaVNdlqX2BZvAvfnba8lYbHduUvGa/eVDybb+6vhHkYq1TeT5EAhazjt3d2dQgVgQFgQAQgYJAIpgwQIEACACEACAEEANAwQAIAaACEgEUDBMQ0ACAOqLqocP6cNNWQKYc0uGY2FgRe9uRhU4iGam1exrwFRQxEJON9dvHkSO0XZohg/qMbXfXgF/dmmym1wFgxrWiw0B1tsvPNqOiPoMKebczDuy+IA8FfMNctVjTPUiDpZJST5EnStzK+nVfTltaketNw1vJLXRboTqhx6Fbgyl4lwunVJNIjNBcRBY60kksPQlNSa3IuJncThXU/MCFapXIHrh60jKdpLZ+rdNDdSAlYHO0zowT4SfSLe6bTsI64sZE/Me11EZ6UMa6pM/wCq1vnaJzMESKuxi1z8+aWR8gc1zduXmDDUpu7xhFNwHma8NkHWAfNBiW35xCtipQ1TMtV0qvcnG66Wv+3g/mavhgxb6jH1abQaZyl5IDnscDIAaCCL89YK301WlJOS2OBif5KnTlCnJ2lqlvZrz1X2NBiOH0qhl9NrjzIGYdHahapUoS3RyKeJrU1aEmkWuApTfYaKNSVtC3CU7tzZaUmbKo3WuzP8WxXeVCRo3wt+W6rZpgtB0WZRHutkI5VY4OJq9rUcuXLyPQFSKC44dQ8IA1ddxBi2wIjlf/uWOrK8jvYKl2dJPm9ft+eJK4lX7qmb3NgoxVy6pKyMytVNczlYue0AAVphEkTGEABTASABAAQgRygBoAIQAIGNIBAIAEwCUACAGgBIAaQwQAkxEvAcNq157phdljMbACdJJIH/AAq6lWFP4nYvoYStXv2cb2/OZZYGg7DDPDXVXS1kPpkNGhIdMZjpb1+XLxmLU1kg9OZ6bhHDHQbq1l3uS6eJVurlxLnFliR52u8Q10mSJC5zR6NTR3UFQNzHIWl2We8p+YCSACQSQCLCYRYkqkSLVpT5263BIsR6HdLMPLcrcVwCnU0HSw15+ieci4FDxngVRrS13iGxdc/+eu83meakrciqUDEYvCmm68jlPXUHfT6K1MpasSuE8Nq4mplY0TALnnRo5kq6nTlUdkZcViqeGhmm/Jc2b3h/ZWixo7xvePIGYuJLQd8g2Ero08LCK1V2eYxHF69SXceVcrb+pZYThtKkC2nTa0O80DX0JNyr404RVkjDUxVarJSnJtrbwK3/AKXpCq2o2QAc3d6skchtfbT0VH8rDPmXsbf6tWdJ05au3xc/z5l6tRyjqmCSAN0pOyuShBzkki8oUcoAWRu7udqMFCNkLiNfu6Z5u8I6blJsnCJQU6Jm40+6lSjeRVjqjhSsueh7rWcIk4DDd48N21PQaqFSeWNzRhaPa1FHlzNJRotbZv8APRYT0L02KPj7yXgbAK6GxlqPXUrSVqSsrHDnLPJyAFBESZYCAAoExJgEIACgQkACABADQMEAOEgOExAgBoGCACUAOUgAoA5ykmwJETYFxMamwOVo3cdyBqVycVxRUn3bevN+B6XAcB7WN6zab5LkvH7HlieI1SwsZUaxok5G1WzO5c0B0nTUHQclx542rUleSX55tHqqPD6FGGSDdl+ckzNYgO+LvIvfPAk6/CIS7eXK3t/0seHgt7+//EeWc/C+qBz70gfVpCarT5/Qj2EOX1K7FY+pSIcyqHDYk54n1ygTbkr6c8+jRRVp5NU7k3h3F8TlzAgtDjLWvyZpvldIykeiJTgnZjjGpa6LDD9qBMVmGm6bR4R/uOYxHSE8iew+2knZlniuPMAyGHucPD4mtETEuLtukpWsN1EzGcSdSa3I+XvBdAb5WAm4neIJ+ZViKGzUdk69AUm06eVr48TdC9wAl4/NaCuxhZwyqK3PIcXoYhVXUnrHk+SXTwL5ajjNnpTpygi3YDRQLMc92geYmcOo3LjtYKirLkdTA0tO0foWrGqo3sq8TNarA8rBAtN9rbyfoFBlkdCj47TdRhgfmPmsIM8hvHpJVevI0pRa7y0JrQYE3MCeq6a2PIyacm1saPgGDhmc6v06LJXnd26Hc4fQy08z3f0LR8Nnk0fZUm1rUyeLq5nFx3MrTSjqcrHVLQtzZHyrQckeRAXPNMtCUAIpiBAAgAQJiQAkANADCBggAlIDlMQIAEACAGgD0p0SfQc4P7KitiIUlrq+htwmAq4h93SPV7f9I2MZXy/hU2F0aueQCY9QJvaCGj1K5lXE1Kqa2XzPSYXhmHw7Uvikub2v5FM3HFhiqMVRqOgFzXksJGl6T221t6nmssqcJLvJP0Omqk1s2jninD31aLnd6+SfDnrVBMGCS2rdoF+uxMFVqnFO0Yr2LHVll1b9zKv4eaXiNZthJayo+T6CBEqcktrEYTfUi/1tYWzk9Tm+6XYwfIfbz6kqhSFdpNaoaZyuLC2nnDnCQ1phwyAnV2g5IjFQ2HKTnuIPLWl4awtzZRJe1zhMRna7mDYjZRdO/P6Es6jy+oqmMY9saEzEnQ9fKepgqKhKL/P3LHUjJWI2ByioA7eQRMexP+VY22VWSJWMp5ja53AjproNr2TixNE/sy6l3wpv1cMrag1Y8HwBjtQbuBOhMC62YWUc2WXPbzOTxaNVUe0p/wCu65Nc7rn+5tuF1XOL6dT/AFKRAcRYPa4SyoBtIm2xBXSpyesZbo8pi6cEo1afwy5dGt19vBlpTarDCe4akAPAAmP5sk3ZXJ0qbqTUVzPbCs+iyN3dz0sYKEVFcj0xtbIw8zYIuSSueOEaKTMzuWY/sPb7lRbLUrsyT6hq1XPPOVFblklpYvuBYQ1X5SZAGZx3jlKv7dpHN/ptOU77LobRlhYWFhCznS22KzjNbKzKNX/bdTjqyuo7Rt1M1VN+i201aJ57FzzVLdNDmVMynYKQjzUi45QIEwEgBoAIQISABAAgBhADQAiEgEmAkABQBIoYJ77gQPzOIaPc6/JU1K8Ke7NmHwNev8EdOr0X55HrVwTYIFRuYamWx8ryVz6mMnL4dEd3D8JpU9anefy9vv7FLj+C4h12VmkbQSsu51VJLSxk+MDEUrPqacnEQgknch8L4s9j89SXNHO4J/LJBuoyfJbk4q+r2FxTi76z87hAAho2a2bNHukkkNu7IGIxJAygQbF2uvwtIPK/uhau4Saire5HNV5/wP3UiN0dU3vB/wABAyfi2E0G38rrwBvMddR7qK3ZJp2RAayRuRtLSpELnnTORzXAh0G7XCY/7Sk0TUmadpzDxQwHkGiw3DR/ZUlxS1qZcZbLWg+EkhpLtWxuXb+gPVWJ2K2rrXY+icPqziqRDs+bBy90AT+I3KSBpcv+q7MHeaa5x/U8PXjkw1SDVrVNF00d/wBDRtKvOSegQI8n+J4Gwuev+P3VFWXI7PDqFo9o+e3kWVFkBVHSI1Sn3lS/lbc/Lb5mEmTSK7tRiYaGA3dcqDLYqxS4enlCBs3PZ3AmlRkjx1DmPT4R/OaRJKyLeNkXCxluK4jM9zuXhb/f7lXQjsjDiKuVSn0/EVcLYecvcEwOgkI83qRawQMECEQmIEDGgiIoGIoA6aEgGEACBMCgDkhMBIGXHCMO3LnLQ43ibi3oudia0lJxT0PRcLwlKVNVZK713+x6Yod45ubcabDoFzr6ndehScV4NSLSYINogx9tfmpNaAmfN+M4h9J/4b3i8eY7QkTIlPFuqA5zmjnKYWJ39O0kCNGtPuFXDVXLKis7HVWi0DTQT7Jz0RGC1KPE1iL2vf6KXgFr6s8m4hx3QxWAVCgLEnBYh1xNiCSNjA3/AJ9go7O5JbNEmvhw17hcgHcn9lJlZxicM3TXqZ3STGmS+CeVo0kxO8FwCrluaI7ECtULjcmBIA2AAkWU1oQZuOwwltR583hZqbNGYgAbCSSulgdmeV/iDScEttX67X9ka6mVuPNnvmseiixxV5JeJ7YVgAHrqsd7nqsqiklsWgbYpXJJHhSbDTG7j9AI+5SJmL4hVL6xzc4USxCqm7eqARuezWMfVpnOZLTAO8RN0MET8Y8hjiOUe9kLcJPRmVxbbgchPv8A8LVS3OLxFtU0lzZGIWg44iEAOE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SEhUUEhQVFBUUFRQVFBUVFRQWFhUVFRQXFxUUFBQYHCggGBolHBQUITEiJSkrLi4uFx8zODMsNygtLisBCgoKDg0OGhAQGiwkHSQsLCwsLCwsLCwsLCwsLCwsLCwsLCwsLCwsLCwsLCwsLCwsLCwsLCwsLCwsLCwsLCwsLP/AABEIAJQBVAMBEQACEQEDEQH/xAAbAAACAwEBAQAAAAAAAAAAAAAAAQQFBgIDB//EAD0QAAEDAgQDBgQFAwMDBQAAAAEAAhEDIQQSMUEFUXEGEyIyYZFCgaGxI1JiwfAU0eEzcvEWgpIHFUNTsv/EABsBAAIDAQEBAAAAAAAAAAAAAAABAgMEBQYH/8QANREAAgECBAMGBQIHAQEAAAAAAAECAxEEEiExBUFREyJhcYGRMqGx0fDB8QYUFSMzQuGCcv/aAAwDAQACEQMRAD8AS9AfOwQAigGATENIYimJiQIRQO5wWKDiWRmcFig4l6mc5FHKWKYu7TUSMpkfFQRCjNXRKk3GVyC7Cc1R2KNscY1sdUqWUqmtQtFmzC43NUSbsSgbriVInr6FTTVlpgWAtJKzN6miRb4HDCpLfSCk2+RBysXdHgAywALa9Sdf+FKKnIqc0R6vAiMzcpDjJbpETzKsVWVN94rllmjCcVwbqdQgiNDA/m8LoUK6bvyOfi8M5QslqiThHSF36Mro8Pi6bhLUkq4yAUAEoEcoAaAGECAoGJAHhjcSKTC922g5nYKurUVOOZmjC4aWIqqnH18F1M2/tFW1b3bvQtdP/wClg/nKngejfA8N1l7r7HeF7YCYrUy39TSSB6lpv7SrYY1f7IyV+BNK9KV/B6fP9jS0azXNDmkOabggyCPQrapJq6ODOEoScZKzR0SmI5KQxIAYQB0QgRyExnQCkRK3H1ZMDQfdUzld2Ohh6eWN3zIqgXl+FccoaAOYTECABIYJiYkCBAAgBwkMIRZDzs5LUWDMzzfQBSyklUaOamHScSUampW1mFplUSRupyTseD6xhc2rDwO9hqj5MmYHFkLmVKHQ7tLFXVmaPhfE2jruszps0/Fsa7hmODxy3PRVwqOKsyM4pMvKTW1m+K4BBIbG3PmNPZaoSjW35dDPK8NjjiXAqT5LmBxvfQ32lV1qMqXeh5hGq9mfNMdhAyq4NEAG4Mz9V2eG4xStBvU4HG+HNJ14LTnbkRSu4eSEUxAgQJgJIAQB0CgaOajwASdlCpUUI3Zow2GniKipw/ZdTNcVrOqn9I0H79VyatWVV3ex7DB4KnhYWjq3u+v/AAqX0A25KrsayFi4dokwPbs9xk4apld/pOPiH5T+cfur8PXdN2exzeI4FYmF4/GtvHw+x9ABm4vy9V1jx703AhAAEAOUCAIA6ypgeeJq5WzvoOqUnZFlGGeVinKpOmcpgaIq45JygAQJiQAJDApiYkCBAAgAQAygYkxCQAIAiYqkVTOJqpTRX1MESstSjmOlRxagTsHhQBonDDRtqV1sfO94s9qbC0+iy1eH3eh0sPxtRjeTNBgOIMa29j/NFy6/Ca9+6jsUeP4OUf7jt6GgwPa2k3LIi0OjT0MKinhcbTt/behbPH4KW1aPqaGhxllVs03AmJDCYB0sXbH+4TWJle0lZ9H9y+FJSWaOseq1KitSZWquc6k2DDcps5zf2IiZCzQqLtk6elmX1KSVLLLVPfmjGcawHcVnM2F2n9LrifUXHyXsMFiO3pKT32f54rU+ecSwiw2IcI/C9V5P7O6IJWs5wkCBACQA0ACAIXEKmv5Rry+a5WJqZp25I9jwjCqlQU3vLX05fczmNxmzQs1zqMpatYudl1JSbET8PwqYLpcT8Lf3P9lVKp0JKJ6VqGHDiIzQPhaXEGLiTbX1VeeRNR8CX2S4wCe4LgW37k7xqaZ6C49B0XVweIf+OXp9jzfGMAtcRD/0v1+/ualdI84JAAgD0ATEMBArkPFDMbaBUyldnSoU8kdd2V9RIuPKCdAT0CdguluaJXHICUDBAmJAAgYIEJAgJQAIAAgYIAIQISAHKAEUDWhw2nCiok3O6PQBSIXEUCBIdxoA7o1XNMtcWnmCQfcKE6UJ/FFPzRbSr1aaahJrybRs+zuKNfIQT3lINbUBMl7BIbUmLm5BXlsbg54atnj8Lv8At6HueGcShiqDhL41a/39d/B+7O3lBvd0yYzBxaI1g3h3puP8rXwqrPtnBbWd/C1rfX2MXHqVN4VVH8SaS8b3uvlf0MXC9CeOOSmIEAJADQB6MpkzEWEmTAHUqqtU7OF+fI14DCvE1lDlu/L80M/2h4iQYs5uwpg5f8rjWPdtrZGTfjHVSWs8I3J2UZSsKxKwuFDAZ8I+J7t/T/Czyk2TSJVV9V9MtpZqdN2ro8Tp5uiw9AY9UKOt2TsrbkJ2FdQwtR/eU3PBBAOZ5yucGkSBAOhuefNTsmyVpKN0in7K0C/FUgDADw49GAn9o+a00I5qkUcziFRQw034W99D6tK7Z4cEANMR2gRxXflHrsozdkXUKeefgiGAegVCOkQKpvZSAucHRyNA31PU/wA+ivirI5dWeeVz2hBEEACBMEAAQCBAHKBAgAQAIGNACQIEACABACQA0ACBAgYIAZQM4xfFH4WlUqU3lj3tdRpkaufUbADelnTtA5hc/iModllkd7gFGo8R2kdlv4+H6/uaPj3HRWb3TmN7xraLnVBY5izxAj29/Rc3hFDPUdfbdef59TrfxHiI06Sw++bVeFn+fMz5XoTxbEmIEwBIDzrYhlMZqrwxgjM4gkCTGgEm5VdSoqcXJl+Fw8sRVjSjpf8AcyPabto17e4wzT3cgvqEZX1HDkL5WiTAXIq1ZVZXfsezweEhhYZIbvd9SmwfDM8EFzTrlJmeqzymuRsSLKtUZQb+PDnR4KbfMep2Cqs5bErFVTxD69QSRHwsvkaB6DkrFG2xJaas0bcG52RlNjnVGNc2rmcYa9pLiBJy5Qx1OIPM3Q02XU5xi236FdxIObhqwqNIdAsQ4GC8AGCLCQfYqKjaRdUqJ0nqSP8A094dDXVnDzeFhI2GpBnmI02XVwVPebPGccxO1Feb/Q2K6B54SAO2poR2mIO4zXKzTldnTo08kPEjY9+VsblJFhD4bQzPk6Nv89v7qyC1KMTUyxtzZbEK451xJEwQAIEJADSGJMQkCBAAgAQAIGCBCQA0ACABABKACUAATAcpDsMDqQASYuYaJMDcwFCrNQg5Mvw1B16saa5v5czO8JwuKxeOpVq1IihTMta2HsawTYlpIDidSdSvN4qcqid92fQsJSjh4qMFZJaFhw3G99XxdTY1y1v+1jGtb9AF0+FRy0beJ5r+JNa8P/n9WWMrqHmzzdWAMQ7rlJGmx3Vbm07WZfGgpRUs8U3yd7/Sw6dQO0MxqNx1BuPmnGpFuyeoqmGqwWZrTqtV7rQlYXA1Ksd2xzpJEgWkAEy7QQCNeaU6sIfEyVHB16usIt8g4nwOaZZUykPzAtmwa29Rz3/C1oGokzYCQ7Liq46m1lUW/kdrC8DxEZKbmotev2R8p4dw8GHxqTlaTMA6dYXNnLkj0UVpqd4viopWp+J+7vhb0/Mfp1UVC+5K5B4XSbWeTUecxuZjxdSdFJu2xdShGT1ZZ4ng5HipQCJiSeXrqoZi+VG3wl7wjiTmtDKjQWupmm9uWC8voup+NwNoGQCObiVNSuZ50mlc8e2tQVqgpU35qmIqU80aCnSaWNEahgcahDeTb7KcY5nZczPVqKnBylslc1OFwzabGsbZrAGj5Df1XdhBRioo8BWqyqzc5btnqSpFZykM6apCPWkySoVJWRfhqWeV+SJVUQOiznSZnMXVzOJ9lMgWeEo5Ggb6nqr0rI5daeeTZ7plRwkWAmIEhiTECABACQICgAQAIAcIARQAkANAAgAlAxIECAHCBnTQk2krslGMpyUYq7Zm+M8YjMKhFOGlgYMrg8kuaXGo2QSBIN9dNFxqlWU27vQ9xh8JSoxjlisyW/Px1KnAYBxaMQ94w9PVjpPeubsWNaNCbSSFUzUrdSz7IcSfVdWa45miHBxu8kyPE74rN1N/234GW8eW553j1NdypfV6ei1/U0q6B5wcIGWHBeCf1LiXSGUxLnN899GUzs4wfYrHjKsIQ7yu+R1+D4WrWrXi2ord9fDo/Ukcax1bD0O6pV2lkVWvpkNa+nlbULwK1MCQwtynwEudBJIMLizqZnqeyhTUFaKsjDYjFYquXU3tLGVJE5sxyDw9206uPhcNL5nncqekF1ZBtydjL9oOI5HGjRygAAOc0hx/2ZhYR6E9Uox5sG+hUMwFUi1J8c8pj6qV0IbMMRqHNeNo1HQ69EmWRs/Ml4biNWnYOBGzXXafRpOnSUmkXRqzjs/cs8Hx9oP4rcnqPEPYXUHDoXRxC/3Vj04Bj6P9U+vUcQT4KQDXnK2Il0CBbb1K3YR06bzTZ5/jMa+Ii4UY6PfVctkjcUMQyoJY5rh6EFdaE4zV4u542rRq0napFrzO4Uiu4ZUDuNoTCzexMoU4CyTeZ3OxRh2ccqInFcRAyjU69EJDbK/AUczpOjfvsroLUy4meWNupZkq05wNui6RJU5PZHMIEgSJAgBJkQQMEAAQJCKAABAAgBgoARQAIASABAAgAQAwgBoGQOMYptNgLxUyF7cz6erMpzTMEScsCba9Fkxk7QS6nZ4LRU6rm/8AXb1uj59jKffOGVx7uYaXkDwgS4TvFwuVues2ROZVNWGiXx4GtDXOdDRo1oBMC5spXRGzND2QwL6LHh7HszuBYXNLc7AIGUkCd/db8DKNpLmec49CeaEraWfuaFbzgEjh+CfWqCnTEudz0A3c47AKupUjTjmkXYfDzr1FTgtX+XZp8XTGEaGF+WixzSQLPxOIPig/oDWHw9JlcCvWdWWZ/sj3eDwkcLSVOPq+rMC1xf8Ah5vPTac2v4dWi1oM8zUyif1rO+ps8ApYzvKFBtF8EgOrUxUuA4RWbUZnzCd7AeI3JNrVeO5RKzKzG41j/wAOg2zXHyRSpAi3hAFyJiR7qyFOpPfYg5xRnqoqT4qrxr5S68Eg8+UfJS7NIWZnhVwmbU1Opkn5Sf2TskF2ccR4dUpGXSDoT6i2WrFsw/wbqo0Rd99znh3BziKrKWaC+LhkwDNwB5m2JJ2+SkiFR8ixpcIaAQ0tdDiA+ZpkAxmbu+dtBfdSUWyttIG8PNNzXNq5XbEawDy0235bqXw6rcjKKqLLNXT3NTwKrUeCXuBAiSXMbEb3DQQfda6OLcf8nM4+M4LGcb4ZWt8/UtchiYtsdvddCNSMtmebq4atS/yRa9NPfY9KDZKjVlbQuwdK7zvlsSqr8oJ2CoSN7Zna9QvcTuSporb5lnh6WVoHv6ndaErI5VSeeVxuKZFK5Z0WZWgLFN5nc7lKCpwUSuW04aAoGCQChMQJDEmICgQkANAxIEJADQAkACAGgBIAEANACQBTdqsC+rSaGSYeM4BvkgyQ2DJFtL6xKyYuk5xTW6OxwfFwo1HGo7Rf1/LmLx+KYKjWNEMY3LBkHUTM3mANVy3o7HrrqSuti47J8Q/p6neNmT4ZBEtAOhabGVVPoWU9D6xwrtNSqMLMQ1r6bo5wD+YCfCfUKqFSVOV4ltbD0sRDJNXRN/6aoVxmw1aJ+F3ib0zC4+YK6VLiT2mjzuJ/h2O9KVvB6/nzIjsQOFMqmqA+sfI1hzTTaJLv0tnWY8qhiq3byjGO27NHCMA8JGc6q7z0Xl+/0MJW41WxDWYqqZNPGVahbtDKTGtpNGxIc+CsM13mkdbNomcYbwO/+xlGk2kSNX4eq53cvnkRlZOxg7KPIkVNSlmrHCOcXNqP76i82a9zvLmmzQ8CD+V7VZF27xW1fQ6fiSCfEW5bObVl0EGCLnM2IjKHDot0WnqmZmmtGKn5S54blOYgSSSXOEagRpbXze5ayuwXRFjwzg7HNJcC92YQ0EkbyCI0HP8AhySlc0RguZzxIim0B7H1GEhgggvaCJAzmzwB8LxItDolJJsT02KWnLvCCWUgC0tmbG5D3aR+kW5ybq2MSDZJGLYIDb7SSALC+UbmAp3EVwxLiYZJjc8+YVbqJblkacpbEjChzL1XgiZyj7EqK17z3LJd3ucv1NHQ7adyyKdBtMHmS4u+RQpOWq3JSjGOj2+p6cN7UCS/EeU6AMDXX9WqyNaa/LmaphKEltv6fQ98XxujUEN7xo1vlM/aArFi2uRklwiDWkmn6P7EfD4innHjb9dfZaYYmF7yuc+vwus4tQcW/P8A4WRqj8w6SFrhiaU3aMjiV+G4qgs1SDS9/oScDTl07D7p1pWVupHB0s08z2RIqyTayzWOnmIa3HCQgUCW4JDCUxCQAygDlAgQA0DEgAQAIEJAAgAQAIAYQAEIASAGgCLjMBSq/wCpTa/qASOh1ChKnGfxK5dSxFWj/jk15HlX4NRcIyBttWANI9tehVc8NTmrNGmjxLE0pXU2/B6oo6gq4Qw/xUyYD9jyDh8LvuuRiMLKm78up63AcTp4lWWkua+3VFxwnE1TUb/Skl7yGhgOpPPbLuTsBKyZbnVU+hruN4ZtGgRmDnO8NfEE3quNzSpTt9gL7qebJot/oQm7ox9KsKLyAGupvyl9JsA0y0Qx9NxHngnU3GsWSjB1NvcqzqO5zgqppy4kVKPiDauQxTa7zUcTT1bSdN/yzmEjSMo8ufT7E1LS/IjcSwbnBtGnADp7rOczi6A51EOFpNi10w6xHmMOEkrilG5Fxb6dem6q4uNaixvfB8Avbp3zMoixsZvABN/NfCWR5XtyK5rMrrcpqWJ714yk5ROvPn8h9VOpK+hCKLihijS8pIiI26KqxZcR402o4sLWNaTLjAAJ3ceZjf1KvpRXMqm2znEYqi5ha1sUxpq3qbK20bEFc8uF4BtQl7XENy5S2fDNiPYX+aUaaY3Kx6VMC0kik8SNXRIb6TzT7NPYSkyA3DvnKxzDHmfJcfXZVSo36Fsazjs2JtIsl7mZjtJmPW2yhKm49Scat97PzPN9cCHuLnOIkCLQdx6eqj3lsS7knd3uRm1H1TOnTRQyyei2JqcV3nuTHOFMeJwJGw2Sim3Z7EptRV0tWevB8K7E1QBYDf8AYeqlOVjOkfWOH8LaxraZqy6AXOAnKNBn8RkmDodrpxxs7953RklwulJPs1le/h7fYuKXZmpHh7uoDfMHCPqtqxMGrnPlw6tF2smYoldU8o2AQIaBggACAGUCZygAQMaAEkAJgEoEJADTASQDQFhhAMaBWOSEDBABCAHCQzmowEEEAg2IIkEeoQ0mrMak4u6ep68FpYbA1HQHurPbGRsu7ppuabd2udaZ8oEWuFwsSoRn/bR73h7rdgnXfe+duV/H83Kvj3aRtTw6nQANhlNvJoP766nYLPTp5n4c2aZzKZr8twLHUBb0suxn3IVXjgaSQHMc227THMEbKMnGW6JK8dmLC8bZW/CcTD4DQIaQ4GWhsWDgfE085Bs5ZKkEneJojNvRnvj8I5zxiKNTI9g/EdVae7qSSxzwWg6mz2ua3KZJhQUlbKxta3RF4hhBhxTqsEUqsgAOa8Uqo81PvGkhzTq0zcWNwVOMr6EJK2pDxGOERqTb3/n3U0tSLZBY5pJzGMt45lXKxDU4bXzkAyGjZF7hax23Hlwyzlpgk5RYmTN0s3sFiTV4gXgNH4dIfC2xd6kqef2FlPdnFwxoawCBsNPmU+0sgykb/wBweSS7cGwkAfuUs+twseJruyhswIy21I5Eqkmd18VcENFpN/iJMmY9SgCNmkj5T6qNiVzT8EOUASBuevRUyGjW8D440C5MkyZv6Ae0JSpqxbTnY0tLioizoHoVVkZfmRn160+VAmMcpBcAgY0ACCLApgjlIYBADhAxFACQIEAOEACBjQApQA5QFgKAYoQIYQMJSGWGFwZDO8NnHyTtPxxueXvyWHGYjIsq/PA9Dwfh92q9ReS/X7e5SY3G0sIHNYWue+ZvJJ3L37tn3PIBcmMHOVn6/Y9K5WRkeI1MxzgydT6nmteVR0RTdvc88LjwDrY6hNMTiXD2MrU7BpLJIJ1JJnISYDQSSJnVzLWVT7ruT3RmuJcKZGemLEA+/wBlOUVuiKlyZL4JxQucA5wzi4Lv/khuUk8yW+F4PmaAfM0TlnGxojK5LxOPbSc57Gt7p0NrQ0CrSzWDjAyvaHSJc03lpsRMUrjbsRMdgGOuxrHkQfwPw6hEWd3F2PEXlhEgzClGTRFpMoBh2l0teHDUgjK8HllOvyJVqlrqQa6Hi6pYAeY6+np1UriNDwvslWeJdFMfrmeuXX3haaeEnLV6HKxHF8PSdk8z8Pv+5d4fsVTH+pUe475Q1o+slaI4KP8AszmVOP1H8EEvO7+xaYXsXhiJLHED9bhf5FKeHpx0Q8PxPFVLuTVvJE2j2EwZ1a/1/Ff/AHVXZRRsWOrN7r2RQcR7L0L9yXsv4ZdnnqCouiuRdDGzXxFJjezden8Occ2XPzbr7SozwtSPK5KjxbDVNM1n46fPYqn0XDVrgfVpF+hVDi+h0FUi9U17m24Z2QxTqTSQ1ryLtJgtG0x8Xpsk6Etyp4yF7fMMX2ZxFAAua2/5agP0MI/lqj2D+oUI73XoebcPXHwH/wAm/wB01g6z5fQT4vhE7Ofyf2NGu8eDBAAgBoGCAAlAglACQAIAJQAFACQA0ACBjQAkACAGgBIAEANAHFeuGNc8guDQXFo1MCYCrqyywcjTg6cateEJbN/nuUeLxPEMV4iw0KYAcC+WNyElvl8xPmNxdrTHJcGc88r9D3kY2VjM8Tw2IcSYabR5pMAnntqowmooGrlW59an52OA5xLffRWqomJxIwxd77p5hWLHhfGzTdcwLgnXUEW9b6p3voFiRUx+R5BMtf4gZ3Jk77zM+qIy5MGuZHfhJeC02JJBGxAJBB52SktAiS6dcvflJDaokMkDJUmxpu2GYRbyn0OtLVvItTueOJw2ZhyzlaTl2fRdMmmRuyZtqNeYRswKloqVnhkF7zYR5zvc7jeT7qyMW3aJVUqRhFym7JczRcJwNXC1XhwmqxrXD8PvGFh3zDxtuCJDTG6106cqUn1Xhdfc4+JxFLFUo2+FtrfK7+vdfWzevI1nCu0NGucs5amhYSNeTXaO+/ottLEwm7bPocLFcMrUFn3j1X6rl+aluBJhXt2OfFOTsi2oU4AHJZW7s7EIqEbIXFa+SlHxPsOm5/nNQZfBGfoU5dOzfup0o3dynG1slPKt39OZKyrWcW574KlLpOjbmbdB7/uq6sssTXg6XaVNdlqX2BZvAvfnba8lYbHduUvGa/eVDybb+6vhHkYq1TeT5EAhazjt3d2dQgVgQFgQAQgYJAIpgwQIEACACEACAEEANAwQAIAaACEgEUDBMQ0ACAOqLqocP6cNNWQKYc0uGY2FgRe9uRhU4iGam1exrwFRQxEJON9dvHkSO0XZohg/qMbXfXgF/dmmym1wFgxrWiw0B1tsvPNqOiPoMKebczDuy+IA8FfMNctVjTPUiDpZJST5EnStzK+nVfTltaketNw1vJLXRboTqhx6Fbgyl4lwunVJNIjNBcRBY60kksPQlNSa3IuJncThXU/MCFapXIHrh60jKdpLZ+rdNDdSAlYHO0zowT4SfSLe6bTsI64sZE/Me11EZ6UMa6pM/wCq1vnaJzMESKuxi1z8+aWR8gc1zduXmDDUpu7xhFNwHma8NkHWAfNBiW35xCtipQ1TMtV0qvcnG66Wv+3g/mavhgxb6jH1abQaZyl5IDnscDIAaCCL89YK301WlJOS2OBif5KnTlCnJ2lqlvZrz1X2NBiOH0qhl9NrjzIGYdHahapUoS3RyKeJrU1aEmkWuApTfYaKNSVtC3CU7tzZaUmbKo3WuzP8WxXeVCRo3wt+W6rZpgtB0WZRHutkI5VY4OJq9rUcuXLyPQFSKC44dQ8IA1ddxBi2wIjlf/uWOrK8jvYKl2dJPm9ft+eJK4lX7qmb3NgoxVy6pKyMytVNczlYue0AAVphEkTGEABTASABAAQgRygBoAIQAIGNIBAIAEwCUACAGgBIAaQwQAkxEvAcNq157phdljMbACdJJIH/AAq6lWFP4nYvoYStXv2cb2/OZZYGg7DDPDXVXS1kPpkNGhIdMZjpb1+XLxmLU1kg9OZ6bhHDHQbq1l3uS6eJVurlxLnFliR52u8Q10mSJC5zR6NTR3UFQNzHIWl2We8p+YCSACQSQCLCYRYkqkSLVpT5263BIsR6HdLMPLcrcVwCnU0HSw15+ieci4FDxngVRrS13iGxdc/+eu83meakrciqUDEYvCmm68jlPXUHfT6K1MpasSuE8Nq4mplY0TALnnRo5kq6nTlUdkZcViqeGhmm/Jc2b3h/ZWixo7xvePIGYuJLQd8g2Ero08LCK1V2eYxHF69SXceVcrb+pZYThtKkC2nTa0O80DX0JNyr404RVkjDUxVarJSnJtrbwK3/AKXpCq2o2QAc3d6skchtfbT0VH8rDPmXsbf6tWdJ05au3xc/z5l6tRyjqmCSAN0pOyuShBzkki8oUcoAWRu7udqMFCNkLiNfu6Z5u8I6blJsnCJQU6Jm40+6lSjeRVjqjhSsueh7rWcIk4DDd48N21PQaqFSeWNzRhaPa1FHlzNJRotbZv8APRYT0L02KPj7yXgbAK6GxlqPXUrSVqSsrHDnLPJyAFBESZYCAAoExJgEIACgQkACABADQMEAOEgOExAgBoGCACUAOUgAoA5ykmwJETYFxMamwOVo3cdyBqVycVxRUn3bevN+B6XAcB7WN6zab5LkvH7HlieI1SwsZUaxok5G1WzO5c0B0nTUHQclx542rUleSX55tHqqPD6FGGSDdl+ckzNYgO+LvIvfPAk6/CIS7eXK3t/0seHgt7+//EeWc/C+qBz70gfVpCarT5/Qj2EOX1K7FY+pSIcyqHDYk54n1ygTbkr6c8+jRRVp5NU7k3h3F8TlzAgtDjLWvyZpvldIykeiJTgnZjjGpa6LDD9qBMVmGm6bR4R/uOYxHSE8iew+2knZlniuPMAyGHucPD4mtETEuLtukpWsN1EzGcSdSa3I+XvBdAb5WAm4neIJ+ZViKGzUdk69AUm06eVr48TdC9wAl4/NaCuxhZwyqK3PIcXoYhVXUnrHk+SXTwL5ajjNnpTpygi3YDRQLMc92geYmcOo3LjtYKirLkdTA0tO0foWrGqo3sq8TNarA8rBAtN9rbyfoFBlkdCj47TdRhgfmPmsIM8hvHpJVevI0pRa7y0JrQYE3MCeq6a2PIyacm1saPgGDhmc6v06LJXnd26Hc4fQy08z3f0LR8Nnk0fZUm1rUyeLq5nFx3MrTSjqcrHVLQtzZHyrQckeRAXPNMtCUAIpiBAAgAQJiQAkANADCBggAlIDlMQIAEACAGgD0p0SfQc4P7KitiIUlrq+htwmAq4h93SPV7f9I2MZXy/hU2F0aueQCY9QJvaCGj1K5lXE1Kqa2XzPSYXhmHw7Uvikub2v5FM3HFhiqMVRqOgFzXksJGl6T221t6nmssqcJLvJP0Omqk1s2jninD31aLnd6+SfDnrVBMGCS2rdoF+uxMFVqnFO0Yr2LHVll1b9zKv4eaXiNZthJayo+T6CBEqcktrEYTfUi/1tYWzk9Tm+6XYwfIfbz6kqhSFdpNaoaZyuLC2nnDnCQ1phwyAnV2g5IjFQ2HKTnuIPLWl4awtzZRJe1zhMRna7mDYjZRdO/P6Es6jy+oqmMY9saEzEnQ9fKepgqKhKL/P3LHUjJWI2ByioA7eQRMexP+VY22VWSJWMp5ja53AjproNr2TixNE/sy6l3wpv1cMrag1Y8HwBjtQbuBOhMC62YWUc2WXPbzOTxaNVUe0p/wCu65Nc7rn+5tuF1XOL6dT/AFKRAcRYPa4SyoBtIm2xBXSpyesZbo8pi6cEo1afwy5dGt19vBlpTarDCe4akAPAAmP5sk3ZXJ0qbqTUVzPbCs+iyN3dz0sYKEVFcj0xtbIw8zYIuSSueOEaKTMzuWY/sPb7lRbLUrsyT6hq1XPPOVFblklpYvuBYQ1X5SZAGZx3jlKv7dpHN/ptOU77LobRlhYWFhCznS22KzjNbKzKNX/bdTjqyuo7Rt1M1VN+i201aJ57FzzVLdNDmVMynYKQjzUi45QIEwEgBoAIQISABAAgBhADQAiEgEmAkABQBIoYJ77gQPzOIaPc6/JU1K8Ke7NmHwNev8EdOr0X55HrVwTYIFRuYamWx8ryVz6mMnL4dEd3D8JpU9anefy9vv7FLj+C4h12VmkbQSsu51VJLSxk+MDEUrPqacnEQgknch8L4s9j89SXNHO4J/LJBuoyfJbk4q+r2FxTi76z87hAAho2a2bNHukkkNu7IGIxJAygQbF2uvwtIPK/uhau4Saire5HNV5/wP3UiN0dU3vB/wABAyfi2E0G38rrwBvMddR7qK3ZJp2RAayRuRtLSpELnnTORzXAh0G7XCY/7Sk0TUmadpzDxQwHkGiw3DR/ZUlxS1qZcZbLWg+EkhpLtWxuXb+gPVWJ2K2rrXY+icPqziqRDs+bBy90AT+I3KSBpcv+q7MHeaa5x/U8PXjkw1SDVrVNF00d/wBDRtKvOSegQI8n+J4Gwuev+P3VFWXI7PDqFo9o+e3kWVFkBVHSI1Sn3lS/lbc/Lb5mEmTSK7tRiYaGA3dcqDLYqxS4enlCBs3PZ3AmlRkjx1DmPT4R/OaRJKyLeNkXCxluK4jM9zuXhb/f7lXQjsjDiKuVSn0/EVcLYecvcEwOgkI83qRawQMECEQmIEDGgiIoGIoA6aEgGEACBMCgDkhMBIGXHCMO3LnLQ43ibi3oudia0lJxT0PRcLwlKVNVZK713+x6Yod45ubcabDoFzr6ndehScV4NSLSYINogx9tfmpNaAmfN+M4h9J/4b3i8eY7QkTIlPFuqA5zmjnKYWJ39O0kCNGtPuFXDVXLKis7HVWi0DTQT7Jz0RGC1KPE1iL2vf6KXgFr6s8m4hx3QxWAVCgLEnBYh1xNiCSNjA3/AJ9go7O5JbNEmvhw17hcgHcn9lJlZxicM3TXqZ3STGmS+CeVo0kxO8FwCrluaI7ECtULjcmBIA2AAkWU1oQZuOwwltR583hZqbNGYgAbCSSulgdmeV/iDScEttX67X9ka6mVuPNnvmseiixxV5JeJ7YVgAHrqsd7nqsqiklsWgbYpXJJHhSbDTG7j9AI+5SJmL4hVL6xzc4USxCqm7eqARuezWMfVpnOZLTAO8RN0MET8Y8hjiOUe9kLcJPRmVxbbgchPv8A8LVS3OLxFtU0lzZGIWg44iEAOE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220787" y="1647229"/>
            <a:ext cx="7847013" cy="4893647"/>
          </a:xfrm>
          <a:prstGeom prst="rect">
            <a:avLst/>
          </a:prstGeom>
          <a:noFill/>
        </p:spPr>
        <p:txBody>
          <a:bodyPr wrap="square" numCol="2" rtlCol="0">
            <a:spAutoFit/>
          </a:bodyPr>
          <a:lstStyle/>
          <a:p>
            <a:r>
              <a:rPr lang="en-US" sz="2400" dirty="0">
                <a:solidFill>
                  <a:srgbClr val="FF7400"/>
                </a:solidFill>
                <a:latin typeface="Raleway" pitchFamily="50" charset="0"/>
              </a:rPr>
              <a:t>Afterlife</a:t>
            </a:r>
          </a:p>
          <a:p>
            <a:r>
              <a:rPr lang="en-US" sz="2400" dirty="0">
                <a:solidFill>
                  <a:srgbClr val="FF7400"/>
                </a:solidFill>
                <a:latin typeface="Raleway" pitchFamily="50" charset="0"/>
              </a:rPr>
              <a:t>No Weapons Allowed</a:t>
            </a:r>
          </a:p>
          <a:p>
            <a:r>
              <a:rPr lang="en-US" sz="2400" dirty="0">
                <a:solidFill>
                  <a:srgbClr val="FF7400"/>
                </a:solidFill>
                <a:latin typeface="Raleway" pitchFamily="50" charset="0"/>
              </a:rPr>
              <a:t>Against the Rules</a:t>
            </a:r>
          </a:p>
          <a:p>
            <a:r>
              <a:rPr lang="en-US" sz="2400" dirty="0">
                <a:solidFill>
                  <a:srgbClr val="FF7400"/>
                </a:solidFill>
                <a:latin typeface="Raleway" pitchFamily="50" charset="0"/>
              </a:rPr>
              <a:t>Dreams</a:t>
            </a:r>
          </a:p>
          <a:p>
            <a:r>
              <a:rPr lang="en-US" sz="2400" dirty="0">
                <a:solidFill>
                  <a:srgbClr val="FF7400"/>
                </a:solidFill>
                <a:latin typeface="Raleway" pitchFamily="50" charset="0"/>
              </a:rPr>
              <a:t>Colony</a:t>
            </a:r>
          </a:p>
          <a:p>
            <a:r>
              <a:rPr lang="en-US" sz="2400" dirty="0">
                <a:solidFill>
                  <a:srgbClr val="FF7400"/>
                </a:solidFill>
                <a:latin typeface="Raleway" pitchFamily="50" charset="0"/>
              </a:rPr>
              <a:t>Ancient Ruins</a:t>
            </a:r>
          </a:p>
          <a:p>
            <a:r>
              <a:rPr lang="en-US" sz="2400" dirty="0">
                <a:solidFill>
                  <a:srgbClr val="FF7400"/>
                </a:solidFill>
                <a:latin typeface="Raleway" pitchFamily="50" charset="0"/>
              </a:rPr>
              <a:t>Alternative Physics</a:t>
            </a:r>
          </a:p>
          <a:p>
            <a:r>
              <a:rPr lang="en-US" sz="2400" dirty="0">
                <a:solidFill>
                  <a:srgbClr val="FF7400"/>
                </a:solidFill>
                <a:latin typeface="Raleway" pitchFamily="50" charset="0"/>
              </a:rPr>
              <a:t>Journey</a:t>
            </a:r>
          </a:p>
          <a:p>
            <a:r>
              <a:rPr lang="en-US" sz="2400" dirty="0" smtClean="0">
                <a:solidFill>
                  <a:srgbClr val="FF7400"/>
                </a:solidFill>
                <a:latin typeface="Raleway" pitchFamily="50" charset="0"/>
              </a:rPr>
              <a:t>Chaos</a:t>
            </a:r>
            <a:endParaRPr lang="en-US" sz="2400" dirty="0">
              <a:solidFill>
                <a:srgbClr val="FF7400"/>
              </a:solidFill>
              <a:latin typeface="Raleway" pitchFamily="50" charset="0"/>
            </a:endParaRPr>
          </a:p>
          <a:p>
            <a:r>
              <a:rPr lang="en-US" sz="2400" dirty="0" smtClean="0">
                <a:solidFill>
                  <a:srgbClr val="FF7400"/>
                </a:solidFill>
                <a:latin typeface="Raleway" pitchFamily="50" charset="0"/>
              </a:rPr>
              <a:t>Electricity</a:t>
            </a:r>
            <a:endParaRPr lang="en-US" sz="2400" dirty="0">
              <a:solidFill>
                <a:srgbClr val="FF7400"/>
              </a:solidFill>
              <a:latin typeface="Raleway" pitchFamily="50" charset="0"/>
            </a:endParaRPr>
          </a:p>
          <a:p>
            <a:r>
              <a:rPr lang="en-US" sz="2400" dirty="0">
                <a:solidFill>
                  <a:srgbClr val="FF7400"/>
                </a:solidFill>
                <a:latin typeface="Raleway" pitchFamily="50" charset="0"/>
              </a:rPr>
              <a:t>Lost</a:t>
            </a:r>
          </a:p>
          <a:p>
            <a:r>
              <a:rPr lang="en-US" sz="2400" dirty="0">
                <a:solidFill>
                  <a:srgbClr val="FF7400"/>
                </a:solidFill>
                <a:latin typeface="Raleway" pitchFamily="50" charset="0"/>
              </a:rPr>
              <a:t>Lifecycle</a:t>
            </a:r>
          </a:p>
          <a:p>
            <a:r>
              <a:rPr lang="en-US" sz="2400" dirty="0">
                <a:solidFill>
                  <a:srgbClr val="FF7400"/>
                </a:solidFill>
                <a:latin typeface="Raleway" pitchFamily="50" charset="0"/>
              </a:rPr>
              <a:t>Seasons</a:t>
            </a:r>
          </a:p>
          <a:p>
            <a:r>
              <a:rPr lang="en-US" sz="2400" dirty="0">
                <a:solidFill>
                  <a:srgbClr val="FF7400"/>
                </a:solidFill>
                <a:latin typeface="Raleway" pitchFamily="50" charset="0"/>
              </a:rPr>
              <a:t>Point of No Return</a:t>
            </a:r>
          </a:p>
          <a:p>
            <a:r>
              <a:rPr lang="en-US" sz="2400" dirty="0">
                <a:solidFill>
                  <a:srgbClr val="FF7400"/>
                </a:solidFill>
                <a:latin typeface="Raleway" pitchFamily="50" charset="0"/>
              </a:rPr>
              <a:t>Mutation</a:t>
            </a:r>
          </a:p>
          <a:p>
            <a:r>
              <a:rPr lang="en-US" sz="2400" dirty="0">
                <a:solidFill>
                  <a:srgbClr val="FF7400"/>
                </a:solidFill>
                <a:latin typeface="Raleway" pitchFamily="50" charset="0"/>
              </a:rPr>
              <a:t>Underworld</a:t>
            </a:r>
          </a:p>
          <a:p>
            <a:r>
              <a:rPr lang="en-US" sz="2400" dirty="0">
                <a:solidFill>
                  <a:srgbClr val="FF7400"/>
                </a:solidFill>
                <a:latin typeface="Raleway" pitchFamily="50" charset="0"/>
              </a:rPr>
              <a:t>Going Backwards</a:t>
            </a:r>
          </a:p>
          <a:p>
            <a:r>
              <a:rPr lang="en-US" sz="2400" dirty="0">
                <a:solidFill>
                  <a:srgbClr val="FF7400"/>
                </a:solidFill>
                <a:latin typeface="Raleway" pitchFamily="50" charset="0"/>
              </a:rPr>
              <a:t>Surrounded</a:t>
            </a:r>
          </a:p>
          <a:p>
            <a:r>
              <a:rPr lang="en-US" sz="2400" dirty="0">
                <a:solidFill>
                  <a:srgbClr val="FF7400"/>
                </a:solidFill>
                <a:latin typeface="Raleway" pitchFamily="50" charset="0"/>
              </a:rPr>
              <a:t>Everyone Is Dead</a:t>
            </a:r>
          </a:p>
          <a:p>
            <a:r>
              <a:rPr lang="en-US" sz="2400" dirty="0">
                <a:solidFill>
                  <a:srgbClr val="FF7400"/>
                </a:solidFill>
                <a:latin typeface="Raleway" pitchFamily="50" charset="0"/>
              </a:rPr>
              <a:t>Rise and Fall</a:t>
            </a:r>
          </a:p>
          <a:p>
            <a:r>
              <a:rPr lang="en-US" sz="2400" dirty="0">
                <a:solidFill>
                  <a:srgbClr val="FF7400"/>
                </a:solidFill>
                <a:latin typeface="Raleway" pitchFamily="50" charset="0"/>
              </a:rPr>
              <a:t>Apocalypse</a:t>
            </a:r>
          </a:p>
          <a:p>
            <a:r>
              <a:rPr lang="en-US" sz="2400" dirty="0">
                <a:solidFill>
                  <a:srgbClr val="FF7400"/>
                </a:solidFill>
                <a:latin typeface="Raleway" pitchFamily="50" charset="0"/>
              </a:rPr>
              <a:t>Industrial</a:t>
            </a:r>
          </a:p>
          <a:p>
            <a:r>
              <a:rPr lang="en-US" sz="2400" dirty="0">
                <a:solidFill>
                  <a:srgbClr val="FF7400"/>
                </a:solidFill>
                <a:latin typeface="Raleway" pitchFamily="50" charset="0"/>
              </a:rPr>
              <a:t>Keeping Control</a:t>
            </a:r>
          </a:p>
          <a:p>
            <a:r>
              <a:rPr lang="en-US" sz="2400" dirty="0">
                <a:solidFill>
                  <a:srgbClr val="FF7400"/>
                </a:solidFill>
                <a:latin typeface="Raleway" pitchFamily="50" charset="0"/>
              </a:rPr>
              <a:t>Rediscovery</a:t>
            </a:r>
          </a:p>
          <a:p>
            <a:r>
              <a:rPr lang="en-US" sz="2400" dirty="0" smtClean="0">
                <a:solidFill>
                  <a:srgbClr val="FF7400"/>
                </a:solidFill>
                <a:latin typeface="Raleway" pitchFamily="50" charset="0"/>
              </a:rPr>
              <a:t>Flammable</a:t>
            </a:r>
            <a:endParaRPr lang="en-US" sz="2400" dirty="0">
              <a:solidFill>
                <a:srgbClr val="FF7400"/>
              </a:solidFill>
              <a:latin typeface="Raleway" pitchFamily="50" charset="0"/>
            </a:endParaRPr>
          </a:p>
        </p:txBody>
      </p:sp>
    </p:spTree>
    <p:extLst>
      <p:ext uri="{BB962C8B-B14F-4D97-AF65-F5344CB8AC3E}">
        <p14:creationId xmlns:p14="http://schemas.microsoft.com/office/powerpoint/2010/main" val="1361208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426</Words>
  <Application>Microsoft Office PowerPoint</Application>
  <PresentationFormat>On-screen Show (4:3)</PresentationFormat>
  <Paragraphs>65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Advanced Game Prototyping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Keith</cp:lastModifiedBy>
  <cp:revision>47</cp:revision>
  <dcterms:created xsi:type="dcterms:W3CDTF">2013-10-05T16:53:36Z</dcterms:created>
  <dcterms:modified xsi:type="dcterms:W3CDTF">2013-10-19T19:06:31Z</dcterms:modified>
</cp:coreProperties>
</file>