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ED6C-F4C8-4F2D-856C-9691FF3B2B2F}" type="datetimeFigureOut">
              <a:rPr lang="bg-BG" smtClean="0"/>
              <a:t>18.10.2021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2A8A-EE38-495D-AE76-187A15AEDFD0}" type="slidenum">
              <a:rPr lang="bg-BG" smtClean="0"/>
              <a:t>‹#›</a:t>
            </a:fld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ED6C-F4C8-4F2D-856C-9691FF3B2B2F}" type="datetimeFigureOut">
              <a:rPr lang="bg-BG" smtClean="0"/>
              <a:t>18.10.2021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2A8A-EE38-495D-AE76-187A15AEDFD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ED6C-F4C8-4F2D-856C-9691FF3B2B2F}" type="datetimeFigureOut">
              <a:rPr lang="bg-BG" smtClean="0"/>
              <a:t>18.10.2021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2A8A-EE38-495D-AE76-187A15AEDFD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ED6C-F4C8-4F2D-856C-9691FF3B2B2F}" type="datetimeFigureOut">
              <a:rPr lang="bg-BG" smtClean="0"/>
              <a:t>18.10.2021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2A8A-EE38-495D-AE76-187A15AEDFD0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ED6C-F4C8-4F2D-856C-9691FF3B2B2F}" type="datetimeFigureOut">
              <a:rPr lang="bg-BG" smtClean="0"/>
              <a:t>18.10.2021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2A8A-EE38-495D-AE76-187A15AEDFD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ED6C-F4C8-4F2D-856C-9691FF3B2B2F}" type="datetimeFigureOut">
              <a:rPr lang="bg-BG" smtClean="0"/>
              <a:t>18.10.2021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2A8A-EE38-495D-AE76-187A15AEDFD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ED6C-F4C8-4F2D-856C-9691FF3B2B2F}" type="datetimeFigureOut">
              <a:rPr lang="bg-BG" smtClean="0"/>
              <a:t>18.10.2021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2A8A-EE38-495D-AE76-187A15AEDFD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ED6C-F4C8-4F2D-856C-9691FF3B2B2F}" type="datetimeFigureOut">
              <a:rPr lang="bg-BG" smtClean="0"/>
              <a:t>18.10.2021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2A8A-EE38-495D-AE76-187A15AEDFD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ED6C-F4C8-4F2D-856C-9691FF3B2B2F}" type="datetimeFigureOut">
              <a:rPr lang="bg-BG" smtClean="0"/>
              <a:t>18.10.2021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2A8A-EE38-495D-AE76-187A15AEDFD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ED6C-F4C8-4F2D-856C-9691FF3B2B2F}" type="datetimeFigureOut">
              <a:rPr lang="bg-BG" smtClean="0"/>
              <a:t>18.10.2021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2A8A-EE38-495D-AE76-187A15AEDFD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ED6C-F4C8-4F2D-856C-9691FF3B2B2F}" type="datetimeFigureOut">
              <a:rPr lang="bg-BG" smtClean="0"/>
              <a:t>18.10.2021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2A8A-EE38-495D-AE76-187A15AEDFD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5E55ED6C-F4C8-4F2D-856C-9691FF3B2B2F}" type="datetimeFigureOut">
              <a:rPr lang="bg-BG" smtClean="0"/>
              <a:t>18.10.2021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4E22A8A-EE38-495D-AE76-187A15AEDFD0}" type="slidenum">
              <a:rPr lang="bg-BG" smtClean="0"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VIEWS</a:t>
            </a:r>
            <a:endParaRPr lang="bg-BG" sz="6600" dirty="0"/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Asp.net core </a:t>
            </a:r>
            <a:r>
              <a:rPr lang="en-US" sz="6000" dirty="0" err="1" smtClean="0"/>
              <a:t>mvc</a:t>
            </a:r>
            <a:endParaRPr lang="bg-BG" sz="6000" dirty="0"/>
          </a:p>
        </p:txBody>
      </p:sp>
    </p:spTree>
    <p:extLst>
      <p:ext uri="{BB962C8B-B14F-4D97-AF65-F5344CB8AC3E}">
        <p14:creationId xmlns:p14="http://schemas.microsoft.com/office/powerpoint/2010/main" val="210093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Промяна на изгледи и </a:t>
            </a:r>
            <a:r>
              <a:rPr lang="en-US" dirty="0" smtClean="0"/>
              <a:t>layout pages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549111"/>
          </a:xfrm>
        </p:spPr>
        <p:txBody>
          <a:bodyPr>
            <a:normAutofit fontScale="92500"/>
          </a:bodyPr>
          <a:lstStyle/>
          <a:p>
            <a:r>
              <a:rPr lang="bg-BG" sz="2400" dirty="0"/>
              <a:t>Изберете връзките към менюто </a:t>
            </a:r>
            <a:r>
              <a:rPr lang="en-US" sz="2400" b="1" dirty="0" err="1"/>
              <a:t>MvcMovie</a:t>
            </a:r>
            <a:r>
              <a:rPr lang="en-US" sz="2400" dirty="0"/>
              <a:t> , </a:t>
            </a:r>
            <a:r>
              <a:rPr lang="en-US" sz="2400" b="1" dirty="0" smtClean="0"/>
              <a:t>Home</a:t>
            </a:r>
            <a:r>
              <a:rPr lang="bg-BG" sz="2400" dirty="0"/>
              <a:t> и </a:t>
            </a:r>
            <a:r>
              <a:rPr lang="en-US" sz="2400" b="1" dirty="0" smtClean="0"/>
              <a:t>Privacy</a:t>
            </a:r>
            <a:r>
              <a:rPr lang="bg-BG" sz="2400" dirty="0"/>
              <a:t> . </a:t>
            </a:r>
            <a:endParaRPr lang="en-US" sz="2400" dirty="0" smtClean="0"/>
          </a:p>
          <a:p>
            <a:endParaRPr lang="bg-B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4" t="8659" r="35129" b="68660"/>
          <a:stretch/>
        </p:blipFill>
        <p:spPr bwMode="auto">
          <a:xfrm>
            <a:off x="2803827" y="2204864"/>
            <a:ext cx="3841145" cy="926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Контейнер за съдържание 2"/>
          <p:cNvSpPr txBox="1">
            <a:spLocks/>
          </p:cNvSpPr>
          <p:nvPr/>
        </p:nvSpPr>
        <p:spPr>
          <a:xfrm>
            <a:off x="761999" y="3429000"/>
            <a:ext cx="7924800" cy="20162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100" dirty="0" smtClean="0"/>
              <a:t>Всяка страница показва едно и също оформление на менюто. </a:t>
            </a:r>
            <a:endParaRPr lang="en-US" sz="3100" dirty="0" smtClean="0"/>
          </a:p>
          <a:p>
            <a:r>
              <a:rPr lang="bg-BG" sz="3100" dirty="0" smtClean="0"/>
              <a:t>Оформлението на менюто е реализирано във файла </a:t>
            </a:r>
            <a:r>
              <a:rPr lang="en-US" sz="3100" i="1" dirty="0" smtClean="0"/>
              <a:t>Views/Shared/_</a:t>
            </a:r>
            <a:r>
              <a:rPr lang="en-US" sz="3100" i="1" dirty="0" err="1" smtClean="0"/>
              <a:t>Layout.cshtml</a:t>
            </a:r>
            <a:r>
              <a:rPr lang="en-US" sz="3100" dirty="0" smtClean="0"/>
              <a:t> .</a:t>
            </a:r>
          </a:p>
          <a:p>
            <a:r>
              <a:rPr lang="bg-BG" sz="3100" dirty="0" smtClean="0"/>
              <a:t>Отворете файла </a:t>
            </a:r>
            <a:r>
              <a:rPr lang="en-US" sz="3100" i="1" dirty="0" smtClean="0"/>
              <a:t>Views/Shared/_</a:t>
            </a:r>
            <a:r>
              <a:rPr lang="en-US" sz="3100" i="1" dirty="0" err="1" smtClean="0"/>
              <a:t>Layout.cshtml</a:t>
            </a:r>
            <a:r>
              <a:rPr lang="en-US" sz="3100" dirty="0" smtClean="0"/>
              <a:t> 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63351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Промяна на изгледи и </a:t>
            </a:r>
            <a:r>
              <a:rPr lang="en-US" dirty="0" smtClean="0"/>
              <a:t>layout pages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549111"/>
          </a:xfrm>
        </p:spPr>
        <p:txBody>
          <a:bodyPr>
            <a:normAutofit/>
          </a:bodyPr>
          <a:lstStyle/>
          <a:p>
            <a:r>
              <a:rPr lang="bg-BG" sz="2000" dirty="0"/>
              <a:t>Ф</a:t>
            </a:r>
            <a:r>
              <a:rPr lang="bg-BG" sz="2000" dirty="0" smtClean="0"/>
              <a:t>айлът</a:t>
            </a:r>
            <a:r>
              <a:rPr lang="bg-BG" sz="2000" dirty="0"/>
              <a:t> </a:t>
            </a:r>
            <a:r>
              <a:rPr lang="en-US" sz="2000" i="1" dirty="0"/>
              <a:t>Views/Shared/_</a:t>
            </a:r>
            <a:r>
              <a:rPr lang="en-US" sz="2000" i="1" dirty="0" err="1"/>
              <a:t>Layout.cshtml</a:t>
            </a:r>
            <a:r>
              <a:rPr lang="en-US" sz="2000" dirty="0"/>
              <a:t> .</a:t>
            </a:r>
            <a:r>
              <a:rPr lang="bg-BG" sz="2400" dirty="0"/>
              <a:t> </a:t>
            </a:r>
            <a:endParaRPr lang="en-US" sz="2400" dirty="0" smtClean="0"/>
          </a:p>
          <a:p>
            <a:endParaRPr lang="bg-BG" dirty="0"/>
          </a:p>
        </p:txBody>
      </p:sp>
      <p:sp>
        <p:nvSpPr>
          <p:cNvPr id="5" name="Контейнер за съдържание 2"/>
          <p:cNvSpPr txBox="1">
            <a:spLocks/>
          </p:cNvSpPr>
          <p:nvPr/>
        </p:nvSpPr>
        <p:spPr>
          <a:xfrm>
            <a:off x="649931" y="4725144"/>
            <a:ext cx="7924800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" t="7286" r="6830" b="14364"/>
          <a:stretch/>
        </p:blipFill>
        <p:spPr bwMode="auto">
          <a:xfrm>
            <a:off x="835647" y="2204864"/>
            <a:ext cx="7425479" cy="3596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3333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Промяна на изгледи и </a:t>
            </a:r>
            <a:r>
              <a:rPr lang="en-US" dirty="0" smtClean="0"/>
              <a:t>layout pages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1972816"/>
          </a:xfrm>
        </p:spPr>
        <p:txBody>
          <a:bodyPr>
            <a:normAutofit/>
          </a:bodyPr>
          <a:lstStyle/>
          <a:p>
            <a:r>
              <a:rPr lang="ru-RU" sz="2000" dirty="0" err="1"/>
              <a:t>Шаблоните</a:t>
            </a:r>
            <a:r>
              <a:rPr lang="ru-RU" sz="2000" dirty="0"/>
              <a:t> за оформление </a:t>
            </a:r>
            <a:r>
              <a:rPr lang="ru-RU" sz="2000" dirty="0" err="1"/>
              <a:t>позволяват</a:t>
            </a:r>
            <a:r>
              <a:rPr lang="ru-RU" sz="2000" dirty="0"/>
              <a:t>:</a:t>
            </a:r>
          </a:p>
          <a:p>
            <a:r>
              <a:rPr lang="ru-RU" sz="2000" dirty="0" err="1"/>
              <a:t>Определяне</a:t>
            </a:r>
            <a:r>
              <a:rPr lang="ru-RU" sz="2000" dirty="0"/>
              <a:t> </a:t>
            </a:r>
            <a:r>
              <a:rPr lang="ru-RU" sz="2000" dirty="0" err="1"/>
              <a:t>оформлението</a:t>
            </a:r>
            <a:r>
              <a:rPr lang="ru-RU" sz="2000" dirty="0"/>
              <a:t> на HTML </a:t>
            </a:r>
            <a:r>
              <a:rPr lang="ru-RU" sz="2000" dirty="0" smtClean="0"/>
              <a:t>контейнера </a:t>
            </a:r>
            <a:r>
              <a:rPr lang="ru-RU" sz="2000" dirty="0"/>
              <a:t>на </a:t>
            </a:r>
            <a:r>
              <a:rPr lang="ru-RU" sz="2000" dirty="0" smtClean="0"/>
              <a:t>сайта </a:t>
            </a:r>
            <a:r>
              <a:rPr lang="ru-RU" sz="2000" dirty="0"/>
              <a:t>на </a:t>
            </a:r>
            <a:r>
              <a:rPr lang="ru-RU" sz="2000" dirty="0" err="1"/>
              <a:t>едно</a:t>
            </a:r>
            <a:r>
              <a:rPr lang="ru-RU" sz="2000" dirty="0"/>
              <a:t> </a:t>
            </a:r>
            <a:r>
              <a:rPr lang="ru-RU" sz="2000" dirty="0" err="1"/>
              <a:t>място</a:t>
            </a:r>
            <a:r>
              <a:rPr lang="ru-RU" sz="2000" dirty="0"/>
              <a:t>.</a:t>
            </a:r>
          </a:p>
          <a:p>
            <a:r>
              <a:rPr lang="ru-RU" sz="2000" dirty="0" err="1"/>
              <a:t>Прилагане</a:t>
            </a:r>
            <a:r>
              <a:rPr lang="ru-RU" sz="2000" dirty="0"/>
              <a:t> на </a:t>
            </a:r>
            <a:r>
              <a:rPr lang="ru-RU" sz="2000" dirty="0" err="1"/>
              <a:t>оформлението</a:t>
            </a:r>
            <a:r>
              <a:rPr lang="ru-RU" sz="2000" dirty="0"/>
              <a:t> на HTML контейнера </a:t>
            </a:r>
            <a:r>
              <a:rPr lang="ru-RU" sz="2000" dirty="0" err="1"/>
              <a:t>върху</a:t>
            </a:r>
            <a:r>
              <a:rPr lang="ru-RU" sz="2000" dirty="0"/>
              <a:t> множество </a:t>
            </a:r>
            <a:r>
              <a:rPr lang="ru-RU" sz="2000" dirty="0" err="1"/>
              <a:t>страници</a:t>
            </a:r>
            <a:r>
              <a:rPr lang="ru-RU" sz="2000" dirty="0"/>
              <a:t> в сайта</a:t>
            </a:r>
            <a:r>
              <a:rPr lang="ru-RU" sz="2000" dirty="0" smtClean="0"/>
              <a:t>.</a:t>
            </a:r>
            <a:endParaRPr lang="ru-RU" sz="2000" dirty="0"/>
          </a:p>
          <a:p>
            <a:endParaRPr lang="bg-BG" dirty="0"/>
          </a:p>
        </p:txBody>
      </p:sp>
      <p:sp>
        <p:nvSpPr>
          <p:cNvPr id="5" name="Контейнер за съдържание 2"/>
          <p:cNvSpPr txBox="1">
            <a:spLocks/>
          </p:cNvSpPr>
          <p:nvPr/>
        </p:nvSpPr>
        <p:spPr>
          <a:xfrm>
            <a:off x="649931" y="4725144"/>
            <a:ext cx="7924800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0" t="27354" r="64279" b="47766"/>
          <a:stretch/>
        </p:blipFill>
        <p:spPr bwMode="auto">
          <a:xfrm>
            <a:off x="5494958" y="3717032"/>
            <a:ext cx="3079771" cy="1418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Контейнер за съдържание 2"/>
          <p:cNvSpPr txBox="1">
            <a:spLocks/>
          </p:cNvSpPr>
          <p:nvPr/>
        </p:nvSpPr>
        <p:spPr>
          <a:xfrm>
            <a:off x="614768" y="3501008"/>
            <a:ext cx="4880190" cy="25202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err="1" smtClean="0"/>
              <a:t>Намерете</a:t>
            </a:r>
            <a:r>
              <a:rPr lang="ru-RU" sz="2000" dirty="0" smtClean="0"/>
              <a:t> </a:t>
            </a:r>
            <a:r>
              <a:rPr lang="ru-RU" sz="2000" dirty="0" err="1" smtClean="0"/>
              <a:t>реда</a:t>
            </a:r>
            <a:r>
              <a:rPr lang="ru-RU" sz="2000" dirty="0" smtClean="0"/>
              <a:t> 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ru-RU" sz="2000" dirty="0" err="1" smtClean="0">
                <a:solidFill>
                  <a:schemeClr val="tx2">
                    <a:lumMod val="75000"/>
                  </a:schemeClr>
                </a:solidFill>
              </a:rPr>
              <a:t>RenderBody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 ()</a:t>
            </a:r>
            <a:r>
              <a:rPr lang="ru-RU" sz="2000" dirty="0" smtClean="0"/>
              <a:t>. </a:t>
            </a:r>
          </a:p>
          <a:p>
            <a:pPr lvl="1">
              <a:buFont typeface="Wingdings" pitchFamily="2" charset="2"/>
              <a:buChar char="ü"/>
            </a:pPr>
            <a:r>
              <a:rPr lang="ru-RU" sz="2000" dirty="0" err="1" smtClean="0">
                <a:solidFill>
                  <a:schemeClr val="tx2">
                    <a:lumMod val="75000"/>
                  </a:schemeClr>
                </a:solidFill>
              </a:rPr>
              <a:t>RenderBody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000" dirty="0" smtClean="0"/>
              <a:t>е </a:t>
            </a:r>
            <a:r>
              <a:rPr lang="ru-RU" sz="2000" dirty="0" err="1" smtClean="0"/>
              <a:t>заместител</a:t>
            </a:r>
            <a:r>
              <a:rPr lang="ru-RU" sz="2000" dirty="0" smtClean="0"/>
              <a:t>, </a:t>
            </a:r>
            <a:r>
              <a:rPr lang="ru-RU" sz="2000" dirty="0" err="1" smtClean="0"/>
              <a:t>където</a:t>
            </a:r>
            <a:r>
              <a:rPr lang="ru-RU" sz="2000" dirty="0" smtClean="0"/>
              <a:t> се </a:t>
            </a:r>
            <a:r>
              <a:rPr lang="ru-RU" sz="2000" dirty="0" err="1" smtClean="0"/>
              <a:t>показват</a:t>
            </a:r>
            <a:r>
              <a:rPr lang="ru-RU" sz="2000" dirty="0" smtClean="0"/>
              <a:t> </a:t>
            </a:r>
            <a:r>
              <a:rPr lang="ru-RU" sz="2000" dirty="0" err="1" smtClean="0"/>
              <a:t>всички</a:t>
            </a:r>
            <a:r>
              <a:rPr lang="ru-RU" sz="2000" dirty="0" smtClean="0"/>
              <a:t> </a:t>
            </a:r>
            <a:r>
              <a:rPr lang="ru-RU" sz="2000" dirty="0" err="1" smtClean="0"/>
              <a:t>създадени</a:t>
            </a:r>
            <a:r>
              <a:rPr lang="ru-RU" sz="2000" dirty="0" smtClean="0"/>
              <a:t> от вас </a:t>
            </a:r>
            <a:r>
              <a:rPr lang="ru-RU" sz="2000" dirty="0" err="1" smtClean="0"/>
              <a:t>страници</a:t>
            </a:r>
            <a:r>
              <a:rPr lang="ru-RU" sz="2000" dirty="0" smtClean="0"/>
              <a:t> за </a:t>
            </a:r>
            <a:r>
              <a:rPr lang="ru-RU" sz="2000" dirty="0" err="1" smtClean="0"/>
              <a:t>изглед</a:t>
            </a:r>
            <a:r>
              <a:rPr lang="ru-RU" sz="2000" dirty="0" smtClean="0"/>
              <a:t>, </a:t>
            </a:r>
            <a:r>
              <a:rPr lang="ru-RU" sz="2000" dirty="0" err="1" smtClean="0"/>
              <a:t>обвити</a:t>
            </a:r>
            <a:r>
              <a:rPr lang="ru-RU" sz="2000" dirty="0" smtClean="0"/>
              <a:t> в </a:t>
            </a:r>
            <a:r>
              <a:rPr lang="ru-RU" sz="2000" dirty="0" err="1" smtClean="0"/>
              <a:t>страницата</a:t>
            </a:r>
            <a:r>
              <a:rPr lang="ru-RU" sz="2000" dirty="0" smtClean="0"/>
              <a:t> с оформление. </a:t>
            </a:r>
          </a:p>
          <a:p>
            <a:pPr lvl="1">
              <a:buFont typeface="Wingdings" pitchFamily="2" charset="2"/>
              <a:buChar char="ü"/>
            </a:pPr>
            <a:r>
              <a:rPr lang="ru-RU" sz="2000" dirty="0" smtClean="0"/>
              <a:t>Например, </a:t>
            </a:r>
            <a:r>
              <a:rPr lang="ru-RU" sz="2000" dirty="0" err="1" smtClean="0"/>
              <a:t>ако</a:t>
            </a:r>
            <a:r>
              <a:rPr lang="ru-RU" sz="2000" dirty="0" smtClean="0"/>
              <a:t> изберете </a:t>
            </a:r>
            <a:r>
              <a:rPr lang="ru-RU" sz="2000" dirty="0" err="1" smtClean="0"/>
              <a:t>връзката</a:t>
            </a:r>
            <a:r>
              <a:rPr lang="ru-RU" sz="2000" dirty="0" smtClean="0"/>
              <a:t> </a:t>
            </a:r>
            <a:r>
              <a:rPr lang="en-US" sz="2000" dirty="0" smtClean="0"/>
              <a:t>Privacy</a:t>
            </a:r>
            <a:r>
              <a:rPr lang="ru-RU" sz="2000" dirty="0" smtClean="0"/>
              <a:t>, </a:t>
            </a:r>
            <a:r>
              <a:rPr lang="ru-RU" sz="2000" dirty="0" err="1" smtClean="0"/>
              <a:t>изгледът</a:t>
            </a:r>
            <a:r>
              <a:rPr lang="ru-RU" sz="2000" dirty="0" smtClean="0"/>
              <a:t> </a:t>
            </a:r>
            <a:r>
              <a:rPr lang="ru-RU" sz="2000" dirty="0" err="1" smtClean="0"/>
              <a:t>Views</a:t>
            </a:r>
            <a:r>
              <a:rPr lang="ru-RU" sz="2000" dirty="0" smtClean="0"/>
              <a:t>/</a:t>
            </a:r>
            <a:r>
              <a:rPr lang="ru-RU" sz="2000" dirty="0" err="1" smtClean="0"/>
              <a:t>Home</a:t>
            </a:r>
            <a:r>
              <a:rPr lang="ru-RU" sz="2000" dirty="0" smtClean="0"/>
              <a:t>/</a:t>
            </a:r>
            <a:r>
              <a:rPr lang="ru-RU" sz="2000" dirty="0" err="1" smtClean="0"/>
              <a:t>Privacy.cshtml</a:t>
            </a:r>
            <a:r>
              <a:rPr lang="ru-RU" sz="2000" dirty="0" smtClean="0"/>
              <a:t> се </a:t>
            </a:r>
            <a:r>
              <a:rPr lang="ru-RU" sz="2000" dirty="0" err="1" smtClean="0"/>
              <a:t>изобразява</a:t>
            </a:r>
            <a:r>
              <a:rPr lang="ru-RU" sz="2000" dirty="0" smtClean="0"/>
              <a:t> в метода </a:t>
            </a:r>
            <a:r>
              <a:rPr lang="ru-RU" sz="2000" dirty="0" err="1" smtClean="0">
                <a:solidFill>
                  <a:schemeClr val="tx2">
                    <a:lumMod val="75000"/>
                  </a:schemeClr>
                </a:solidFill>
              </a:rPr>
              <a:t>RenderBody</a:t>
            </a:r>
            <a:r>
              <a:rPr lang="ru-RU" sz="2000" dirty="0" smtClean="0"/>
              <a:t>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09787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Промяна на изгледи и </a:t>
            </a:r>
            <a:r>
              <a:rPr lang="en-US" dirty="0" smtClean="0"/>
              <a:t>layout pages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604664"/>
          </a:xfrm>
        </p:spPr>
        <p:txBody>
          <a:bodyPr>
            <a:normAutofit/>
          </a:bodyPr>
          <a:lstStyle/>
          <a:p>
            <a:r>
              <a:rPr lang="bg-BG" sz="2400" dirty="0" smtClean="0"/>
              <a:t>Променете </a:t>
            </a:r>
            <a:r>
              <a:rPr lang="en-US" sz="2400" b="1" dirty="0"/>
              <a:t>title, footer, </a:t>
            </a:r>
            <a:r>
              <a:rPr lang="bg-BG" sz="2400" b="1" dirty="0" smtClean="0"/>
              <a:t>и </a:t>
            </a:r>
            <a:r>
              <a:rPr lang="en-US" sz="2400" b="1" dirty="0" smtClean="0"/>
              <a:t>menu </a:t>
            </a:r>
            <a:r>
              <a:rPr lang="en-US" sz="2400" b="1" dirty="0"/>
              <a:t>link </a:t>
            </a:r>
            <a:r>
              <a:rPr lang="bg-BG" sz="2400" b="1" dirty="0" smtClean="0"/>
              <a:t>в </a:t>
            </a:r>
            <a:r>
              <a:rPr lang="en-US" sz="2400" b="1" dirty="0" smtClean="0"/>
              <a:t>layout </a:t>
            </a:r>
            <a:r>
              <a:rPr lang="bg-BG" sz="2400" b="1" dirty="0" smtClean="0"/>
              <a:t>файла</a:t>
            </a:r>
            <a:endParaRPr lang="en-US" sz="2400" b="1" dirty="0"/>
          </a:p>
          <a:p>
            <a:endParaRPr lang="bg-BG" dirty="0"/>
          </a:p>
        </p:txBody>
      </p:sp>
      <p:sp>
        <p:nvSpPr>
          <p:cNvPr id="5" name="Контейнер за съдържание 2"/>
          <p:cNvSpPr txBox="1">
            <a:spLocks/>
          </p:cNvSpPr>
          <p:nvPr/>
        </p:nvSpPr>
        <p:spPr>
          <a:xfrm>
            <a:off x="649931" y="4725144"/>
            <a:ext cx="7924800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/>
          </a:p>
        </p:txBody>
      </p:sp>
      <p:sp>
        <p:nvSpPr>
          <p:cNvPr id="7" name="Контейнер за съдържание 2"/>
          <p:cNvSpPr txBox="1">
            <a:spLocks/>
          </p:cNvSpPr>
          <p:nvPr/>
        </p:nvSpPr>
        <p:spPr>
          <a:xfrm>
            <a:off x="614768" y="3501008"/>
            <a:ext cx="4880190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345" y="2204864"/>
            <a:ext cx="5839972" cy="328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6060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Промяна на изгледи и </a:t>
            </a:r>
            <a:r>
              <a:rPr lang="en-US" dirty="0" smtClean="0"/>
              <a:t>layout pages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33056"/>
          </a:xfrm>
        </p:spPr>
        <p:txBody>
          <a:bodyPr>
            <a:normAutofit lnSpcReduction="10000"/>
          </a:bodyPr>
          <a:lstStyle/>
          <a:p>
            <a:r>
              <a:rPr lang="bg-BG" sz="2400" dirty="0" smtClean="0"/>
              <a:t>Направихме следните промени:</a:t>
            </a:r>
          </a:p>
          <a:p>
            <a:pPr lvl="1">
              <a:buFont typeface="Wingdings" pitchFamily="2" charset="2"/>
              <a:buChar char="ü"/>
            </a:pPr>
            <a:r>
              <a:rPr lang="bg-BG" sz="2400" b="1" dirty="0" smtClean="0"/>
              <a:t>На три места бяха променени </a:t>
            </a:r>
            <a:r>
              <a:rPr lang="en-US" sz="2400" b="1" dirty="0" err="1" smtClean="0"/>
              <a:t>MVCMovie</a:t>
            </a:r>
            <a:r>
              <a:rPr lang="en-US" sz="2400" b="1" dirty="0" smtClean="0"/>
              <a:t> </a:t>
            </a:r>
            <a:r>
              <a:rPr lang="bg-BG" sz="2400" b="1" dirty="0" smtClean="0"/>
              <a:t>на </a:t>
            </a:r>
            <a:r>
              <a:rPr lang="en-US" sz="2400" b="1" dirty="0" smtClean="0"/>
              <a:t>MVC App</a:t>
            </a:r>
          </a:p>
          <a:p>
            <a:pPr lvl="1">
              <a:buFont typeface="Wingdings" pitchFamily="2" charset="2"/>
              <a:buChar char="ü"/>
            </a:pPr>
            <a:r>
              <a:rPr lang="bg-BG" sz="2400" b="1" dirty="0"/>
              <a:t>а</a:t>
            </a:r>
            <a:r>
              <a:rPr lang="en-US" sz="2400" b="1" dirty="0" err="1" smtClean="0"/>
              <a:t>nchor</a:t>
            </a:r>
            <a:r>
              <a:rPr lang="en-US" sz="2400" b="1" dirty="0" smtClean="0"/>
              <a:t> </a:t>
            </a:r>
            <a:r>
              <a:rPr lang="bg-BG" sz="2400" b="1" dirty="0" smtClean="0"/>
              <a:t>елемента от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&lt;a class="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navbar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-brand" asp-area="" asp-controller="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Home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" asp-action="Index"&gt;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MvcMovie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&lt;/a&gt;</a:t>
            </a:r>
            <a:r>
              <a:rPr lang="en-US" sz="2400" dirty="0"/>
              <a:t> </a:t>
            </a:r>
            <a:r>
              <a:rPr lang="bg-BG" sz="2400" dirty="0" smtClean="0"/>
              <a:t>на</a:t>
            </a:r>
            <a:r>
              <a:rPr lang="en-US" sz="2400" dirty="0"/>
              <a:t> 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&lt;a class="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navbar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-brand" asp-controller="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Movies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" asp-action="Index"&gt;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Movie App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&lt;/a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sz="2400" dirty="0" smtClean="0"/>
              <a:t>.</a:t>
            </a:r>
            <a:endParaRPr lang="bg-BG" sz="2400" dirty="0" smtClean="0"/>
          </a:p>
          <a:p>
            <a:pPr lvl="1">
              <a:buFont typeface="Wingdings" pitchFamily="2" charset="2"/>
              <a:buChar char="ü"/>
            </a:pPr>
            <a:r>
              <a:rPr lang="bg-BG" sz="2400" b="1" dirty="0" smtClean="0"/>
              <a:t>Като </a:t>
            </a:r>
            <a:r>
              <a:rPr lang="ru-RU" sz="2400" b="1" dirty="0" err="1">
                <a:solidFill>
                  <a:schemeClr val="tx2">
                    <a:lumMod val="75000"/>
                  </a:schemeClr>
                </a:solidFill>
              </a:rPr>
              <a:t>asp-area</a:t>
            </a:r>
            <a:r>
              <a:rPr lang="ru-RU" sz="2400" b="1" dirty="0">
                <a:solidFill>
                  <a:schemeClr val="tx2">
                    <a:lumMod val="75000"/>
                  </a:schemeClr>
                </a:solidFill>
              </a:rPr>
              <a:t> = "" </a:t>
            </a:r>
            <a:r>
              <a:rPr lang="ru-RU" sz="2400" b="1" dirty="0" err="1"/>
              <a:t>anchor</a:t>
            </a:r>
            <a:r>
              <a:rPr lang="ru-RU" sz="2400" b="1" dirty="0"/>
              <a:t> </a:t>
            </a:r>
            <a:r>
              <a:rPr lang="ru-RU" sz="2400" b="1" dirty="0" err="1"/>
              <a:t>Tag</a:t>
            </a:r>
            <a:r>
              <a:rPr lang="ru-RU" sz="2400" b="1" dirty="0"/>
              <a:t> </a:t>
            </a:r>
            <a:r>
              <a:rPr lang="ru-RU" sz="2400" b="1" dirty="0" err="1"/>
              <a:t>Helper</a:t>
            </a:r>
            <a:r>
              <a:rPr lang="ru-RU" sz="2400" b="1" dirty="0"/>
              <a:t> </a:t>
            </a:r>
            <a:r>
              <a:rPr lang="ru-RU" sz="2400" b="1" dirty="0" err="1" smtClean="0"/>
              <a:t>атрибутът</a:t>
            </a:r>
            <a:r>
              <a:rPr lang="ru-RU" sz="2400" b="1" dirty="0" smtClean="0"/>
              <a:t> </a:t>
            </a:r>
            <a:r>
              <a:rPr lang="ru-RU" sz="2400" b="1" dirty="0"/>
              <a:t>и </a:t>
            </a:r>
            <a:r>
              <a:rPr lang="ru-RU" sz="2400" b="1" dirty="0" err="1" smtClean="0"/>
              <a:t>неговата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стойност</a:t>
            </a:r>
            <a:r>
              <a:rPr lang="ru-RU" sz="2400" b="1" dirty="0" smtClean="0"/>
              <a:t> </a:t>
            </a:r>
            <a:r>
              <a:rPr lang="ru-RU" sz="2400" b="1" dirty="0" err="1"/>
              <a:t>бяха</a:t>
            </a:r>
            <a:r>
              <a:rPr lang="ru-RU" sz="2400" b="1" dirty="0"/>
              <a:t> </a:t>
            </a:r>
            <a:r>
              <a:rPr lang="ru-RU" sz="2400" b="1" dirty="0" err="1"/>
              <a:t>пропуснати</a:t>
            </a:r>
            <a:r>
              <a:rPr lang="ru-RU" sz="2400" b="1" dirty="0"/>
              <a:t>, </a:t>
            </a:r>
            <a:r>
              <a:rPr lang="ru-RU" sz="2400" b="1" dirty="0" err="1"/>
              <a:t>тъй</a:t>
            </a:r>
            <a:r>
              <a:rPr lang="ru-RU" sz="2400" b="1" dirty="0"/>
              <a:t> </a:t>
            </a:r>
            <a:r>
              <a:rPr lang="ru-RU" sz="2400" b="1" dirty="0" err="1"/>
              <a:t>като</a:t>
            </a:r>
            <a:r>
              <a:rPr lang="ru-RU" sz="2400" b="1" dirty="0"/>
              <a:t> </a:t>
            </a:r>
            <a:r>
              <a:rPr lang="ru-RU" sz="2400" b="1" dirty="0" err="1"/>
              <a:t>това</a:t>
            </a:r>
            <a:r>
              <a:rPr lang="ru-RU" sz="2400" b="1" dirty="0"/>
              <a:t> приложение не </a:t>
            </a:r>
            <a:r>
              <a:rPr lang="ru-RU" sz="2400" b="1" dirty="0" err="1"/>
              <a:t>използва</a:t>
            </a:r>
            <a:r>
              <a:rPr lang="ru-RU" sz="2400" b="1" dirty="0"/>
              <a:t> </a:t>
            </a:r>
            <a:r>
              <a:rPr lang="ru-RU" sz="2400" b="1" dirty="0" smtClean="0"/>
              <a:t>области (</a:t>
            </a:r>
            <a:r>
              <a:rPr lang="en-US" sz="2400" b="1" dirty="0" smtClean="0"/>
              <a:t>asp-area</a:t>
            </a:r>
            <a:r>
              <a:rPr lang="ru-RU" sz="2400" b="1" dirty="0" smtClean="0"/>
              <a:t>).</a:t>
            </a:r>
            <a:endParaRPr lang="en-US" sz="2400" b="1" dirty="0"/>
          </a:p>
          <a:p>
            <a:endParaRPr lang="bg-BG" dirty="0"/>
          </a:p>
        </p:txBody>
      </p:sp>
      <p:sp>
        <p:nvSpPr>
          <p:cNvPr id="5" name="Контейнер за съдържание 2"/>
          <p:cNvSpPr txBox="1">
            <a:spLocks/>
          </p:cNvSpPr>
          <p:nvPr/>
        </p:nvSpPr>
        <p:spPr>
          <a:xfrm>
            <a:off x="649931" y="4725144"/>
            <a:ext cx="7924800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/>
          </a:p>
        </p:txBody>
      </p:sp>
      <p:sp>
        <p:nvSpPr>
          <p:cNvPr id="7" name="Контейнер за съдържание 2"/>
          <p:cNvSpPr txBox="1">
            <a:spLocks/>
          </p:cNvSpPr>
          <p:nvPr/>
        </p:nvSpPr>
        <p:spPr>
          <a:xfrm>
            <a:off x="614768" y="3501008"/>
            <a:ext cx="4880190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30325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Промяна на изгледи и </a:t>
            </a:r>
            <a:r>
              <a:rPr lang="en-US" dirty="0" smtClean="0"/>
              <a:t>layout pages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1252736"/>
          </a:xfrm>
        </p:spPr>
        <p:txBody>
          <a:bodyPr>
            <a:normAutofit lnSpcReduction="10000"/>
          </a:bodyPr>
          <a:lstStyle/>
          <a:p>
            <a:r>
              <a:rPr lang="bg-BG" sz="2400" dirty="0" smtClean="0"/>
              <a:t>На този етап </a:t>
            </a:r>
            <a:r>
              <a:rPr lang="en-US" sz="2400" dirty="0" smtClean="0"/>
              <a:t>Movies </a:t>
            </a:r>
            <a:r>
              <a:rPr lang="bg-BG" sz="2400" dirty="0" smtClean="0"/>
              <a:t>контролера, все още не е имплементиран и за това </a:t>
            </a:r>
            <a:r>
              <a:rPr lang="en-US" sz="2400" dirty="0" err="1" smtClean="0"/>
              <a:t>MovieApp</a:t>
            </a:r>
            <a:r>
              <a:rPr lang="en-US" sz="2400" dirty="0" smtClean="0"/>
              <a:t> </a:t>
            </a:r>
            <a:r>
              <a:rPr lang="bg-BG" sz="2400" dirty="0" smtClean="0"/>
              <a:t>връзката няма да работи.</a:t>
            </a:r>
            <a:endParaRPr lang="en-US" sz="2400" b="1" dirty="0"/>
          </a:p>
          <a:p>
            <a:endParaRPr lang="bg-BG" dirty="0"/>
          </a:p>
        </p:txBody>
      </p:sp>
      <p:sp>
        <p:nvSpPr>
          <p:cNvPr id="5" name="Контейнер за съдържание 2"/>
          <p:cNvSpPr txBox="1">
            <a:spLocks/>
          </p:cNvSpPr>
          <p:nvPr/>
        </p:nvSpPr>
        <p:spPr>
          <a:xfrm>
            <a:off x="649931" y="4725144"/>
            <a:ext cx="7924800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/>
          </a:p>
        </p:txBody>
      </p:sp>
      <p:sp>
        <p:nvSpPr>
          <p:cNvPr id="7" name="Контейнер за съдържание 2"/>
          <p:cNvSpPr txBox="1">
            <a:spLocks/>
          </p:cNvSpPr>
          <p:nvPr/>
        </p:nvSpPr>
        <p:spPr>
          <a:xfrm>
            <a:off x="614768" y="3501008"/>
            <a:ext cx="4880190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73" b="28248"/>
          <a:stretch/>
        </p:blipFill>
        <p:spPr bwMode="auto">
          <a:xfrm>
            <a:off x="2411760" y="2558878"/>
            <a:ext cx="5832648" cy="317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879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Промяна на изгледи и </a:t>
            </a:r>
            <a:r>
              <a:rPr lang="en-US" dirty="0" smtClean="0"/>
              <a:t>layout pages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2260848"/>
          </a:xfrm>
        </p:spPr>
        <p:txBody>
          <a:bodyPr>
            <a:normAutofit/>
          </a:bodyPr>
          <a:lstStyle/>
          <a:p>
            <a:r>
              <a:rPr lang="bg-BG" sz="2400" dirty="0" smtClean="0"/>
              <a:t>Изберете някоя от останалите връзки и </a:t>
            </a:r>
            <a:r>
              <a:rPr lang="ru-RU" sz="2400" dirty="0" err="1"/>
              <a:t>з</a:t>
            </a:r>
            <a:r>
              <a:rPr lang="ru-RU" sz="2400" dirty="0" err="1" smtClean="0"/>
              <a:t>абележете</a:t>
            </a:r>
            <a:r>
              <a:rPr lang="ru-RU" sz="2400" dirty="0"/>
              <a:t>, че </a:t>
            </a:r>
            <a:r>
              <a:rPr lang="ru-RU" sz="2400" dirty="0" err="1"/>
              <a:t>заглавието</a:t>
            </a:r>
            <a:r>
              <a:rPr lang="ru-RU" sz="2400" dirty="0"/>
              <a:t> и </a:t>
            </a:r>
            <a:r>
              <a:rPr lang="ru-RU" sz="2400" dirty="0" err="1"/>
              <a:t>текстът</a:t>
            </a:r>
            <a:r>
              <a:rPr lang="ru-RU" sz="2400" dirty="0"/>
              <a:t> </a:t>
            </a:r>
            <a:r>
              <a:rPr lang="ru-RU" sz="2400" dirty="0" smtClean="0"/>
              <a:t>в </a:t>
            </a:r>
            <a:r>
              <a:rPr lang="ru-RU" sz="2400" dirty="0" err="1" smtClean="0"/>
              <a:t>менюто</a:t>
            </a:r>
            <a:r>
              <a:rPr lang="ru-RU" sz="2400" dirty="0" smtClean="0"/>
              <a:t> </a:t>
            </a:r>
            <a:r>
              <a:rPr lang="ru-RU" sz="2400" dirty="0" err="1" smtClean="0"/>
              <a:t>показват</a:t>
            </a:r>
            <a:r>
              <a:rPr lang="ru-RU" sz="2400" dirty="0"/>
              <a:t> </a:t>
            </a:r>
            <a:r>
              <a:rPr lang="ru-RU" sz="2400" b="1" dirty="0" err="1"/>
              <a:t>Movie</a:t>
            </a:r>
            <a:r>
              <a:rPr lang="ru-RU" sz="2400" b="1" dirty="0"/>
              <a:t> </a:t>
            </a:r>
            <a:r>
              <a:rPr lang="ru-RU" sz="2400" b="1" dirty="0" err="1" smtClean="0"/>
              <a:t>App</a:t>
            </a:r>
            <a:r>
              <a:rPr lang="ru-RU" sz="2400" dirty="0" smtClean="0"/>
              <a:t>.</a:t>
            </a:r>
            <a:r>
              <a:rPr lang="ru-RU" sz="2400" dirty="0"/>
              <a:t> </a:t>
            </a:r>
            <a:endParaRPr lang="ru-RU" sz="2400" dirty="0" smtClean="0"/>
          </a:p>
          <a:p>
            <a:r>
              <a:rPr lang="ru-RU" sz="2400" dirty="0" err="1" smtClean="0"/>
              <a:t>Промените</a:t>
            </a:r>
            <a:r>
              <a:rPr lang="ru-RU" sz="2400" dirty="0" smtClean="0"/>
              <a:t> </a:t>
            </a:r>
            <a:r>
              <a:rPr lang="ru-RU" sz="2400" dirty="0" err="1"/>
              <a:t>бяха</a:t>
            </a:r>
            <a:r>
              <a:rPr lang="ru-RU" sz="2400" dirty="0"/>
              <a:t> </a:t>
            </a:r>
            <a:r>
              <a:rPr lang="ru-RU" sz="2400" dirty="0" err="1"/>
              <a:t>направени</a:t>
            </a:r>
            <a:r>
              <a:rPr lang="ru-RU" sz="2400" dirty="0"/>
              <a:t> </a:t>
            </a:r>
            <a:r>
              <a:rPr lang="ru-RU" sz="2400" dirty="0" err="1"/>
              <a:t>веднъж</a:t>
            </a:r>
            <a:r>
              <a:rPr lang="ru-RU" sz="2400" dirty="0"/>
              <a:t> в шаблона за оформление и </a:t>
            </a:r>
            <a:r>
              <a:rPr lang="ru-RU" sz="2400" dirty="0" err="1"/>
              <a:t>всички</a:t>
            </a:r>
            <a:r>
              <a:rPr lang="ru-RU" sz="2400" dirty="0"/>
              <a:t> </a:t>
            </a:r>
            <a:r>
              <a:rPr lang="ru-RU" sz="2400" dirty="0" err="1"/>
              <a:t>страници</a:t>
            </a:r>
            <a:r>
              <a:rPr lang="ru-RU" sz="2400" dirty="0"/>
              <a:t> в сайта </a:t>
            </a:r>
            <a:r>
              <a:rPr lang="ru-RU" sz="2400" dirty="0" err="1"/>
              <a:t>отразяват</a:t>
            </a:r>
            <a:r>
              <a:rPr lang="ru-RU" sz="2400" dirty="0"/>
              <a:t> </a:t>
            </a:r>
            <a:r>
              <a:rPr lang="ru-RU" sz="2400" dirty="0" err="1"/>
              <a:t>новия</a:t>
            </a:r>
            <a:r>
              <a:rPr lang="ru-RU" sz="2400" dirty="0"/>
              <a:t> текст на </a:t>
            </a:r>
            <a:r>
              <a:rPr lang="ru-RU" sz="2400" dirty="0" err="1"/>
              <a:t>връзката</a:t>
            </a:r>
            <a:r>
              <a:rPr lang="ru-RU" sz="2400" dirty="0"/>
              <a:t> и </a:t>
            </a:r>
            <a:r>
              <a:rPr lang="ru-RU" sz="2400" dirty="0" err="1"/>
              <a:t>новото</a:t>
            </a:r>
            <a:r>
              <a:rPr lang="ru-RU" sz="2400" dirty="0"/>
              <a:t> заглавие.</a:t>
            </a:r>
            <a:endParaRPr lang="bg-BG" sz="2400" dirty="0"/>
          </a:p>
        </p:txBody>
      </p:sp>
      <p:sp>
        <p:nvSpPr>
          <p:cNvPr id="5" name="Контейнер за съдържание 2"/>
          <p:cNvSpPr txBox="1">
            <a:spLocks/>
          </p:cNvSpPr>
          <p:nvPr/>
        </p:nvSpPr>
        <p:spPr>
          <a:xfrm>
            <a:off x="649931" y="4725144"/>
            <a:ext cx="7924800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/>
          </a:p>
        </p:txBody>
      </p:sp>
      <p:sp>
        <p:nvSpPr>
          <p:cNvPr id="7" name="Контейнер за съдържание 2"/>
          <p:cNvSpPr txBox="1">
            <a:spLocks/>
          </p:cNvSpPr>
          <p:nvPr/>
        </p:nvSpPr>
        <p:spPr>
          <a:xfrm>
            <a:off x="614768" y="3501008"/>
            <a:ext cx="4880190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68" b="42680"/>
          <a:stretch/>
        </p:blipFill>
        <p:spPr bwMode="auto">
          <a:xfrm>
            <a:off x="1003504" y="4149080"/>
            <a:ext cx="3131520" cy="1676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00" b="44000"/>
          <a:stretch/>
        </p:blipFill>
        <p:spPr bwMode="auto">
          <a:xfrm>
            <a:off x="4460139" y="4104487"/>
            <a:ext cx="4059142" cy="1720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7268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/_</a:t>
            </a:r>
            <a:r>
              <a:rPr lang="en-US" sz="3200" i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ViewStart.cshtml</a:t>
            </a:r>
            <a:r>
              <a:rPr lang="en-US" sz="3200" i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3200" i="1" dirty="0" smtClean="0">
                <a:latin typeface="Arial Narrow" pitchFamily="34" charset="0"/>
              </a:rPr>
              <a:t/>
            </a:r>
            <a:br>
              <a:rPr lang="en-US" sz="3200" i="1" dirty="0" smtClean="0">
                <a:latin typeface="Arial Narrow" pitchFamily="34" charset="0"/>
              </a:rPr>
            </a:br>
            <a:r>
              <a:rPr lang="bg-BG" dirty="0" smtClean="0"/>
              <a:t>Промяна </a:t>
            </a:r>
            <a:r>
              <a:rPr lang="bg-BG" dirty="0"/>
              <a:t>на изгледи и </a:t>
            </a:r>
            <a:r>
              <a:rPr lang="en-US" dirty="0"/>
              <a:t>layout </a:t>
            </a:r>
            <a:r>
              <a:rPr lang="en-US" dirty="0" smtClean="0"/>
              <a:t>pages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604664"/>
          </a:xfrm>
        </p:spPr>
        <p:txBody>
          <a:bodyPr>
            <a:normAutofit/>
          </a:bodyPr>
          <a:lstStyle/>
          <a:p>
            <a:r>
              <a:rPr lang="bg-BG" sz="2400" dirty="0"/>
              <a:t>Разгледайте файла </a:t>
            </a:r>
            <a:r>
              <a:rPr lang="en-US" sz="2400" i="1" dirty="0"/>
              <a:t>Views/_</a:t>
            </a:r>
            <a:r>
              <a:rPr lang="en-US" sz="2400" i="1" dirty="0" err="1"/>
              <a:t>ViewStart.cshtml</a:t>
            </a:r>
            <a:r>
              <a:rPr lang="en-US" sz="2400" dirty="0"/>
              <a:t> :</a:t>
            </a:r>
            <a:endParaRPr lang="bg-BG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4" r="6830" b="32921"/>
          <a:stretch/>
        </p:blipFill>
        <p:spPr bwMode="auto">
          <a:xfrm>
            <a:off x="1331640" y="2155544"/>
            <a:ext cx="7075331" cy="2642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Контейнер за съдържание 2"/>
          <p:cNvSpPr txBox="1">
            <a:spLocks/>
          </p:cNvSpPr>
          <p:nvPr/>
        </p:nvSpPr>
        <p:spPr>
          <a:xfrm>
            <a:off x="611560" y="4869160"/>
            <a:ext cx="7924800" cy="89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400" dirty="0"/>
              <a:t>Файлът </a:t>
            </a:r>
            <a:r>
              <a:rPr lang="en-US" sz="2400" i="1" dirty="0"/>
              <a:t>Views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/_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</a:rPr>
              <a:t>ViewStart.cshtml</a:t>
            </a:r>
            <a:r>
              <a:rPr lang="en-US" sz="2400" dirty="0"/>
              <a:t> </a:t>
            </a:r>
            <a:r>
              <a:rPr lang="bg-BG" sz="2400" dirty="0"/>
              <a:t>въвежда във всеки изглед файла </a:t>
            </a:r>
            <a:r>
              <a:rPr lang="en-US" sz="2400" i="1" dirty="0"/>
              <a:t>Views/Shared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/_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</a:rPr>
              <a:t>Layout.cshtml</a:t>
            </a:r>
            <a:endParaRPr lang="bg-BG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567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_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layout.cshtml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Промяна </a:t>
            </a:r>
            <a:r>
              <a:rPr lang="bg-BG" dirty="0"/>
              <a:t>на изгледи и </a:t>
            </a:r>
            <a:r>
              <a:rPr lang="en-US" dirty="0"/>
              <a:t>layout pages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2908920"/>
          </a:xfrm>
        </p:spPr>
        <p:txBody>
          <a:bodyPr>
            <a:normAutofit/>
          </a:bodyPr>
          <a:lstStyle/>
          <a:p>
            <a:r>
              <a:rPr lang="bg-BG" sz="2400" dirty="0" smtClean="0"/>
              <a:t>Свойството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Layout </a:t>
            </a:r>
            <a:r>
              <a:rPr lang="bg-BG" sz="2400" dirty="0" smtClean="0"/>
              <a:t>може да бъде използвано, за да:</a:t>
            </a:r>
          </a:p>
          <a:p>
            <a:pPr lvl="1">
              <a:buFont typeface="Wingdings" pitchFamily="2" charset="2"/>
              <a:buChar char="ü"/>
            </a:pPr>
            <a:r>
              <a:rPr lang="bg-BG" sz="2400" dirty="0" smtClean="0"/>
              <a:t>се зададат различни оформления </a:t>
            </a:r>
          </a:p>
          <a:p>
            <a:pPr lvl="1">
              <a:buFont typeface="Wingdings" pitchFamily="2" charset="2"/>
              <a:buChar char="ü"/>
            </a:pPr>
            <a:r>
              <a:rPr lang="bg-BG" sz="2400" dirty="0" smtClean="0"/>
              <a:t>или да му зададете стойност </a:t>
            </a:r>
            <a:r>
              <a:rPr lang="en-US" sz="2400" dirty="0" smtClean="0"/>
              <a:t>null, </a:t>
            </a:r>
            <a:r>
              <a:rPr lang="bg-BG" sz="2400" dirty="0" smtClean="0"/>
              <a:t>като по този начин няма да бъде използван никакъв </a:t>
            </a:r>
            <a:r>
              <a:rPr lang="en-US" sz="2400" dirty="0" smtClean="0"/>
              <a:t>layout.</a:t>
            </a:r>
            <a:r>
              <a:rPr lang="bg-BG" sz="2400" dirty="0" smtClean="0"/>
              <a:t> </a:t>
            </a:r>
            <a:endParaRPr lang="bg-BG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070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Промяна на изгледи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4195272" cy="4133056"/>
          </a:xfrm>
        </p:spPr>
        <p:txBody>
          <a:bodyPr>
            <a:normAutofit/>
          </a:bodyPr>
          <a:lstStyle/>
          <a:p>
            <a:r>
              <a:rPr lang="bg-BG" sz="2400" dirty="0" smtClean="0"/>
              <a:t>Отворете 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Views/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</a:rPr>
              <a:t>HelloWorld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</a:rPr>
              <a:t>Index.cshtml</a:t>
            </a:r>
            <a:r>
              <a:rPr lang="en-US" sz="2400" dirty="0"/>
              <a:t> </a:t>
            </a:r>
            <a:r>
              <a:rPr lang="en-US" sz="2400" dirty="0" smtClean="0"/>
              <a:t>view</a:t>
            </a:r>
            <a:r>
              <a:rPr lang="bg-BG" sz="2400" dirty="0" smtClean="0"/>
              <a:t> файл</a:t>
            </a:r>
          </a:p>
          <a:p>
            <a:pPr lvl="1">
              <a:buFont typeface="Wingdings" pitchFamily="2" charset="2"/>
              <a:buChar char="ü"/>
            </a:pPr>
            <a:r>
              <a:rPr lang="bg-BG" sz="2400" dirty="0" smtClean="0"/>
              <a:t>Променете заглавието („</a:t>
            </a:r>
            <a:r>
              <a:rPr lang="en-US" sz="2400" dirty="0" smtClean="0"/>
              <a:t>Title</a:t>
            </a:r>
            <a:r>
              <a:rPr lang="bg-BG" sz="2400" dirty="0" smtClean="0"/>
              <a:t>“)</a:t>
            </a:r>
            <a:endParaRPr lang="en-US" sz="2400" dirty="0" smtClean="0"/>
          </a:p>
          <a:p>
            <a:pPr lvl="1">
              <a:buFont typeface="Wingdings" pitchFamily="2" charset="2"/>
              <a:buChar char="ü"/>
            </a:pPr>
            <a:r>
              <a:rPr lang="bg-BG" sz="2400" dirty="0" smtClean="0"/>
              <a:t>И заглавието &lt;</a:t>
            </a:r>
            <a:r>
              <a:rPr lang="en-US" sz="2400" dirty="0" smtClean="0"/>
              <a:t>h2</a:t>
            </a:r>
            <a:r>
              <a:rPr lang="bg-BG" sz="2400" dirty="0" smtClean="0"/>
              <a:t>&gt;</a:t>
            </a:r>
            <a:r>
              <a:rPr lang="en-US" sz="2400" dirty="0" smtClean="0"/>
              <a:t> </a:t>
            </a:r>
            <a:r>
              <a:rPr lang="bg-BG" sz="2400" dirty="0" smtClean="0"/>
              <a:t>по следният </a:t>
            </a:r>
            <a:endParaRPr lang="en-US" sz="2400" dirty="0" smtClean="0"/>
          </a:p>
          <a:p>
            <a:pPr marL="457200" lvl="1" indent="0">
              <a:buNone/>
            </a:pPr>
            <a:r>
              <a:rPr lang="bg-BG" sz="2400" dirty="0" smtClean="0"/>
              <a:t>начин: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1" t="10035" r="40387" b="51478"/>
          <a:stretch/>
        </p:blipFill>
        <p:spPr bwMode="auto">
          <a:xfrm>
            <a:off x="4804872" y="2204864"/>
            <a:ext cx="4015213" cy="17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591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view engine. </a:t>
            </a:r>
            <a:r>
              <a:rPr lang="bg-BG" dirty="0"/>
              <a:t>Добавяне на изглед. 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sz="2400" dirty="0" smtClean="0"/>
              <a:t>В този раздел ще модифицирате </a:t>
            </a:r>
            <a:r>
              <a:rPr lang="en-US" sz="2400" b="1" dirty="0" err="1" smtClean="0"/>
              <a:t>HelloWorldController</a:t>
            </a:r>
            <a:r>
              <a:rPr lang="en-US" sz="2400" dirty="0" smtClean="0"/>
              <a:t> </a:t>
            </a:r>
            <a:r>
              <a:rPr lang="bg-BG" sz="2400" dirty="0" smtClean="0"/>
              <a:t>класа да </a:t>
            </a:r>
            <a:r>
              <a:rPr lang="bg-BG" sz="2400" dirty="0" err="1" smtClean="0"/>
              <a:t>изполва</a:t>
            </a:r>
            <a:r>
              <a:rPr lang="bg-BG" sz="2400" dirty="0" smtClean="0"/>
              <a:t> </a:t>
            </a:r>
            <a:r>
              <a:rPr lang="en-US" sz="2400" b="1" dirty="0" smtClean="0"/>
              <a:t>Razor view </a:t>
            </a:r>
            <a:r>
              <a:rPr lang="bg-BG" sz="2400" dirty="0" smtClean="0"/>
              <a:t>файлове</a:t>
            </a:r>
            <a:r>
              <a:rPr lang="en-US" sz="2400" dirty="0" smtClean="0"/>
              <a:t>.</a:t>
            </a:r>
          </a:p>
          <a:p>
            <a:r>
              <a:rPr lang="bg-BG" sz="2400" dirty="0" smtClean="0"/>
              <a:t>Ясно </a:t>
            </a:r>
            <a:r>
              <a:rPr lang="bg-BG" sz="2400" dirty="0" err="1" smtClean="0"/>
              <a:t>енкапсулира</a:t>
            </a:r>
            <a:r>
              <a:rPr lang="bg-BG" sz="2400" dirty="0" smtClean="0"/>
              <a:t> процеса на генериране на </a:t>
            </a:r>
            <a:r>
              <a:rPr lang="en-US" sz="2400" dirty="0" smtClean="0"/>
              <a:t>HTML </a:t>
            </a:r>
            <a:r>
              <a:rPr lang="bg-BG" sz="2400" dirty="0" smtClean="0"/>
              <a:t>отговори към клиента.</a:t>
            </a:r>
          </a:p>
          <a:p>
            <a:r>
              <a:rPr lang="bg-BG" sz="2400" dirty="0" smtClean="0"/>
              <a:t>Шаблоните за изглед се създават с</a:t>
            </a:r>
            <a:r>
              <a:rPr lang="en-US" sz="2400" dirty="0" smtClean="0"/>
              <a:t> </a:t>
            </a:r>
            <a:r>
              <a:rPr lang="bg-BG" sz="2400" dirty="0" smtClean="0"/>
              <a:t>помощта на </a:t>
            </a:r>
            <a:r>
              <a:rPr lang="en-US" sz="2400" dirty="0" smtClean="0"/>
              <a:t>Razor.</a:t>
            </a:r>
          </a:p>
          <a:p>
            <a:pPr lvl="1"/>
            <a:r>
              <a:rPr lang="bg-BG" sz="2400" dirty="0" smtClean="0"/>
              <a:t>Имат </a:t>
            </a:r>
            <a:r>
              <a:rPr lang="bg-BG" sz="2400" b="1" i="1" dirty="0" smtClean="0"/>
              <a:t>.</a:t>
            </a:r>
            <a:r>
              <a:rPr lang="en-US" sz="2400" b="1" i="1" dirty="0" err="1" smtClean="0"/>
              <a:t>cshtml</a:t>
            </a:r>
            <a:r>
              <a:rPr lang="bg-BG" sz="2400" b="1" i="1" dirty="0" smtClean="0"/>
              <a:t> </a:t>
            </a:r>
            <a:r>
              <a:rPr lang="bg-BG" sz="2400" dirty="0" smtClean="0"/>
              <a:t>файлово разширение</a:t>
            </a:r>
          </a:p>
          <a:p>
            <a:pPr lvl="1"/>
            <a:r>
              <a:rPr lang="bg-BG" sz="2400" dirty="0" smtClean="0"/>
              <a:t>Осигуряват елегантен начин за създаване на </a:t>
            </a:r>
            <a:r>
              <a:rPr lang="en-US" sz="2400" dirty="0" smtClean="0"/>
              <a:t>HTML </a:t>
            </a:r>
            <a:r>
              <a:rPr lang="bg-BG" sz="2400" dirty="0" smtClean="0"/>
              <a:t>страници със </a:t>
            </a:r>
            <a:r>
              <a:rPr lang="en-US" sz="2400" dirty="0" smtClean="0"/>
              <a:t>C#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1700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Промяна на изгледи</a:t>
            </a:r>
            <a:endParaRPr lang="bg-BG" dirty="0"/>
          </a:p>
        </p:txBody>
      </p:sp>
      <p:sp>
        <p:nvSpPr>
          <p:cNvPr id="5" name="Контейнер за съдържание 2"/>
          <p:cNvSpPr txBox="1">
            <a:spLocks/>
          </p:cNvSpPr>
          <p:nvPr/>
        </p:nvSpPr>
        <p:spPr>
          <a:xfrm>
            <a:off x="659927" y="1528192"/>
            <a:ext cx="8138477" cy="204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err="1"/>
              <a:t>ViewData</a:t>
            </a:r>
            <a:r>
              <a:rPr lang="ru-RU" sz="2400" dirty="0"/>
              <a:t> ["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Title</a:t>
            </a:r>
            <a:r>
              <a:rPr lang="ru-RU" sz="2400" dirty="0"/>
              <a:t>"] = </a:t>
            </a:r>
            <a:r>
              <a:rPr lang="ru-RU" sz="2400" dirty="0" smtClean="0"/>
              <a:t>“</a:t>
            </a:r>
            <a:r>
              <a:rPr lang="en-US" sz="2400" dirty="0" smtClean="0"/>
              <a:t>Movie List</a:t>
            </a:r>
            <a:r>
              <a:rPr lang="ru-RU" sz="2400" dirty="0" smtClean="0"/>
              <a:t>"; </a:t>
            </a:r>
            <a:r>
              <a:rPr lang="ru-RU" sz="2400" dirty="0"/>
              <a:t>в </a:t>
            </a:r>
            <a:r>
              <a:rPr lang="ru-RU" sz="2400" dirty="0" err="1"/>
              <a:t>горния</a:t>
            </a:r>
            <a:r>
              <a:rPr lang="ru-RU" sz="2400" dirty="0"/>
              <a:t> код </a:t>
            </a:r>
            <a:r>
              <a:rPr lang="ru-RU" sz="2400" dirty="0" err="1"/>
              <a:t>задава</a:t>
            </a:r>
            <a:r>
              <a:rPr lang="ru-RU" sz="2400" dirty="0"/>
              <a:t> </a:t>
            </a:r>
            <a:r>
              <a:rPr lang="ru-RU" sz="2400" dirty="0" err="1"/>
              <a:t>свойството</a:t>
            </a:r>
            <a:r>
              <a:rPr lang="ru-RU" sz="2400" dirty="0"/>
              <a:t> </a:t>
            </a:r>
            <a:r>
              <a:rPr lang="ru-RU" sz="2400" dirty="0" err="1"/>
              <a:t>Title</a:t>
            </a:r>
            <a:r>
              <a:rPr lang="ru-RU" sz="2400" dirty="0"/>
              <a:t> на речника </a:t>
            </a:r>
            <a:r>
              <a:rPr lang="ru-RU" sz="2400" b="1" dirty="0" err="1"/>
              <a:t>ViewData</a:t>
            </a:r>
            <a:r>
              <a:rPr lang="ru-RU" sz="2400" dirty="0"/>
              <a:t> на </a:t>
            </a:r>
            <a:r>
              <a:rPr lang="ru-RU" sz="2400" dirty="0" smtClean="0"/>
              <a:t>„</a:t>
            </a:r>
            <a:r>
              <a:rPr lang="en-US" sz="2400" dirty="0" smtClean="0"/>
              <a:t>Movie List</a:t>
            </a:r>
            <a:r>
              <a:rPr lang="ru-RU" sz="2400" dirty="0" smtClean="0"/>
              <a:t>“.</a:t>
            </a:r>
            <a:endParaRPr lang="en-US" sz="2400" dirty="0" smtClean="0"/>
          </a:p>
          <a:p>
            <a:r>
              <a:rPr lang="ru-RU" sz="2400" dirty="0" err="1"/>
              <a:t>Свойството</a:t>
            </a:r>
            <a:r>
              <a:rPr lang="ru-RU" sz="2400" dirty="0"/>
              <a:t> </a:t>
            </a:r>
            <a:r>
              <a:rPr lang="ru-RU" sz="2400" dirty="0" err="1"/>
              <a:t>Title</a:t>
            </a:r>
            <a:r>
              <a:rPr lang="ru-RU" sz="2400" dirty="0"/>
              <a:t> се </a:t>
            </a:r>
            <a:r>
              <a:rPr lang="ru-RU" sz="2400" dirty="0" err="1"/>
              <a:t>използва</a:t>
            </a:r>
            <a:r>
              <a:rPr lang="ru-RU" sz="2400" dirty="0"/>
              <a:t> в HTML </a:t>
            </a:r>
            <a:r>
              <a:rPr lang="ru-RU" sz="2400" dirty="0" err="1"/>
              <a:t>елемента</a:t>
            </a:r>
            <a:r>
              <a:rPr lang="ru-RU" sz="2400" dirty="0"/>
              <a:t> &lt;</a:t>
            </a:r>
            <a:r>
              <a:rPr lang="ru-RU" sz="2400" dirty="0" err="1"/>
              <a:t>title</a:t>
            </a:r>
            <a:r>
              <a:rPr lang="ru-RU" sz="2400" dirty="0"/>
              <a:t>&gt; на </a:t>
            </a:r>
            <a:r>
              <a:rPr lang="ru-RU" sz="2400" dirty="0" err="1"/>
              <a:t>страницата</a:t>
            </a:r>
            <a:r>
              <a:rPr lang="ru-RU" sz="2400" dirty="0"/>
              <a:t> с оформление:</a:t>
            </a:r>
            <a:endParaRPr lang="bg-BG" sz="2400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" t="29200" b="35400"/>
          <a:stretch/>
        </p:blipFill>
        <p:spPr bwMode="auto">
          <a:xfrm>
            <a:off x="853073" y="3845583"/>
            <a:ext cx="7752184" cy="1599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0782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Промяна на изгледи</a:t>
            </a:r>
            <a:endParaRPr lang="bg-BG" dirty="0"/>
          </a:p>
        </p:txBody>
      </p:sp>
      <p:sp>
        <p:nvSpPr>
          <p:cNvPr id="5" name="Контейнер за съдържание 2"/>
          <p:cNvSpPr txBox="1">
            <a:spLocks/>
          </p:cNvSpPr>
          <p:nvPr/>
        </p:nvSpPr>
        <p:spPr>
          <a:xfrm>
            <a:off x="659927" y="1528192"/>
            <a:ext cx="8138477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400" dirty="0" smtClean="0"/>
              <a:t>Резултат:</a:t>
            </a:r>
            <a:endParaRPr lang="bg-BG" sz="240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10" b="50000"/>
          <a:stretch/>
        </p:blipFill>
        <p:spPr bwMode="auto">
          <a:xfrm>
            <a:off x="4385680" y="1412776"/>
            <a:ext cx="3772543" cy="1620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Контейнер за съдържание 2"/>
          <p:cNvSpPr txBox="1">
            <a:spLocks/>
          </p:cNvSpPr>
          <p:nvPr/>
        </p:nvSpPr>
        <p:spPr>
          <a:xfrm>
            <a:off x="659926" y="3148336"/>
            <a:ext cx="8138477" cy="265692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400" dirty="0"/>
              <a:t>Заглавието на браузъра е създадено с 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ViewData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["Title"]</a:t>
            </a:r>
            <a:r>
              <a:rPr lang="bg-BG" sz="2400" dirty="0"/>
              <a:t>това, което </a:t>
            </a:r>
            <a:r>
              <a:rPr lang="bg-BG" sz="2400" i="1" dirty="0"/>
              <a:t>зададохме в</a:t>
            </a:r>
            <a:r>
              <a:rPr lang="bg-BG" sz="2400" dirty="0"/>
              <a:t> шаблона за изглед </a:t>
            </a:r>
            <a:r>
              <a:rPr lang="en-US" sz="2400" i="1" dirty="0" err="1"/>
              <a:t>Index.cshtml</a:t>
            </a:r>
            <a:r>
              <a:rPr lang="en-US" sz="2400" dirty="0"/>
              <a:t> </a:t>
            </a:r>
            <a:r>
              <a:rPr lang="bg-BG" sz="2400" dirty="0"/>
              <a:t>и допълнителното „- </a:t>
            </a:r>
            <a:r>
              <a:rPr lang="en-US" sz="2400" dirty="0" smtClean="0"/>
              <a:t>Movie App</a:t>
            </a:r>
            <a:r>
              <a:rPr lang="bg-BG" sz="2400" dirty="0" smtClean="0"/>
              <a:t>“, </a:t>
            </a:r>
            <a:r>
              <a:rPr lang="bg-BG" sz="2400" dirty="0"/>
              <a:t>добавено във файла с </a:t>
            </a:r>
            <a:r>
              <a:rPr lang="bg-BG" sz="2400" dirty="0" smtClean="0"/>
              <a:t>оформление</a:t>
            </a:r>
            <a:r>
              <a:rPr lang="en-US" sz="2400" dirty="0" smtClean="0"/>
              <a:t> (layout)</a:t>
            </a:r>
            <a:r>
              <a:rPr lang="bg-BG" sz="2400" dirty="0" smtClean="0"/>
              <a:t>.</a:t>
            </a:r>
            <a:endParaRPr lang="bg-BG" sz="2400" dirty="0"/>
          </a:p>
          <a:p>
            <a:r>
              <a:rPr lang="bg-BG" sz="2400" dirty="0"/>
              <a:t>Съдържанието в </a:t>
            </a:r>
            <a:r>
              <a:rPr lang="bg-BG" sz="2400" i="1" dirty="0"/>
              <a:t>шаблона за</a:t>
            </a:r>
            <a:r>
              <a:rPr lang="bg-BG" sz="2400" dirty="0"/>
              <a:t> изглед </a:t>
            </a:r>
            <a:r>
              <a:rPr lang="en-US" sz="2400" i="1" dirty="0" err="1"/>
              <a:t>Index.cshtml</a:t>
            </a:r>
            <a:r>
              <a:rPr lang="en-US" sz="2400" dirty="0"/>
              <a:t> </a:t>
            </a:r>
            <a:r>
              <a:rPr lang="bg-BG" sz="2400" dirty="0"/>
              <a:t>се обединява с шаблона за изглед </a:t>
            </a:r>
            <a:r>
              <a:rPr lang="en-US" sz="2400" i="1" dirty="0"/>
              <a:t>Views/Shared/_</a:t>
            </a:r>
            <a:r>
              <a:rPr lang="en-US" sz="2400" i="1" dirty="0" err="1"/>
              <a:t>Layout.cshtml</a:t>
            </a:r>
            <a:r>
              <a:rPr lang="en-US" sz="2400" dirty="0"/>
              <a:t> . </a:t>
            </a:r>
            <a:endParaRPr lang="en-US" sz="2400" dirty="0" smtClean="0"/>
          </a:p>
          <a:p>
            <a:r>
              <a:rPr lang="bg-BG" sz="2400" dirty="0" smtClean="0"/>
              <a:t>Един </a:t>
            </a:r>
            <a:r>
              <a:rPr lang="bg-BG" sz="2400" dirty="0"/>
              <a:t>-единствен </a:t>
            </a:r>
            <a:r>
              <a:rPr lang="en-US" sz="2400" dirty="0"/>
              <a:t>HTML </a:t>
            </a:r>
            <a:r>
              <a:rPr lang="bg-BG" sz="2400" dirty="0"/>
              <a:t>отговор се изпраща до браузъра. </a:t>
            </a:r>
            <a:endParaRPr lang="en-US" sz="2400" dirty="0" smtClean="0"/>
          </a:p>
          <a:p>
            <a:r>
              <a:rPr lang="bg-BG" sz="2400" dirty="0" smtClean="0"/>
              <a:t>Шаблоните </a:t>
            </a:r>
            <a:r>
              <a:rPr lang="bg-BG" sz="2400" dirty="0"/>
              <a:t>за оформление улесняват извършването на промени, които се прилагат на всички страници в </a:t>
            </a:r>
            <a:r>
              <a:rPr lang="bg-BG" sz="2400" dirty="0" smtClean="0"/>
              <a:t>приложението.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37475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Добавяне на изглед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В момента </a:t>
            </a:r>
            <a:r>
              <a:rPr lang="ru-RU" sz="2400" b="1" dirty="0" err="1" smtClean="0"/>
              <a:t>Index</a:t>
            </a:r>
            <a:r>
              <a:rPr lang="en-US" sz="2400" dirty="0" smtClean="0"/>
              <a:t> </a:t>
            </a:r>
            <a:r>
              <a:rPr lang="ru-RU" sz="2400" dirty="0" err="1" smtClean="0"/>
              <a:t>методът</a:t>
            </a:r>
            <a:r>
              <a:rPr lang="ru-RU" sz="2400" dirty="0" smtClean="0"/>
              <a:t> </a:t>
            </a:r>
            <a:r>
              <a:rPr lang="ru-RU" sz="2400" dirty="0" err="1"/>
              <a:t>връща</a:t>
            </a:r>
            <a:r>
              <a:rPr lang="ru-RU" sz="2400" dirty="0"/>
              <a:t> низ </a:t>
            </a:r>
            <a:r>
              <a:rPr lang="ru-RU" sz="2400" dirty="0" smtClean="0"/>
              <a:t>с</a:t>
            </a:r>
            <a:r>
              <a:rPr lang="bg-BG" sz="2400" dirty="0" err="1" smtClean="0"/>
              <a:t>ъс</a:t>
            </a:r>
            <a:r>
              <a:rPr lang="ru-RU" sz="2400" dirty="0" smtClean="0"/>
              <a:t> </a:t>
            </a:r>
            <a:r>
              <a:rPr lang="ru-RU" sz="2400" dirty="0" err="1"/>
              <a:t>съобщение</a:t>
            </a:r>
            <a:r>
              <a:rPr lang="ru-RU" sz="2400" dirty="0"/>
              <a:t> в </a:t>
            </a:r>
            <a:r>
              <a:rPr lang="ru-RU" sz="2400" dirty="0" err="1"/>
              <a:t>класа</a:t>
            </a:r>
            <a:r>
              <a:rPr lang="ru-RU" sz="2400" dirty="0"/>
              <a:t> на контролера. В </a:t>
            </a:r>
            <a:r>
              <a:rPr lang="ru-RU" sz="2400" dirty="0" err="1" smtClean="0"/>
              <a:t>HelloWorldController</a:t>
            </a:r>
            <a:r>
              <a:rPr lang="ru-RU" sz="2400" dirty="0" smtClean="0"/>
              <a:t> </a:t>
            </a:r>
            <a:r>
              <a:rPr lang="ru-RU" sz="2400" dirty="0" err="1" smtClean="0"/>
              <a:t>класа</a:t>
            </a:r>
            <a:r>
              <a:rPr lang="ru-RU" sz="2400" dirty="0" smtClean="0"/>
              <a:t> </a:t>
            </a:r>
            <a:r>
              <a:rPr lang="ru-RU" sz="2400" dirty="0" err="1"/>
              <a:t>заменете</a:t>
            </a:r>
            <a:r>
              <a:rPr lang="ru-RU" sz="2400" dirty="0"/>
              <a:t> </a:t>
            </a:r>
            <a:r>
              <a:rPr lang="ru-RU" sz="2400" dirty="0" err="1" smtClean="0"/>
              <a:t>Index</a:t>
            </a:r>
            <a:r>
              <a:rPr lang="ru-RU" sz="2400" dirty="0" smtClean="0"/>
              <a:t> метода </a:t>
            </a:r>
            <a:r>
              <a:rPr lang="ru-RU" sz="2400" dirty="0" err="1"/>
              <a:t>със</a:t>
            </a:r>
            <a:r>
              <a:rPr lang="ru-RU" sz="2400" dirty="0"/>
              <a:t> </a:t>
            </a:r>
            <a:r>
              <a:rPr lang="ru-RU" sz="2400" dirty="0" err="1"/>
              <a:t>следния</a:t>
            </a:r>
            <a:r>
              <a:rPr lang="ru-RU" sz="2400" dirty="0"/>
              <a:t> код:</a:t>
            </a:r>
            <a:endParaRPr lang="bg-BG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1" b="16839"/>
          <a:stretch/>
        </p:blipFill>
        <p:spPr bwMode="auto">
          <a:xfrm>
            <a:off x="1619672" y="2852936"/>
            <a:ext cx="5786614" cy="29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6993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Добавяне на изглед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09600" y="1484784"/>
            <a:ext cx="7924800" cy="4230216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 smtClean="0"/>
              <a:t>В </a:t>
            </a:r>
            <a:r>
              <a:rPr lang="ru-RU" sz="2400" dirty="0" err="1" smtClean="0"/>
              <a:t>този</a:t>
            </a:r>
            <a:r>
              <a:rPr lang="ru-RU" sz="2400" dirty="0" smtClean="0"/>
              <a:t> пример метода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Index():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ru-RU" sz="2400" dirty="0" err="1" smtClean="0"/>
              <a:t>Извиква</a:t>
            </a:r>
            <a:r>
              <a:rPr lang="ru-RU" sz="2400" dirty="0"/>
              <a:t> метода </a:t>
            </a:r>
            <a:r>
              <a:rPr lang="ru-RU" sz="2400" b="1" dirty="0" err="1" smtClean="0">
                <a:solidFill>
                  <a:schemeClr val="tx2">
                    <a:lumMod val="75000"/>
                  </a:schemeClr>
                </a:solidFill>
              </a:rPr>
              <a:t>View</a:t>
            </a:r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ru-RU" sz="2400" dirty="0"/>
              <a:t> </a:t>
            </a:r>
            <a:endParaRPr lang="en-US" sz="2400" dirty="0"/>
          </a:p>
          <a:p>
            <a:pPr marL="457200" lvl="1" indent="0">
              <a:buNone/>
            </a:pPr>
            <a:r>
              <a:rPr lang="ru-RU" sz="2400" dirty="0" smtClean="0"/>
              <a:t>на </a:t>
            </a:r>
            <a:r>
              <a:rPr lang="ru-RU" sz="2400" dirty="0"/>
              <a:t>контролера .</a:t>
            </a:r>
          </a:p>
          <a:p>
            <a:pPr lvl="1">
              <a:buFont typeface="Wingdings" pitchFamily="2" charset="2"/>
              <a:buChar char="ü"/>
            </a:pPr>
            <a:r>
              <a:rPr lang="ru-RU" sz="2400" dirty="0" err="1"/>
              <a:t>Използва</a:t>
            </a:r>
            <a:r>
              <a:rPr lang="ru-RU" sz="2400" dirty="0"/>
              <a:t> шаблон за </a:t>
            </a:r>
            <a:r>
              <a:rPr lang="ru-RU" sz="2400" dirty="0" err="1"/>
              <a:t>изглед</a:t>
            </a:r>
            <a:r>
              <a:rPr lang="ru-RU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ru-RU" sz="2400" dirty="0" smtClean="0"/>
              <a:t>за </a:t>
            </a:r>
            <a:r>
              <a:rPr lang="ru-RU" sz="2400" dirty="0" err="1"/>
              <a:t>генериране</a:t>
            </a:r>
            <a:r>
              <a:rPr lang="ru-RU" sz="2400" dirty="0"/>
              <a:t> на HTML отговор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r>
              <a:rPr lang="bg-BG" sz="2400" dirty="0" smtClean="0"/>
              <a:t>Методите на контролера:</a:t>
            </a:r>
          </a:p>
          <a:p>
            <a:pPr lvl="1">
              <a:buFont typeface="Wingdings" pitchFamily="2" charset="2"/>
              <a:buChar char="ü"/>
            </a:pPr>
            <a:r>
              <a:rPr lang="bg-BG" sz="2400" dirty="0" smtClean="0"/>
              <a:t>Се наричат методи на действие (например метода </a:t>
            </a:r>
            <a:r>
              <a:rPr lang="en-US" sz="2400" dirty="0" smtClean="0"/>
              <a:t>Index(), </a:t>
            </a:r>
            <a:r>
              <a:rPr lang="bg-BG" sz="2400" dirty="0" smtClean="0"/>
              <a:t>който връща </a:t>
            </a:r>
            <a:r>
              <a:rPr lang="en-US" sz="2400" dirty="0" err="1" smtClean="0">
                <a:solidFill>
                  <a:srgbClr val="00B0F0"/>
                </a:solidFill>
              </a:rPr>
              <a:t>IActionResult</a:t>
            </a:r>
            <a:r>
              <a:rPr lang="en-US" sz="2400" dirty="0" smtClean="0"/>
              <a:t>)</a:t>
            </a:r>
            <a:endParaRPr lang="bg-BG" sz="2400" dirty="0" smtClean="0"/>
          </a:p>
          <a:p>
            <a:pPr lvl="1">
              <a:buFont typeface="Wingdings" pitchFamily="2" charset="2"/>
              <a:buChar char="ü"/>
            </a:pPr>
            <a:r>
              <a:rPr lang="ru-RU" sz="2400" dirty="0" err="1"/>
              <a:t>Обикновено</a:t>
            </a:r>
            <a:r>
              <a:rPr lang="ru-RU" sz="2400" dirty="0"/>
              <a:t> </a:t>
            </a:r>
            <a:r>
              <a:rPr lang="ru-RU" sz="2400" dirty="0" err="1"/>
              <a:t>връщате</a:t>
            </a:r>
            <a:r>
              <a:rPr lang="ru-RU" sz="2400" dirty="0"/>
              <a:t> </a:t>
            </a:r>
            <a:r>
              <a:rPr lang="ru-RU" sz="2400" dirty="0" err="1">
                <a:solidFill>
                  <a:srgbClr val="00B0F0"/>
                </a:solidFill>
              </a:rPr>
              <a:t>IActionResult</a:t>
            </a:r>
            <a:r>
              <a:rPr lang="ru-RU" sz="2400" dirty="0">
                <a:solidFill>
                  <a:srgbClr val="00B0F0"/>
                </a:solidFill>
              </a:rPr>
              <a:t> или </a:t>
            </a:r>
            <a:r>
              <a:rPr lang="ru-RU" sz="2400" dirty="0" err="1">
                <a:solidFill>
                  <a:srgbClr val="00B0F0"/>
                </a:solidFill>
              </a:rPr>
              <a:t>клас</a:t>
            </a:r>
            <a:r>
              <a:rPr lang="ru-RU" sz="2400" dirty="0"/>
              <a:t>, получен от </a:t>
            </a:r>
            <a:r>
              <a:rPr lang="ru-RU" sz="2400" dirty="0" err="1">
                <a:solidFill>
                  <a:srgbClr val="00B0F0"/>
                </a:solidFill>
              </a:rPr>
              <a:t>ActionResult</a:t>
            </a:r>
            <a:r>
              <a:rPr lang="ru-RU" sz="2400" dirty="0"/>
              <a:t>, а не тип </a:t>
            </a:r>
            <a:r>
              <a:rPr lang="ru-RU" sz="2400" dirty="0" err="1" smtClean="0"/>
              <a:t>данни</a:t>
            </a:r>
            <a:r>
              <a:rPr lang="ru-RU" sz="2400" dirty="0" smtClean="0"/>
              <a:t> (например </a:t>
            </a:r>
            <a:r>
              <a:rPr lang="en-US" sz="2400" dirty="0" smtClean="0"/>
              <a:t>string</a:t>
            </a:r>
            <a:r>
              <a:rPr lang="ru-RU" sz="2400" dirty="0" smtClean="0"/>
              <a:t>).</a:t>
            </a:r>
            <a:endParaRPr lang="ru-RU" sz="2400" dirty="0"/>
          </a:p>
          <a:p>
            <a:endParaRPr lang="bg-BG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1" b="16839"/>
          <a:stretch/>
        </p:blipFill>
        <p:spPr bwMode="auto">
          <a:xfrm>
            <a:off x="4716016" y="1340768"/>
            <a:ext cx="4147900" cy="2094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452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Добавяне на изглед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09600" y="1484784"/>
            <a:ext cx="4538464" cy="4230216"/>
          </a:xfrm>
        </p:spPr>
        <p:txBody>
          <a:bodyPr>
            <a:normAutofit/>
          </a:bodyPr>
          <a:lstStyle/>
          <a:p>
            <a:r>
              <a:rPr lang="bg-BG" sz="2400" dirty="0"/>
              <a:t>Щракнете с десния бутон </a:t>
            </a:r>
            <a:r>
              <a:rPr lang="bg-BG" sz="2400" dirty="0" smtClean="0"/>
              <a:t>върху</a:t>
            </a:r>
            <a:r>
              <a:rPr lang="bg-BG" sz="2400" dirty="0"/>
              <a:t> папката </a:t>
            </a:r>
            <a:r>
              <a:rPr lang="en-US" sz="2400" i="1" dirty="0"/>
              <a:t>Views</a:t>
            </a:r>
            <a:r>
              <a:rPr lang="en-US" sz="2400" dirty="0"/>
              <a:t> </a:t>
            </a:r>
            <a:r>
              <a:rPr lang="bg-BG" sz="2400" dirty="0" smtClean="0"/>
              <a:t>и</a:t>
            </a:r>
            <a:endParaRPr lang="en-US" sz="2400" dirty="0" smtClean="0"/>
          </a:p>
          <a:p>
            <a:pPr marL="0" indent="0">
              <a:buNone/>
            </a:pPr>
            <a:r>
              <a:rPr lang="bg-BG" sz="2400" dirty="0" smtClean="0"/>
              <a:t>след </a:t>
            </a:r>
            <a:r>
              <a:rPr lang="bg-BG" sz="2400" dirty="0"/>
              <a:t>това </a:t>
            </a:r>
            <a:r>
              <a:rPr lang="en-US" sz="2400" b="1" dirty="0"/>
              <a:t>Add&gt; New </a:t>
            </a:r>
            <a:r>
              <a:rPr lang="en-US" sz="2400" b="1" dirty="0" smtClean="0"/>
              <a:t>Folder</a:t>
            </a:r>
            <a:r>
              <a:rPr lang="en-US" sz="2400" dirty="0" smtClean="0"/>
              <a:t>.</a:t>
            </a:r>
          </a:p>
          <a:p>
            <a:r>
              <a:rPr lang="bg-BG" sz="2400" i="1" dirty="0" smtClean="0"/>
              <a:t>Задайте</a:t>
            </a:r>
            <a:r>
              <a:rPr lang="bg-BG" sz="2400" dirty="0"/>
              <a:t> име на папката </a:t>
            </a:r>
            <a:r>
              <a:rPr lang="en-US" sz="2400" i="1" dirty="0" err="1"/>
              <a:t>HelloWorld</a:t>
            </a:r>
            <a:r>
              <a:rPr lang="en-US" sz="2400" dirty="0"/>
              <a:t> .</a:t>
            </a:r>
          </a:p>
          <a:p>
            <a:pPr marL="0" indent="0">
              <a:buNone/>
            </a:pPr>
            <a:endParaRPr lang="bg-BG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98" t="2612" r="27783" b="21650"/>
          <a:stretch/>
        </p:blipFill>
        <p:spPr bwMode="auto">
          <a:xfrm>
            <a:off x="5148064" y="836712"/>
            <a:ext cx="3462908" cy="4818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644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Добавяне на изглед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09600" y="1484784"/>
            <a:ext cx="4106416" cy="4230216"/>
          </a:xfrm>
        </p:spPr>
        <p:txBody>
          <a:bodyPr>
            <a:normAutofit fontScale="85000" lnSpcReduction="10000"/>
          </a:bodyPr>
          <a:lstStyle/>
          <a:p>
            <a:r>
              <a:rPr lang="bg-BG" sz="2400" dirty="0" smtClean="0"/>
              <a:t>Щракнете </a:t>
            </a:r>
            <a:r>
              <a:rPr lang="bg-BG" sz="2400" dirty="0"/>
              <a:t>с десния бутон върху папката </a:t>
            </a:r>
            <a:r>
              <a:rPr lang="en-US" sz="2400" i="1" dirty="0" smtClean="0"/>
              <a:t>Views/</a:t>
            </a:r>
            <a:r>
              <a:rPr lang="en-US" sz="2400" i="1" dirty="0" err="1" smtClean="0"/>
              <a:t>HelloWorld</a:t>
            </a:r>
            <a:r>
              <a:rPr lang="en-US" sz="2400" dirty="0"/>
              <a:t> </a:t>
            </a:r>
            <a:r>
              <a:rPr lang="bg-BG" sz="2400" dirty="0"/>
              <a:t>и след това </a:t>
            </a:r>
            <a:r>
              <a:rPr lang="en-US" sz="2400" b="1" dirty="0"/>
              <a:t>Add&gt; New Item</a:t>
            </a:r>
            <a:r>
              <a:rPr lang="en-US" sz="2400" dirty="0"/>
              <a:t> .</a:t>
            </a:r>
          </a:p>
          <a:p>
            <a:r>
              <a:rPr lang="bg-BG" sz="2400" dirty="0"/>
              <a:t>В диалоговия прозорец </a:t>
            </a:r>
            <a:r>
              <a:rPr lang="en-US" sz="2400" b="1" dirty="0" smtClean="0"/>
              <a:t>Add New Item</a:t>
            </a:r>
            <a:r>
              <a:rPr lang="bg-BG" sz="2400" b="1" dirty="0" smtClean="0"/>
              <a:t> </a:t>
            </a:r>
            <a:r>
              <a:rPr lang="bg-BG" sz="2400" b="1" dirty="0"/>
              <a:t>- </a:t>
            </a:r>
            <a:r>
              <a:rPr lang="en-US" sz="2400" b="1" dirty="0" err="1"/>
              <a:t>MvcMovie</a:t>
            </a:r>
            <a:r>
              <a:rPr lang="en-US" sz="2400" dirty="0"/>
              <a:t> :</a:t>
            </a:r>
          </a:p>
          <a:p>
            <a:pPr lvl="1">
              <a:buFont typeface="Wingdings" pitchFamily="2" charset="2"/>
              <a:buChar char="ü"/>
            </a:pPr>
            <a:r>
              <a:rPr lang="bg-BG" sz="2400" dirty="0"/>
              <a:t>В полето за търсене в горния десен ъгъл въведете </a:t>
            </a:r>
            <a:r>
              <a:rPr lang="en-US" sz="2400" i="1" dirty="0" smtClean="0">
                <a:solidFill>
                  <a:srgbClr val="00B0F0"/>
                </a:solidFill>
              </a:rPr>
              <a:t>razor</a:t>
            </a:r>
            <a:endParaRPr lang="bg-BG" sz="2400" dirty="0">
              <a:solidFill>
                <a:srgbClr val="00B0F0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bg-BG" sz="2400" dirty="0"/>
              <a:t>Изберете </a:t>
            </a:r>
            <a:r>
              <a:rPr lang="en-US" sz="2400" b="1" dirty="0"/>
              <a:t>Razor View - Empty</a:t>
            </a:r>
            <a:endParaRPr lang="en-US" sz="2400" dirty="0"/>
          </a:p>
          <a:p>
            <a:pPr lvl="1">
              <a:buFont typeface="Wingdings" pitchFamily="2" charset="2"/>
              <a:buChar char="ü"/>
            </a:pPr>
            <a:r>
              <a:rPr lang="bg-BG" sz="2400" dirty="0"/>
              <a:t>Запазете стойността на полето </a:t>
            </a:r>
            <a:r>
              <a:rPr lang="en-US" sz="2400" b="1" dirty="0" smtClean="0"/>
              <a:t>Name</a:t>
            </a:r>
            <a:r>
              <a:rPr lang="bg-BG" sz="2400" dirty="0"/>
              <a:t> , </a:t>
            </a:r>
            <a:r>
              <a:rPr lang="en-US" sz="2400" i="1" dirty="0" err="1"/>
              <a:t>Index.cshtml</a:t>
            </a:r>
            <a:r>
              <a:rPr lang="en-US" sz="2400" dirty="0"/>
              <a:t> .</a:t>
            </a:r>
          </a:p>
          <a:p>
            <a:pPr lvl="1">
              <a:buFont typeface="Wingdings" pitchFamily="2" charset="2"/>
              <a:buChar char="ü"/>
            </a:pPr>
            <a:r>
              <a:rPr lang="bg-BG" sz="2400" dirty="0"/>
              <a:t>Изберете </a:t>
            </a:r>
            <a:r>
              <a:rPr lang="en-US" sz="2400" b="1" dirty="0" smtClean="0"/>
              <a:t>Add</a:t>
            </a:r>
            <a:endParaRPr lang="bg-BG" sz="2400" dirty="0"/>
          </a:p>
          <a:p>
            <a:endParaRPr lang="bg-BG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5" t="5900" r="15050" b="10266"/>
          <a:stretch/>
        </p:blipFill>
        <p:spPr bwMode="auto">
          <a:xfrm>
            <a:off x="4788024" y="1556792"/>
            <a:ext cx="4219956" cy="2874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3019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Добавяне на изглед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09600" y="1484784"/>
            <a:ext cx="7922840" cy="1008112"/>
          </a:xfrm>
        </p:spPr>
        <p:txBody>
          <a:bodyPr>
            <a:normAutofit/>
          </a:bodyPr>
          <a:lstStyle/>
          <a:p>
            <a:r>
              <a:rPr lang="bg-BG" sz="2400" dirty="0"/>
              <a:t>Заменете съдържанието на </a:t>
            </a:r>
            <a:r>
              <a:rPr lang="en-US" sz="2400" dirty="0" smtClean="0"/>
              <a:t>Razor view </a:t>
            </a:r>
            <a:r>
              <a:rPr lang="bg-BG" sz="2400" dirty="0" smtClean="0"/>
              <a:t>файла </a:t>
            </a:r>
            <a:r>
              <a:rPr lang="en-US" sz="2400" i="1" dirty="0" smtClean="0">
                <a:solidFill>
                  <a:srgbClr val="00B0F0"/>
                </a:solidFill>
              </a:rPr>
              <a:t>Views/</a:t>
            </a:r>
            <a:r>
              <a:rPr lang="en-US" sz="2400" i="1" dirty="0" err="1" smtClean="0">
                <a:solidFill>
                  <a:srgbClr val="00B0F0"/>
                </a:solidFill>
              </a:rPr>
              <a:t>HelloWorld</a:t>
            </a:r>
            <a:r>
              <a:rPr lang="en-US" sz="2400" i="1" dirty="0" smtClean="0">
                <a:solidFill>
                  <a:srgbClr val="00B0F0"/>
                </a:solidFill>
              </a:rPr>
              <a:t>/</a:t>
            </a:r>
            <a:r>
              <a:rPr lang="en-US" sz="2400" i="1" dirty="0" err="1" smtClean="0">
                <a:solidFill>
                  <a:srgbClr val="00B0F0"/>
                </a:solidFill>
              </a:rPr>
              <a:t>Index.cshtml</a:t>
            </a:r>
            <a:r>
              <a:rPr lang="en-US" sz="2400" dirty="0"/>
              <a:t> </a:t>
            </a:r>
            <a:r>
              <a:rPr lang="bg-BG" sz="2400" dirty="0" smtClean="0"/>
              <a:t>със </a:t>
            </a:r>
            <a:r>
              <a:rPr lang="bg-BG" sz="2400" dirty="0"/>
              <a:t>следното:</a:t>
            </a:r>
            <a:endParaRPr lang="bg-BG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" t="5635" r="16031" b="42543"/>
          <a:stretch/>
        </p:blipFill>
        <p:spPr bwMode="auto">
          <a:xfrm>
            <a:off x="1331640" y="2492896"/>
            <a:ext cx="5161453" cy="1821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Контейнер за съдържание 2"/>
          <p:cNvSpPr txBox="1">
            <a:spLocks/>
          </p:cNvSpPr>
          <p:nvPr/>
        </p:nvSpPr>
        <p:spPr>
          <a:xfrm>
            <a:off x="762000" y="4581128"/>
            <a:ext cx="7922840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400" dirty="0" smtClean="0"/>
              <a:t>В браузъра </a:t>
            </a:r>
            <a:r>
              <a:rPr lang="bg-BG" sz="2400" dirty="0" err="1" smtClean="0"/>
              <a:t>навигирайте</a:t>
            </a:r>
            <a:r>
              <a:rPr lang="bg-BG" sz="2400" dirty="0" smtClean="0"/>
              <a:t> до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https://localhost:{PORT}/</a:t>
            </a:r>
            <a:r>
              <a:rPr lang="en-US" sz="2400" dirty="0" smtClean="0">
                <a:solidFill>
                  <a:srgbClr val="00B0F0"/>
                </a:solidFill>
              </a:rPr>
              <a:t>HelloWorld</a:t>
            </a:r>
            <a:endParaRPr lang="bg-BG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76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bg-BG" dirty="0" smtClean="0"/>
              <a:t>изглед. 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09600" y="2996952"/>
            <a:ext cx="4394448" cy="2718048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ru-RU" dirty="0" err="1" smtClean="0"/>
              <a:t>Името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smtClean="0"/>
              <a:t>файла </a:t>
            </a:r>
            <a:r>
              <a:rPr lang="ru-RU" dirty="0"/>
              <a:t>на </a:t>
            </a:r>
            <a:r>
              <a:rPr lang="ru-RU" dirty="0" smtClean="0"/>
              <a:t>шаблона </a:t>
            </a:r>
            <a:r>
              <a:rPr lang="ru-RU" dirty="0"/>
              <a:t>за </a:t>
            </a:r>
            <a:r>
              <a:rPr lang="ru-RU" dirty="0" err="1"/>
              <a:t>изглед</a:t>
            </a:r>
            <a:r>
              <a:rPr lang="ru-RU" dirty="0"/>
              <a:t> не е </a:t>
            </a:r>
            <a:r>
              <a:rPr lang="ru-RU" dirty="0" err="1"/>
              <a:t>посочено</a:t>
            </a:r>
            <a:r>
              <a:rPr lang="ru-RU" dirty="0"/>
              <a:t>, </a:t>
            </a:r>
            <a:r>
              <a:rPr lang="ru-RU" dirty="0" err="1"/>
              <a:t>така</a:t>
            </a:r>
            <a:r>
              <a:rPr lang="ru-RU" dirty="0"/>
              <a:t> че MVC по </a:t>
            </a:r>
            <a:r>
              <a:rPr lang="ru-RU" dirty="0" err="1"/>
              <a:t>подразбиране</a:t>
            </a:r>
            <a:r>
              <a:rPr lang="ru-RU" dirty="0"/>
              <a:t> </a:t>
            </a:r>
            <a:r>
              <a:rPr lang="ru-RU" dirty="0" err="1"/>
              <a:t>използва</a:t>
            </a:r>
            <a:r>
              <a:rPr lang="ru-RU" dirty="0"/>
              <a:t> файла за </a:t>
            </a:r>
            <a:r>
              <a:rPr lang="ru-RU" dirty="0" err="1"/>
              <a:t>изглед</a:t>
            </a:r>
            <a:r>
              <a:rPr lang="ru-RU" dirty="0"/>
              <a:t> по </a:t>
            </a:r>
            <a:r>
              <a:rPr lang="ru-RU" dirty="0" err="1"/>
              <a:t>подразбиране</a:t>
            </a:r>
            <a:r>
              <a:rPr lang="ru-RU" dirty="0"/>
              <a:t>. </a:t>
            </a:r>
            <a:endParaRPr lang="ru-RU" dirty="0" smtClean="0"/>
          </a:p>
          <a:p>
            <a:pPr>
              <a:buFont typeface="Wingdings" pitchFamily="2" charset="2"/>
              <a:buChar char="ü"/>
            </a:pPr>
            <a:r>
              <a:rPr lang="ru-RU" dirty="0" err="1" smtClean="0"/>
              <a:t>Когато</a:t>
            </a:r>
            <a:r>
              <a:rPr lang="ru-RU" dirty="0" smtClean="0"/>
              <a:t> </a:t>
            </a:r>
            <a:r>
              <a:rPr lang="ru-RU" dirty="0" err="1"/>
              <a:t>името</a:t>
            </a:r>
            <a:r>
              <a:rPr lang="ru-RU" dirty="0"/>
              <a:t> на файла на </a:t>
            </a:r>
            <a:r>
              <a:rPr lang="ru-RU" dirty="0" err="1"/>
              <a:t>изгледа</a:t>
            </a:r>
            <a:r>
              <a:rPr lang="ru-RU" dirty="0"/>
              <a:t> не е </a:t>
            </a:r>
            <a:r>
              <a:rPr lang="ru-RU" dirty="0" err="1"/>
              <a:t>посочено</a:t>
            </a:r>
            <a:r>
              <a:rPr lang="ru-RU" dirty="0"/>
              <a:t>, </a:t>
            </a:r>
            <a:r>
              <a:rPr lang="ru-RU" dirty="0" err="1"/>
              <a:t>изгледът</a:t>
            </a:r>
            <a:r>
              <a:rPr lang="ru-RU" dirty="0"/>
              <a:t> по </a:t>
            </a:r>
            <a:r>
              <a:rPr lang="ru-RU" dirty="0" err="1"/>
              <a:t>подразбиране</a:t>
            </a:r>
            <a:r>
              <a:rPr lang="ru-RU" dirty="0"/>
              <a:t> се </a:t>
            </a:r>
            <a:r>
              <a:rPr lang="ru-RU" dirty="0" err="1"/>
              <a:t>връща</a:t>
            </a:r>
            <a:r>
              <a:rPr lang="ru-RU" dirty="0"/>
              <a:t>. </a:t>
            </a:r>
            <a:endParaRPr lang="ru-RU" dirty="0" smtClean="0"/>
          </a:p>
          <a:p>
            <a:pPr>
              <a:buFont typeface="Wingdings" pitchFamily="2" charset="2"/>
              <a:buChar char="ü"/>
            </a:pPr>
            <a:r>
              <a:rPr lang="ru-RU" dirty="0" err="1" smtClean="0"/>
              <a:t>Изгледът</a:t>
            </a:r>
            <a:r>
              <a:rPr lang="ru-RU" dirty="0" smtClean="0"/>
              <a:t> </a:t>
            </a:r>
            <a:r>
              <a:rPr lang="ru-RU" dirty="0"/>
              <a:t>по </a:t>
            </a:r>
            <a:r>
              <a:rPr lang="ru-RU" dirty="0" err="1"/>
              <a:t>подразбиране</a:t>
            </a:r>
            <a:r>
              <a:rPr lang="ru-RU" dirty="0"/>
              <a:t> </a:t>
            </a:r>
            <a:r>
              <a:rPr lang="ru-RU" dirty="0" err="1"/>
              <a:t>има</a:t>
            </a:r>
            <a:r>
              <a:rPr lang="ru-RU" dirty="0"/>
              <a:t> </a:t>
            </a:r>
            <a:r>
              <a:rPr lang="ru-RU" dirty="0" err="1"/>
              <a:t>същото</a:t>
            </a:r>
            <a:r>
              <a:rPr lang="ru-RU" dirty="0"/>
              <a:t> </a:t>
            </a:r>
            <a:r>
              <a:rPr lang="ru-RU" dirty="0" err="1"/>
              <a:t>име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метода на действие, </a:t>
            </a:r>
            <a:r>
              <a:rPr lang="ru-RU" dirty="0" err="1">
                <a:solidFill>
                  <a:srgbClr val="00B0F0"/>
                </a:solidFill>
              </a:rPr>
              <a:t>Index</a:t>
            </a:r>
            <a:r>
              <a:rPr lang="ru-RU" dirty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метода </a:t>
            </a:r>
            <a:r>
              <a:rPr lang="ru-RU" dirty="0" smtClean="0"/>
              <a:t>в </a:t>
            </a:r>
            <a:r>
              <a:rPr lang="ru-RU" dirty="0" err="1"/>
              <a:t>този</a:t>
            </a:r>
            <a:r>
              <a:rPr lang="ru-RU" dirty="0"/>
              <a:t> пример. </a:t>
            </a:r>
            <a:endParaRPr lang="ru-RU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8" t="26117" r="33505" b="39244"/>
          <a:stretch/>
        </p:blipFill>
        <p:spPr bwMode="auto">
          <a:xfrm>
            <a:off x="5004048" y="3462394"/>
            <a:ext cx="3823083" cy="1408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Контейнер за съдържание 2"/>
          <p:cNvSpPr txBox="1">
            <a:spLocks/>
          </p:cNvSpPr>
          <p:nvPr/>
        </p:nvSpPr>
        <p:spPr>
          <a:xfrm>
            <a:off x="683567" y="1404994"/>
            <a:ext cx="8143563" cy="1591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400" dirty="0" smtClean="0"/>
              <a:t>Методът </a:t>
            </a:r>
            <a:r>
              <a:rPr lang="en-US" sz="2400" dirty="0" smtClean="0">
                <a:solidFill>
                  <a:srgbClr val="00B0F0"/>
                </a:solidFill>
              </a:rPr>
              <a:t>Index</a:t>
            </a:r>
            <a:r>
              <a:rPr lang="en-US" sz="2400" dirty="0" smtClean="0"/>
              <a:t> </a:t>
            </a:r>
            <a:r>
              <a:rPr lang="bg-BG" sz="2400" dirty="0" smtClean="0"/>
              <a:t>в </a:t>
            </a:r>
            <a:r>
              <a:rPr lang="en-US" sz="2400" dirty="0" err="1" smtClean="0">
                <a:solidFill>
                  <a:srgbClr val="00B0F0"/>
                </a:solidFill>
              </a:rPr>
              <a:t>HelloWorldController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bg-BG" sz="2400" dirty="0" smtClean="0"/>
              <a:t>изпълнява оператора </a:t>
            </a:r>
            <a:r>
              <a:rPr lang="en-US" sz="2400" dirty="0" smtClean="0">
                <a:solidFill>
                  <a:srgbClr val="00B0F0"/>
                </a:solidFill>
              </a:rPr>
              <a:t>return View ();</a:t>
            </a:r>
            <a:r>
              <a:rPr lang="en-US" sz="2400" dirty="0" smtClean="0"/>
              <a:t>, </a:t>
            </a:r>
            <a:r>
              <a:rPr lang="bg-BG" sz="2400" dirty="0" smtClean="0"/>
              <a:t>който уточнява, че методът трябва да използва файл с шаблон за изглед за изобразяване на отговор на браузъра.</a:t>
            </a:r>
          </a:p>
        </p:txBody>
      </p:sp>
    </p:spTree>
    <p:extLst>
      <p:ext uri="{BB962C8B-B14F-4D97-AF65-F5344CB8AC3E}">
        <p14:creationId xmlns:p14="http://schemas.microsoft.com/office/powerpoint/2010/main" val="2830435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bg-BG" dirty="0" smtClean="0"/>
              <a:t>изглед. Резултат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1036712"/>
          </a:xfrm>
        </p:spPr>
        <p:txBody>
          <a:bodyPr>
            <a:noAutofit/>
          </a:bodyPr>
          <a:lstStyle/>
          <a:p>
            <a:r>
              <a:rPr lang="ru-RU" sz="2400" dirty="0" err="1" smtClean="0"/>
              <a:t>Използва</a:t>
            </a:r>
            <a:r>
              <a:rPr lang="ru-RU" sz="2400" dirty="0" smtClean="0"/>
              <a:t> </a:t>
            </a:r>
            <a:r>
              <a:rPr lang="ru-RU" sz="2400" dirty="0"/>
              <a:t>се </a:t>
            </a:r>
            <a:r>
              <a:rPr lang="ru-RU" sz="2400" dirty="0" err="1"/>
              <a:t>шаблонът</a:t>
            </a:r>
            <a:r>
              <a:rPr lang="ru-RU" sz="2400" dirty="0"/>
              <a:t> за </a:t>
            </a:r>
            <a:r>
              <a:rPr lang="ru-RU" sz="2400" dirty="0" err="1"/>
              <a:t>изглед</a:t>
            </a:r>
            <a:r>
              <a:rPr lang="ru-RU" sz="2400" dirty="0"/>
              <a:t> </a:t>
            </a:r>
            <a:r>
              <a:rPr lang="ru-RU" sz="2400" dirty="0">
                <a:solidFill>
                  <a:srgbClr val="00B0F0"/>
                </a:solidFill>
              </a:rPr>
              <a:t>/</a:t>
            </a:r>
            <a:r>
              <a:rPr lang="ru-RU" sz="2400" dirty="0" err="1">
                <a:solidFill>
                  <a:srgbClr val="00B0F0"/>
                </a:solidFill>
              </a:rPr>
              <a:t>Views</a:t>
            </a:r>
            <a:r>
              <a:rPr lang="ru-RU" sz="2400" dirty="0">
                <a:solidFill>
                  <a:srgbClr val="00B0F0"/>
                </a:solidFill>
              </a:rPr>
              <a:t>/</a:t>
            </a:r>
            <a:r>
              <a:rPr lang="ru-RU" sz="2400" dirty="0" err="1">
                <a:solidFill>
                  <a:srgbClr val="00B0F0"/>
                </a:solidFill>
              </a:rPr>
              <a:t>HelloWorld</a:t>
            </a:r>
            <a:r>
              <a:rPr lang="ru-RU" sz="2400" dirty="0">
                <a:solidFill>
                  <a:srgbClr val="00B0F0"/>
                </a:solidFill>
              </a:rPr>
              <a:t>/</a:t>
            </a:r>
            <a:r>
              <a:rPr lang="ru-RU" sz="2400" dirty="0" err="1">
                <a:solidFill>
                  <a:srgbClr val="00B0F0"/>
                </a:solidFill>
              </a:rPr>
              <a:t>Index.cshtml</a:t>
            </a:r>
            <a:r>
              <a:rPr lang="ru-RU" sz="2400" dirty="0" smtClean="0"/>
              <a:t>.</a:t>
            </a:r>
          </a:p>
          <a:p>
            <a:r>
              <a:rPr lang="ru-RU" sz="2400" dirty="0" err="1" smtClean="0"/>
              <a:t>Следното</a:t>
            </a:r>
            <a:r>
              <a:rPr lang="ru-RU" sz="2400" dirty="0" smtClean="0"/>
              <a:t> </a:t>
            </a:r>
            <a:r>
              <a:rPr lang="ru-RU" sz="2400" dirty="0"/>
              <a:t>изображение </a:t>
            </a:r>
            <a:r>
              <a:rPr lang="ru-RU" sz="2400" dirty="0" err="1"/>
              <a:t>показва</a:t>
            </a:r>
            <a:r>
              <a:rPr lang="ru-RU" sz="2400" dirty="0"/>
              <a:t> </a:t>
            </a:r>
            <a:r>
              <a:rPr lang="ru-RU" sz="2400" dirty="0" smtClean="0"/>
              <a:t>"</a:t>
            </a:r>
            <a:r>
              <a:rPr lang="en-US" sz="2400" dirty="0"/>
              <a:t>Hello from our View Template!</a:t>
            </a:r>
            <a:r>
              <a:rPr lang="ru-RU" sz="2400" dirty="0" smtClean="0"/>
              <a:t>" </a:t>
            </a:r>
            <a:r>
              <a:rPr lang="en-US" sz="2400" dirty="0" smtClean="0"/>
              <a:t>hard-coded</a:t>
            </a:r>
            <a:r>
              <a:rPr lang="bg-BG" sz="2400" dirty="0" smtClean="0"/>
              <a:t> </a:t>
            </a:r>
            <a:r>
              <a:rPr lang="ru-RU" sz="2400" dirty="0" smtClean="0"/>
              <a:t>в </a:t>
            </a:r>
            <a:r>
              <a:rPr lang="ru-RU" sz="2400" dirty="0" err="1"/>
              <a:t>изгледа</a:t>
            </a:r>
            <a:r>
              <a:rPr lang="ru-RU" sz="2400" dirty="0"/>
              <a:t>:</a:t>
            </a:r>
            <a:endParaRPr lang="bg-BG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06" b="43505"/>
          <a:stretch/>
        </p:blipFill>
        <p:spPr bwMode="auto">
          <a:xfrm>
            <a:off x="1763688" y="3387874"/>
            <a:ext cx="5034150" cy="221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326499"/>
      </p:ext>
    </p:extLst>
  </p:cSld>
  <p:clrMapOvr>
    <a:masterClrMapping/>
  </p:clrMapOvr>
</p:sld>
</file>

<file path=ppt/theme/theme1.xml><?xml version="1.0" encoding="utf-8"?>
<a:theme xmlns:a="http://schemas.openxmlformats.org/drawingml/2006/main" name="Хоризонт">
  <a:themeElements>
    <a:clrScheme name="Х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Х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Х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114</TotalTime>
  <Words>505</Words>
  <Application>Microsoft Office PowerPoint</Application>
  <PresentationFormat>Презентация на цял екран (4:3)</PresentationFormat>
  <Paragraphs>89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21</vt:i4>
      </vt:variant>
    </vt:vector>
  </HeadingPairs>
  <TitlesOfParts>
    <vt:vector size="22" baseType="lpstr">
      <vt:lpstr>Хоризонт</vt:lpstr>
      <vt:lpstr>Asp.net core mvc</vt:lpstr>
      <vt:lpstr>Razor view engine. Добавяне на изглед. </vt:lpstr>
      <vt:lpstr>Добавяне на изглед</vt:lpstr>
      <vt:lpstr>Добавяне на изглед</vt:lpstr>
      <vt:lpstr>Добавяне на изглед</vt:lpstr>
      <vt:lpstr>Добавяне на изглед</vt:lpstr>
      <vt:lpstr>Добавяне на изглед</vt:lpstr>
      <vt:lpstr>Добавяне на изглед. </vt:lpstr>
      <vt:lpstr>Добавяне на изглед. Резултат</vt:lpstr>
      <vt:lpstr>Промяна на изгледи и layout pages</vt:lpstr>
      <vt:lpstr>Промяна на изгледи и layout pages</vt:lpstr>
      <vt:lpstr>Промяна на изгледи и layout pages</vt:lpstr>
      <vt:lpstr>Промяна на изгледи и layout pages</vt:lpstr>
      <vt:lpstr>Промяна на изгледи и layout pages</vt:lpstr>
      <vt:lpstr>Промяна на изгледи и layout pages</vt:lpstr>
      <vt:lpstr>Промяна на изгледи и layout pages</vt:lpstr>
      <vt:lpstr>/_ViewStart.cshtml  Промяна на изгледи и layout pages</vt:lpstr>
      <vt:lpstr>_layout.cshtml Промяна на изгледи и layout pages</vt:lpstr>
      <vt:lpstr>Промяна на изгледи</vt:lpstr>
      <vt:lpstr>Промяна на изгледи</vt:lpstr>
      <vt:lpstr>Промяна на изгледи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mvc</dc:title>
  <dc:creator>weeew</dc:creator>
  <cp:lastModifiedBy>weeew</cp:lastModifiedBy>
  <cp:revision>13</cp:revision>
  <dcterms:created xsi:type="dcterms:W3CDTF">2021-10-18T09:18:04Z</dcterms:created>
  <dcterms:modified xsi:type="dcterms:W3CDTF">2021-10-18T11:12:13Z</dcterms:modified>
</cp:coreProperties>
</file>