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AC79D56-847B-4F8C-9EB5-AD8F9119F191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D97F332-F345-4D9E-A7D8-4A184213F68C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.Docs/issues/4076#issuecomment-3265904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api/microsoft.entityframeworkcore.dbconte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Initial migration</a:t>
            </a:r>
            <a:endParaRPr lang="bg-BG" sz="5400" dirty="0"/>
          </a:p>
        </p:txBody>
      </p:sp>
      <p:sp>
        <p:nvSpPr>
          <p:cNvPr id="3" name="Заглавие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76147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en-US" dirty="0" smtClean="0"/>
              <a:t>Database context class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4800" cy="50405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000" dirty="0" smtClean="0"/>
              <a:t> </a:t>
            </a:r>
            <a:r>
              <a:rPr lang="bg-BG" sz="2000" dirty="0" smtClean="0"/>
              <a:t>генерира следният код в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Startup.ConfigureServices</a:t>
            </a:r>
            <a:r>
              <a:rPr lang="en-US" sz="2000" dirty="0" smtClean="0"/>
              <a:t>:</a:t>
            </a:r>
            <a:endParaRPr lang="bg-BG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" t="16632" b="41684"/>
          <a:stretch/>
        </p:blipFill>
        <p:spPr bwMode="auto">
          <a:xfrm>
            <a:off x="611560" y="1916832"/>
            <a:ext cx="7935009" cy="193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26345" y="4005064"/>
            <a:ext cx="7924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Конфигурационната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система на ASP.NET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/>
              <a:t>чете низа за </a:t>
            </a:r>
            <a:r>
              <a:rPr lang="ru-RU" sz="2000" dirty="0" err="1"/>
              <a:t>връзка</a:t>
            </a:r>
            <a:r>
              <a:rPr lang="ru-RU" sz="2000" dirty="0"/>
              <a:t> с </a:t>
            </a:r>
            <a:r>
              <a:rPr lang="ru-RU" sz="2000" dirty="0" err="1"/>
              <a:t>базата</a:t>
            </a:r>
            <a:r>
              <a:rPr lang="ru-RU" sz="2000" dirty="0"/>
              <a:t> </a:t>
            </a:r>
            <a:r>
              <a:rPr lang="ru-RU" sz="2000" dirty="0" err="1"/>
              <a:t>данни</a:t>
            </a:r>
            <a:r>
              <a:rPr lang="ru-RU" sz="2000" dirty="0"/>
              <a:t> "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MvcMovieContext</a:t>
            </a:r>
            <a:r>
              <a:rPr lang="ru-RU" sz="2000" dirty="0"/>
              <a:t>".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71164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bg-BG" dirty="0" smtClean="0"/>
              <a:t>Генерираният </a:t>
            </a:r>
            <a:r>
              <a:rPr lang="en-US" dirty="0" smtClean="0"/>
              <a:t>database connection string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4800" cy="50405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 </a:t>
            </a:r>
            <a:r>
              <a:rPr lang="bg-BG" sz="2400" dirty="0" smtClean="0"/>
              <a:t>добавя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connection string</a:t>
            </a:r>
            <a:r>
              <a:rPr lang="en-US" sz="2400" dirty="0" smtClean="0"/>
              <a:t> </a:t>
            </a:r>
            <a:r>
              <a:rPr lang="bg-BG" sz="2400" dirty="0" smtClean="0"/>
              <a:t>в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appsettings.json</a:t>
            </a:r>
            <a:r>
              <a:rPr lang="en-US" sz="2400" dirty="0" smtClean="0"/>
              <a:t>:</a:t>
            </a:r>
            <a:endParaRPr lang="bg-BG" sz="2400" dirty="0"/>
          </a:p>
        </p:txBody>
      </p:sp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26345" y="4293096"/>
            <a:ext cx="79248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За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локална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разработка </a:t>
            </a:r>
            <a:r>
              <a:rPr lang="ru-RU" sz="2400" dirty="0" err="1"/>
              <a:t>конфигурационната</a:t>
            </a:r>
            <a:r>
              <a:rPr lang="ru-RU" sz="2400" dirty="0"/>
              <a:t> система на </a:t>
            </a:r>
            <a:r>
              <a:rPr lang="en-US" sz="2400" dirty="0"/>
              <a:t>ASP.NET Core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чете ключа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ConnectionString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/>
              <a:t>от файла </a:t>
            </a:r>
            <a:r>
              <a:rPr lang="en-US" sz="2400" dirty="0" err="1"/>
              <a:t>appsettings.json</a:t>
            </a:r>
            <a:r>
              <a:rPr lang="en-US" sz="2400" dirty="0"/>
              <a:t>.</a:t>
            </a:r>
            <a:endParaRPr lang="bg-BG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 bwMode="auto">
          <a:xfrm>
            <a:off x="967385" y="1832248"/>
            <a:ext cx="7242720" cy="21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37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  create 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4800" cy="504056"/>
          </a:xfrm>
        </p:spPr>
        <p:txBody>
          <a:bodyPr>
            <a:normAutofit fontScale="85000" lnSpcReduction="10000"/>
          </a:bodyPr>
          <a:lstStyle/>
          <a:p>
            <a:r>
              <a:rPr lang="bg-BG" sz="2400" dirty="0"/>
              <a:t>Разгледайте миграционния файл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Migrations/{timestamp} _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InitialCreate.cs</a:t>
            </a:r>
            <a:r>
              <a:rPr lang="en-US" sz="2400" dirty="0"/>
              <a:t> :</a:t>
            </a:r>
            <a:endParaRPr lang="bg-BG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8085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кръглено правоъгълно изнесено означение 3"/>
          <p:cNvSpPr/>
          <p:nvPr/>
        </p:nvSpPr>
        <p:spPr>
          <a:xfrm>
            <a:off x="5940152" y="1700808"/>
            <a:ext cx="2952328" cy="1440160"/>
          </a:xfrm>
          <a:prstGeom prst="wedgeRoundRectCallout">
            <a:avLst>
              <a:gd name="adj1" fmla="val -66053"/>
              <a:gd name="adj2" fmla="val -24606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InitialCreate.Up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създава </a:t>
            </a:r>
            <a:r>
              <a:rPr lang="en-US" b="1" dirty="0" smtClean="0">
                <a:solidFill>
                  <a:schemeClr val="tx1"/>
                </a:solidFill>
              </a:rPr>
              <a:t>Movie </a:t>
            </a:r>
            <a:r>
              <a:rPr lang="bg-BG" dirty="0" smtClean="0">
                <a:solidFill>
                  <a:schemeClr val="tx1"/>
                </a:solidFill>
              </a:rPr>
              <a:t>таблицата и конфигурира </a:t>
            </a:r>
            <a:r>
              <a:rPr lang="en-US" b="1" dirty="0" smtClean="0">
                <a:solidFill>
                  <a:schemeClr val="tx1"/>
                </a:solidFill>
              </a:rPr>
              <a:t>Id</a:t>
            </a:r>
            <a:r>
              <a:rPr lang="bg-BG" dirty="0" smtClean="0">
                <a:solidFill>
                  <a:schemeClr val="tx1"/>
                </a:solidFill>
              </a:rPr>
              <a:t> като първичен ключ.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InitialCreate.Up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създава филмовата таблица и конфигурира </a:t>
            </a: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Id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като първичен ключ.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918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InitialCreate.Up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създава филмовата таблица и конфигурира </a:t>
            </a:r>
            <a:r>
              <a:rPr kumimoji="0" lang="bg-BG" sz="9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itchFamily="34" charset="0"/>
              </a:rPr>
              <a:t>Id</a:t>
            </a:r>
            <a:r>
              <a:rPr kumimoji="0" lang="bg-BG" sz="1200" b="0" i="0" u="none" strike="noStrike" cap="none" normalizeH="0" baseline="0" smtClean="0">
                <a:ln>
                  <a:noFill/>
                </a:ln>
                <a:solidFill>
                  <a:srgbClr val="171717"/>
                </a:solidFill>
                <a:effectLst/>
                <a:latin typeface="Segoe UI" pitchFamily="34" charset="0"/>
                <a:cs typeface="Segoe UI" pitchFamily="34" charset="0"/>
              </a:rPr>
              <a:t>като първичен ключ.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>
          <a:xfrm>
            <a:off x="5868144" y="4869160"/>
            <a:ext cx="2952328" cy="1440160"/>
          </a:xfrm>
          <a:prstGeom prst="wedgeRoundRectCallout">
            <a:avLst>
              <a:gd name="adj1" fmla="val -64195"/>
              <a:gd name="adj2" fmla="val -30320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InitialCreate.Down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връща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промените</a:t>
            </a:r>
            <a:r>
              <a:rPr lang="ru-RU" dirty="0" smtClean="0">
                <a:solidFill>
                  <a:schemeClr val="tx1"/>
                </a:solidFill>
              </a:rPr>
              <a:t> в </a:t>
            </a:r>
            <a:r>
              <a:rPr lang="ru-RU" dirty="0" err="1" smtClean="0">
                <a:solidFill>
                  <a:schemeClr val="tx1"/>
                </a:solidFill>
              </a:rPr>
              <a:t>схемата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направени</a:t>
            </a:r>
            <a:r>
              <a:rPr lang="ru-RU" dirty="0" smtClean="0">
                <a:solidFill>
                  <a:schemeClr val="tx1"/>
                </a:solidFill>
              </a:rPr>
              <a:t> от </a:t>
            </a:r>
            <a:r>
              <a:rPr lang="ru-RU" dirty="0" err="1" smtClean="0">
                <a:solidFill>
                  <a:schemeClr val="tx1"/>
                </a:solidFill>
              </a:rPr>
              <a:t>миграцията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Up</a:t>
            </a:r>
            <a:r>
              <a:rPr lang="bg-BG" b="1" dirty="0" smtClean="0">
                <a:solidFill>
                  <a:schemeClr val="tx1"/>
                </a:solidFill>
              </a:rPr>
              <a:t>.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6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Dependency injection </a:t>
            </a:r>
            <a:r>
              <a:rPr lang="bg-BG" dirty="0" smtClean="0">
                <a:latin typeface="Arial Narrow" pitchFamily="34" charset="0"/>
              </a:rPr>
              <a:t>в </a:t>
            </a:r>
            <a:r>
              <a:rPr lang="en-US" dirty="0" smtClean="0">
                <a:latin typeface="Arial Narrow" pitchFamily="34" charset="0"/>
              </a:rPr>
              <a:t>movie controller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4800" cy="864096"/>
          </a:xfrm>
        </p:spPr>
        <p:txBody>
          <a:bodyPr>
            <a:noAutofit/>
          </a:bodyPr>
          <a:lstStyle/>
          <a:p>
            <a:r>
              <a:rPr lang="bg-BG" sz="2400" dirty="0"/>
              <a:t>Отворете файла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Controllers/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MoviesController.cs</a:t>
            </a:r>
            <a:r>
              <a:rPr lang="en-US" sz="2400" dirty="0"/>
              <a:t> </a:t>
            </a:r>
            <a:r>
              <a:rPr lang="bg-BG" sz="2400" dirty="0"/>
              <a:t>и разгледайте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конструктора</a:t>
            </a:r>
            <a:r>
              <a:rPr lang="bg-BG" sz="2400" dirty="0" smtClean="0"/>
              <a:t>:</a:t>
            </a:r>
            <a:endParaRPr lang="bg-BG" sz="24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8522" r="13943" b="37594"/>
          <a:stretch/>
        </p:blipFill>
        <p:spPr bwMode="auto">
          <a:xfrm>
            <a:off x="3347864" y="2079062"/>
            <a:ext cx="4695897" cy="178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663384" y="3861048"/>
            <a:ext cx="7924800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/>
              <a:t>Конструкторът</a:t>
            </a:r>
            <a:r>
              <a:rPr lang="ru-RU" sz="2400" dirty="0"/>
              <a:t> </a:t>
            </a:r>
            <a:r>
              <a:rPr lang="ru-RU" sz="2400" dirty="0" err="1"/>
              <a:t>използва</a:t>
            </a:r>
            <a:r>
              <a:rPr lang="ru-RU" sz="2400" dirty="0"/>
              <a:t> 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Injection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за </a:t>
            </a:r>
            <a:r>
              <a:rPr lang="ru-RU" sz="2400" dirty="0" err="1"/>
              <a:t>инжектиране</a:t>
            </a:r>
            <a:r>
              <a:rPr lang="ru-RU" sz="2400" dirty="0"/>
              <a:t> на контекста на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MvcMovieContext</a:t>
            </a:r>
            <a:r>
              <a:rPr lang="ru-RU" sz="2400" dirty="0"/>
              <a:t>) в контролера. </a:t>
            </a:r>
            <a:endParaRPr lang="en-US" sz="2400" dirty="0" smtClean="0"/>
          </a:p>
          <a:p>
            <a:r>
              <a:rPr lang="ru-RU" sz="2400" dirty="0" err="1" smtClean="0"/>
              <a:t>Контекстът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се </a:t>
            </a:r>
            <a:r>
              <a:rPr lang="ru-RU" sz="2400" dirty="0" err="1"/>
              <a:t>използва</a:t>
            </a:r>
            <a:r>
              <a:rPr lang="ru-RU" sz="2400" dirty="0"/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във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всеки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от CRUD 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в контролера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714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bg-BG" dirty="0" smtClean="0">
                <a:latin typeface="Arial Narrow" pitchFamily="34" charset="0"/>
              </a:rPr>
              <a:t>Тествайте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2592288" cy="2088232"/>
          </a:xfrm>
        </p:spPr>
        <p:txBody>
          <a:bodyPr>
            <a:noAutofit/>
          </a:bodyPr>
          <a:lstStyle/>
          <a:p>
            <a:r>
              <a:rPr lang="ru-RU" sz="1800" dirty="0" err="1"/>
              <a:t>Тествайте</a:t>
            </a:r>
            <a:r>
              <a:rPr lang="ru-RU" sz="1800" dirty="0"/>
              <a:t> </a:t>
            </a:r>
            <a:r>
              <a:rPr lang="ru-RU" sz="1800" dirty="0" err="1"/>
              <a:t>страницата</a:t>
            </a:r>
            <a:r>
              <a:rPr lang="ru-RU" sz="1800" dirty="0"/>
              <a:t>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ru-RU" sz="1800" dirty="0" err="1" smtClean="0"/>
              <a:t>Въведете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изпратете</a:t>
            </a:r>
            <a:r>
              <a:rPr lang="ru-RU" sz="1800" dirty="0"/>
              <a:t> </a:t>
            </a:r>
            <a:r>
              <a:rPr lang="ru-RU" sz="1800" dirty="0" err="1"/>
              <a:t>данни</a:t>
            </a:r>
            <a:r>
              <a:rPr lang="ru-RU" sz="1800" dirty="0"/>
              <a:t>.</a:t>
            </a:r>
          </a:p>
          <a:p>
            <a:r>
              <a:rPr lang="ru-RU" sz="1800" dirty="0" err="1"/>
              <a:t>Тествайте</a:t>
            </a:r>
            <a:r>
              <a:rPr lang="ru-RU" sz="1800" dirty="0"/>
              <a:t> </a:t>
            </a:r>
            <a:r>
              <a:rPr lang="ru-RU" sz="1800" dirty="0" err="1"/>
              <a:t>страниците</a:t>
            </a:r>
            <a:r>
              <a:rPr lang="ru-RU" sz="1800" dirty="0"/>
              <a:t>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Edit</a:t>
            </a:r>
            <a:r>
              <a:rPr lang="ru-RU" sz="1800" dirty="0" smtClean="0"/>
              <a:t>,</a:t>
            </a:r>
            <a:r>
              <a:rPr lang="ru-RU" sz="1800" dirty="0"/>
              <a:t>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  <a:r>
              <a:rPr lang="ru-RU" sz="1800" dirty="0"/>
              <a:t> и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ru-RU" sz="2400" dirty="0"/>
          </a:p>
          <a:p>
            <a:endParaRPr lang="bg-BG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15425" b="56667"/>
          <a:stretch/>
        </p:blipFill>
        <p:spPr bwMode="auto">
          <a:xfrm>
            <a:off x="483484" y="3589079"/>
            <a:ext cx="6254764" cy="207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r="42938"/>
          <a:stretch/>
        </p:blipFill>
        <p:spPr bwMode="auto">
          <a:xfrm>
            <a:off x="3563888" y="332656"/>
            <a:ext cx="2199398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r="59450" b="14266"/>
          <a:stretch/>
        </p:blipFill>
        <p:spPr bwMode="auto">
          <a:xfrm>
            <a:off x="5968962" y="332656"/>
            <a:ext cx="2664976" cy="446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r="50000" b="14000"/>
          <a:stretch/>
        </p:blipFill>
        <p:spPr bwMode="auto">
          <a:xfrm>
            <a:off x="4211960" y="3212975"/>
            <a:ext cx="2527825" cy="261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29150" b="10666"/>
          <a:stretch/>
        </p:blipFill>
        <p:spPr bwMode="auto">
          <a:xfrm>
            <a:off x="6574262" y="3836052"/>
            <a:ext cx="2042268" cy="157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Първоначална </a:t>
            </a:r>
            <a:r>
              <a:rPr lang="bg-BG" b="1" dirty="0" smtClean="0"/>
              <a:t>миграция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7776864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dirty="0" err="1"/>
              <a:t>Използвайте</a:t>
            </a:r>
            <a:r>
              <a:rPr lang="ru-RU" sz="2400" dirty="0"/>
              <a:t> </a:t>
            </a:r>
            <a:r>
              <a:rPr lang="ru-RU" sz="2400" dirty="0" err="1"/>
              <a:t>функцията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Migrations</a:t>
            </a:r>
            <a:r>
              <a:rPr lang="ru-RU" sz="2400" dirty="0"/>
              <a:t>, за да </a:t>
            </a:r>
            <a:r>
              <a:rPr lang="ru-RU" sz="2400" dirty="0" err="1"/>
              <a:t>създадете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. </a:t>
            </a:r>
            <a:endParaRPr lang="en-US" sz="2400" dirty="0" smtClean="0"/>
          </a:p>
          <a:p>
            <a:r>
              <a:rPr lang="ru-RU" sz="2400" dirty="0" err="1" smtClean="0"/>
              <a:t>Миграциите</a:t>
            </a:r>
            <a:r>
              <a:rPr lang="ru-RU" sz="2400" dirty="0" smtClean="0"/>
              <a:t> </a:t>
            </a:r>
            <a:r>
              <a:rPr lang="ru-RU" sz="2400" dirty="0" err="1"/>
              <a:t>са</a:t>
            </a:r>
            <a:r>
              <a:rPr lang="ru-RU" sz="2400" dirty="0"/>
              <a:t> набор от </a:t>
            </a:r>
            <a:r>
              <a:rPr lang="ru-RU" sz="2400" dirty="0" err="1"/>
              <a:t>инструменти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създават</a:t>
            </a:r>
            <a:r>
              <a:rPr lang="ru-RU" sz="2400" dirty="0"/>
              <a:t> и </a:t>
            </a:r>
            <a:r>
              <a:rPr lang="ru-RU" sz="2400" dirty="0" err="1"/>
              <a:t>актуализират</a:t>
            </a:r>
            <a:r>
              <a:rPr lang="ru-RU" sz="2400" dirty="0"/>
              <a:t> </a:t>
            </a:r>
            <a:r>
              <a:rPr lang="ru-RU" sz="2400" dirty="0" smtClean="0"/>
              <a:t>база</a:t>
            </a:r>
            <a:r>
              <a:rPr lang="bg-BG" sz="2400" dirty="0" smtClean="0"/>
              <a:t>та</a:t>
            </a:r>
            <a:r>
              <a:rPr lang="ru-RU" sz="2400" dirty="0" smtClean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, за да </a:t>
            </a:r>
            <a:r>
              <a:rPr lang="ru-RU" sz="2400" dirty="0" err="1"/>
              <a:t>съответстват</a:t>
            </a:r>
            <a:r>
              <a:rPr lang="ru-RU" sz="2400" dirty="0"/>
              <a:t> на </a:t>
            </a:r>
            <a:r>
              <a:rPr lang="ru-RU" sz="2400" dirty="0" err="1"/>
              <a:t>модела</a:t>
            </a:r>
            <a:r>
              <a:rPr lang="ru-RU" sz="2400" dirty="0"/>
              <a:t> на </a:t>
            </a:r>
            <a:r>
              <a:rPr lang="ru-RU" sz="2400" dirty="0" err="1"/>
              <a:t>данните</a:t>
            </a:r>
            <a:r>
              <a:rPr lang="ru-RU" sz="2400" dirty="0" smtClean="0"/>
              <a:t>.</a:t>
            </a:r>
          </a:p>
          <a:p>
            <a:r>
              <a:rPr lang="bg-BG" sz="2400" dirty="0"/>
              <a:t>От менюто </a:t>
            </a:r>
            <a:r>
              <a:rPr lang="en-US" sz="2400" b="1" dirty="0"/>
              <a:t>Tools</a:t>
            </a:r>
            <a:r>
              <a:rPr lang="en-US" sz="2400" dirty="0"/>
              <a:t> </a:t>
            </a:r>
            <a:r>
              <a:rPr lang="bg-BG" sz="2400" dirty="0"/>
              <a:t>изберете 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Package Manager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 &gt;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Package Manager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bg-BG" sz="2400" dirty="0"/>
              <a:t>.</a:t>
            </a:r>
            <a:endParaRPr lang="en-US" sz="2400" dirty="0"/>
          </a:p>
          <a:p>
            <a:r>
              <a:rPr lang="bg-BG" sz="2400" dirty="0"/>
              <a:t>В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  <a:r>
              <a:rPr lang="bg-BG" sz="2400" dirty="0" smtClean="0"/>
              <a:t> </a:t>
            </a:r>
            <a:r>
              <a:rPr lang="bg-BG" sz="2400" dirty="0"/>
              <a:t>(</a:t>
            </a:r>
            <a:r>
              <a:rPr lang="en-US" sz="2400" dirty="0"/>
              <a:t>PMC) </a:t>
            </a:r>
            <a:r>
              <a:rPr lang="bg-BG" sz="2400" dirty="0"/>
              <a:t>въведете следните команди</a:t>
            </a:r>
            <a:r>
              <a:rPr lang="bg-BG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  <a:p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39038" b="29072"/>
          <a:stretch/>
        </p:blipFill>
        <p:spPr bwMode="auto">
          <a:xfrm>
            <a:off x="3432720" y="4941168"/>
            <a:ext cx="5027712" cy="95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3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Първоначална </a:t>
            </a:r>
            <a:r>
              <a:rPr lang="bg-BG" b="1" dirty="0" smtClean="0"/>
              <a:t>миграция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776864" cy="13681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Add-Migration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InitialCreate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Генерира</a:t>
            </a:r>
            <a:r>
              <a:rPr lang="bg-BG" sz="2400" dirty="0"/>
              <a:t> файл за </a:t>
            </a:r>
            <a:r>
              <a:rPr lang="bg-BG" sz="2400" i="1" dirty="0"/>
              <a:t>миграция</a:t>
            </a:r>
            <a:r>
              <a:rPr lang="bg-BG" sz="2400" dirty="0"/>
              <a:t> на </a:t>
            </a:r>
            <a:r>
              <a:rPr lang="en-US" sz="2400" i="1" dirty="0"/>
              <a:t>Migrations/{timestamp} _</a:t>
            </a:r>
            <a:r>
              <a:rPr lang="en-US" sz="2400" i="1" dirty="0" err="1" smtClean="0"/>
              <a:t>InitialCreate.cs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  <a:p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5" r="6675" b="48178"/>
          <a:stretch/>
        </p:blipFill>
        <p:spPr bwMode="auto">
          <a:xfrm>
            <a:off x="158216" y="3356992"/>
            <a:ext cx="887828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Първоначална </a:t>
            </a:r>
            <a:r>
              <a:rPr lang="bg-BG" b="1" dirty="0" smtClean="0"/>
              <a:t>миграция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7776864" cy="446449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Add-Migration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InitialCreate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В</a:t>
            </a:r>
            <a:r>
              <a:rPr lang="bg-BG" sz="2400" dirty="0"/>
              <a:t> 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InitialCreate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400" dirty="0" smtClean="0"/>
              <a:t>аргумент </a:t>
            </a:r>
            <a:r>
              <a:rPr lang="bg-BG" sz="2400" dirty="0"/>
              <a:t>е името на миграцията. Може да се използва всяко име, но по конвенция се избира име, което описва миграцията. 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Тъй </a:t>
            </a:r>
            <a:r>
              <a:rPr lang="bg-BG" sz="2400" dirty="0"/>
              <a:t>като това е първата миграция, генерираният клас съдържа код за създаване на схема на базата данни. 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Схемата </a:t>
            </a:r>
            <a:r>
              <a:rPr lang="bg-BG" sz="2400" dirty="0"/>
              <a:t>на базата данни се основава на модела, посочен в 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MvcMovieContext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400" dirty="0" smtClean="0"/>
              <a:t>класа</a:t>
            </a:r>
            <a:r>
              <a:rPr lang="bg-BG" sz="2400" dirty="0"/>
              <a:t>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Update-Database</a:t>
            </a:r>
            <a:r>
              <a:rPr lang="en-US" sz="2400" dirty="0"/>
              <a:t>: </a:t>
            </a:r>
            <a:r>
              <a:rPr lang="bg-BG" sz="2400" dirty="0"/>
              <a:t>Актуализира базата данни до последната миграция, създадена от предишната команда. 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Тази </a:t>
            </a:r>
            <a:r>
              <a:rPr lang="bg-BG" sz="2400" dirty="0"/>
              <a:t>команда изпълнява 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Up </a:t>
            </a:r>
            <a:r>
              <a:rPr lang="bg-BG" sz="2400" dirty="0" smtClean="0">
                <a:solidFill>
                  <a:schemeClr val="tx2">
                    <a:lumMod val="75000"/>
                  </a:schemeClr>
                </a:solidFill>
              </a:rPr>
              <a:t>метода </a:t>
            </a:r>
            <a:r>
              <a:rPr lang="bg-BG" sz="2400" dirty="0"/>
              <a:t>във файла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Migrations/{time-stamp} _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InitialCreate.cs</a:t>
            </a:r>
            <a:r>
              <a:rPr lang="en-US" sz="2400" dirty="0"/>
              <a:t> , </a:t>
            </a:r>
            <a:r>
              <a:rPr lang="bg-BG" sz="2400" dirty="0"/>
              <a:t>който създава базата данни</a:t>
            </a:r>
            <a:r>
              <a:rPr lang="bg-BG" sz="2400" dirty="0" smtClean="0"/>
              <a:t>.</a:t>
            </a:r>
            <a:endParaRPr lang="bg-BG" sz="2400" dirty="0"/>
          </a:p>
          <a:p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Първоначална </a:t>
            </a:r>
            <a:r>
              <a:rPr lang="bg-BG" b="1" dirty="0" smtClean="0"/>
              <a:t>миграция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Initial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78703" y="1412776"/>
            <a:ext cx="7776864" cy="86409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2400" dirty="0"/>
              <a:t>В 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PMC</a:t>
            </a:r>
            <a:r>
              <a:rPr lang="en-US" sz="2400" dirty="0" smtClean="0"/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Update-Database</a:t>
            </a:r>
            <a:r>
              <a:rPr lang="en-US" sz="2400" dirty="0" smtClean="0"/>
              <a:t> </a:t>
            </a:r>
            <a:r>
              <a:rPr lang="ru-RU" sz="2400" dirty="0" err="1" smtClean="0"/>
              <a:t>командата</a:t>
            </a:r>
            <a:r>
              <a:rPr lang="ru-RU" sz="2400" dirty="0" smtClean="0"/>
              <a:t> </a:t>
            </a:r>
            <a:r>
              <a:rPr lang="ru-RU" sz="2400" dirty="0" err="1"/>
              <a:t>генерира</a:t>
            </a:r>
            <a:r>
              <a:rPr lang="ru-RU" sz="2400" dirty="0"/>
              <a:t> </a:t>
            </a:r>
            <a:r>
              <a:rPr lang="ru-RU" sz="2400" dirty="0" err="1"/>
              <a:t>следното</a:t>
            </a:r>
            <a:r>
              <a:rPr lang="ru-RU" sz="2400" dirty="0"/>
              <a:t> предупреждение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9" b="26461"/>
          <a:stretch/>
        </p:blipFill>
        <p:spPr bwMode="auto">
          <a:xfrm>
            <a:off x="685543" y="2276872"/>
            <a:ext cx="790404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749134" y="4005064"/>
            <a:ext cx="7999329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900" b="1" dirty="0" err="1" smtClean="0">
                <a:solidFill>
                  <a:schemeClr val="tx2">
                    <a:lumMod val="75000"/>
                  </a:schemeClr>
                </a:solidFill>
              </a:rPr>
              <a:t>Забележка</a:t>
            </a:r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</a:rPr>
              <a:t>!!!</a:t>
            </a:r>
            <a:endParaRPr lang="ru-RU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ru-RU" sz="2900" dirty="0" err="1"/>
              <a:t>Възможно</a:t>
            </a:r>
            <a:r>
              <a:rPr lang="ru-RU" sz="2900" dirty="0"/>
              <a:t> е да не успеете да </a:t>
            </a:r>
            <a:r>
              <a:rPr lang="ru-RU" sz="2900" dirty="0" err="1"/>
              <a:t>въведете</a:t>
            </a:r>
            <a:r>
              <a:rPr lang="ru-RU" sz="2900" dirty="0"/>
              <a:t> </a:t>
            </a:r>
            <a:r>
              <a:rPr lang="ru-RU" sz="2900" dirty="0" err="1"/>
              <a:t>десетични</a:t>
            </a:r>
            <a:r>
              <a:rPr lang="ru-RU" sz="2900" dirty="0"/>
              <a:t> </a:t>
            </a:r>
            <a:r>
              <a:rPr lang="ru-RU" sz="2900" dirty="0" err="1"/>
              <a:t>запетаи</a:t>
            </a:r>
            <a:r>
              <a:rPr lang="ru-RU" sz="2900" dirty="0"/>
              <a:t> в </a:t>
            </a:r>
            <a:r>
              <a:rPr lang="ru-RU" sz="2900" dirty="0" err="1" smtClean="0"/>
              <a:t>Price</a:t>
            </a:r>
            <a:r>
              <a:rPr lang="en-US" sz="2900" dirty="0" smtClean="0"/>
              <a:t> </a:t>
            </a:r>
            <a:r>
              <a:rPr lang="ru-RU" sz="2900" dirty="0" err="1" smtClean="0"/>
              <a:t>полето</a:t>
            </a:r>
            <a:r>
              <a:rPr lang="ru-RU" sz="2900" dirty="0"/>
              <a:t>. За да </a:t>
            </a:r>
            <a:r>
              <a:rPr lang="ru-RU" sz="2900" dirty="0" err="1"/>
              <a:t>поддържа</a:t>
            </a:r>
            <a:r>
              <a:rPr lang="ru-RU" sz="2900" dirty="0"/>
              <a:t> </a:t>
            </a:r>
            <a:r>
              <a:rPr lang="ru-RU" sz="2900" b="1" dirty="0" err="1"/>
              <a:t>валидирането</a:t>
            </a:r>
            <a:r>
              <a:rPr lang="ru-RU" sz="2900" dirty="0"/>
              <a:t> на </a:t>
            </a:r>
            <a:r>
              <a:rPr lang="ru-RU" sz="2900" b="1" dirty="0" err="1"/>
              <a:t>jQuery</a:t>
            </a:r>
            <a:r>
              <a:rPr lang="ru-RU" sz="2900" dirty="0"/>
              <a:t> за </a:t>
            </a:r>
            <a:r>
              <a:rPr lang="ru-RU" sz="2900" dirty="0" err="1"/>
              <a:t>локали</a:t>
            </a:r>
            <a:r>
              <a:rPr lang="ru-RU" sz="2900" dirty="0"/>
              <a:t>, </a:t>
            </a:r>
            <a:r>
              <a:rPr lang="ru-RU" sz="2900" dirty="0" err="1"/>
              <a:t>които</a:t>
            </a:r>
            <a:r>
              <a:rPr lang="ru-RU" sz="2900" dirty="0"/>
              <a:t> не </a:t>
            </a:r>
            <a:r>
              <a:rPr lang="ru-RU" sz="2900" dirty="0" err="1"/>
              <a:t>са</a:t>
            </a:r>
            <a:r>
              <a:rPr lang="ru-RU" sz="2900" dirty="0"/>
              <a:t> на </a:t>
            </a:r>
            <a:r>
              <a:rPr lang="ru-RU" sz="2900" dirty="0" err="1"/>
              <a:t>английски</a:t>
            </a:r>
            <a:r>
              <a:rPr lang="ru-RU" sz="2900" dirty="0"/>
              <a:t> </a:t>
            </a:r>
            <a:r>
              <a:rPr lang="ru-RU" sz="2900" dirty="0" err="1"/>
              <a:t>език</a:t>
            </a:r>
            <a:r>
              <a:rPr lang="ru-RU" sz="2900" dirty="0"/>
              <a:t> и </a:t>
            </a:r>
            <a:r>
              <a:rPr lang="ru-RU" sz="2900" dirty="0" err="1"/>
              <a:t>използват</a:t>
            </a:r>
            <a:r>
              <a:rPr lang="ru-RU" sz="2900" dirty="0"/>
              <a:t> запетая (",") за </a:t>
            </a:r>
            <a:r>
              <a:rPr lang="ru-RU" sz="2900" dirty="0" err="1"/>
              <a:t>десетична</a:t>
            </a:r>
            <a:r>
              <a:rPr lang="ru-RU" sz="2900" dirty="0"/>
              <a:t> запетая и за </a:t>
            </a:r>
            <a:r>
              <a:rPr lang="ru-RU" sz="2900" dirty="0" err="1"/>
              <a:t>формати</a:t>
            </a:r>
            <a:r>
              <a:rPr lang="ru-RU" sz="2900" dirty="0"/>
              <a:t> за дата, </a:t>
            </a:r>
            <a:r>
              <a:rPr lang="ru-RU" sz="2900" dirty="0" err="1"/>
              <a:t>които</a:t>
            </a:r>
            <a:r>
              <a:rPr lang="ru-RU" sz="2900" dirty="0"/>
              <a:t> не </a:t>
            </a:r>
            <a:r>
              <a:rPr lang="ru-RU" sz="2900" dirty="0" err="1"/>
              <a:t>са</a:t>
            </a:r>
            <a:r>
              <a:rPr lang="ru-RU" sz="2900" dirty="0"/>
              <a:t> </a:t>
            </a:r>
            <a:r>
              <a:rPr lang="ru-RU" sz="2900" dirty="0" err="1"/>
              <a:t>английски</a:t>
            </a:r>
            <a:r>
              <a:rPr lang="ru-RU" sz="2900" dirty="0"/>
              <a:t>, </a:t>
            </a:r>
            <a:r>
              <a:rPr lang="ru-RU" sz="2900" dirty="0" err="1"/>
              <a:t>приложението</a:t>
            </a:r>
            <a:r>
              <a:rPr lang="ru-RU" sz="2900" dirty="0"/>
              <a:t> </a:t>
            </a:r>
            <a:r>
              <a:rPr lang="ru-RU" sz="2900" dirty="0" err="1"/>
              <a:t>трябва</a:t>
            </a:r>
            <a:r>
              <a:rPr lang="ru-RU" sz="2900" dirty="0"/>
              <a:t> да се </a:t>
            </a:r>
            <a:r>
              <a:rPr lang="ru-RU" sz="2900" dirty="0" err="1"/>
              <a:t>глобализира</a:t>
            </a:r>
            <a:r>
              <a:rPr lang="ru-RU" sz="2900" dirty="0"/>
              <a:t>. За инструкции за глобализация </a:t>
            </a:r>
            <a:r>
              <a:rPr lang="ru-RU" sz="2900" dirty="0" err="1"/>
              <a:t>вижте</a:t>
            </a:r>
            <a:r>
              <a:rPr lang="ru-RU" sz="2900" dirty="0"/>
              <a:t> </a:t>
            </a:r>
            <a:r>
              <a:rPr lang="ru-RU" sz="2900" b="1" dirty="0" err="1"/>
              <a:t>този</a:t>
            </a:r>
            <a:r>
              <a:rPr lang="ru-RU" sz="2900" b="1" dirty="0"/>
              <a:t> проблем с </a:t>
            </a:r>
            <a:r>
              <a:rPr lang="ru-RU" sz="2900" b="1" dirty="0" err="1" smtClean="0"/>
              <a:t>GitHub</a:t>
            </a:r>
            <a:r>
              <a:rPr lang="ru-RU" sz="2900" dirty="0" smtClean="0"/>
              <a:t>.</a:t>
            </a:r>
            <a:r>
              <a:rPr lang="en-US" sz="2900" dirty="0">
                <a:hlinkClick r:id="rId3"/>
              </a:rPr>
              <a:t>(https://github.com/dotnet/AspNetCore.Docs/issues/4076#issuecomment-326590420)</a:t>
            </a:r>
            <a:endParaRPr lang="ru-RU" sz="2900" dirty="0"/>
          </a:p>
          <a:p>
            <a:pPr marL="0" indent="0">
              <a:buFont typeface="Arial" pitchFamily="34" charset="0"/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Тествайте приложението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396752"/>
          </a:xfrm>
        </p:spPr>
        <p:txBody>
          <a:bodyPr>
            <a:normAutofit/>
          </a:bodyPr>
          <a:lstStyle/>
          <a:p>
            <a:r>
              <a:rPr lang="ru-RU" sz="2000" dirty="0" err="1"/>
              <a:t>Стартирайте</a:t>
            </a:r>
            <a:r>
              <a:rPr lang="ru-RU" sz="2000" dirty="0"/>
              <a:t> </a:t>
            </a:r>
            <a:r>
              <a:rPr lang="ru-RU" sz="2000" dirty="0" err="1"/>
              <a:t>приложението</a:t>
            </a:r>
            <a:r>
              <a:rPr lang="ru-RU" sz="2000" dirty="0"/>
              <a:t> и изберете </a:t>
            </a:r>
            <a:r>
              <a:rPr lang="ru-RU" sz="2000" dirty="0" err="1"/>
              <a:t>връзката</a:t>
            </a:r>
            <a:r>
              <a:rPr lang="ru-RU" sz="2000" dirty="0"/>
              <a:t> 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Movie App</a:t>
            </a:r>
            <a:r>
              <a:rPr lang="ru-RU" sz="2000" dirty="0"/>
              <a:t> .</a:t>
            </a:r>
          </a:p>
          <a:p>
            <a:r>
              <a:rPr lang="ru-RU" sz="2000" dirty="0" err="1"/>
              <a:t>Ако</a:t>
            </a:r>
            <a:r>
              <a:rPr lang="ru-RU" sz="2000" dirty="0"/>
              <a:t> получите </a:t>
            </a:r>
            <a:r>
              <a:rPr lang="ru-RU" sz="2000" dirty="0" err="1"/>
              <a:t>изключение</a:t>
            </a:r>
            <a:r>
              <a:rPr lang="ru-RU" sz="2000" dirty="0"/>
              <a:t>, подобно на </a:t>
            </a:r>
            <a:r>
              <a:rPr lang="ru-RU" sz="2000" dirty="0" err="1"/>
              <a:t>следното</a:t>
            </a:r>
            <a:r>
              <a:rPr lang="ru-RU" sz="2000" dirty="0"/>
              <a:t>,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сте</a:t>
            </a:r>
            <a:r>
              <a:rPr lang="ru-RU" sz="2000" dirty="0"/>
              <a:t> </a:t>
            </a:r>
            <a:r>
              <a:rPr lang="ru-RU" sz="2000" dirty="0" err="1"/>
              <a:t>пропуснали</a:t>
            </a:r>
            <a:r>
              <a:rPr lang="ru-RU" sz="2000" dirty="0"/>
              <a:t> </a:t>
            </a:r>
            <a:r>
              <a:rPr lang="ru-RU" sz="2000" dirty="0" err="1" smtClean="0"/>
              <a:t>стъпката</a:t>
            </a:r>
            <a:r>
              <a:rPr lang="en-US" sz="2000" dirty="0"/>
              <a:t> </a:t>
            </a:r>
            <a:r>
              <a:rPr lang="ru-RU" sz="2000" dirty="0" smtClean="0"/>
              <a:t>за</a:t>
            </a:r>
            <a:r>
              <a:rPr lang="ru-RU" sz="2000" dirty="0"/>
              <a:t> </a:t>
            </a:r>
            <a:r>
              <a:rPr lang="ru-RU" sz="2000" dirty="0" smtClean="0"/>
              <a:t>миграция:</a:t>
            </a:r>
            <a:endParaRPr lang="ru-RU" sz="2000" dirty="0"/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63" b="36495"/>
          <a:stretch/>
        </p:blipFill>
        <p:spPr bwMode="auto">
          <a:xfrm>
            <a:off x="539552" y="2852936"/>
            <a:ext cx="8196064" cy="119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762000" y="4149080"/>
            <a:ext cx="79248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Ако всичко е наред трябва да ви зареди следната страница:</a:t>
            </a:r>
            <a:endParaRPr lang="ru-RU" sz="2000" dirty="0" smtClean="0"/>
          </a:p>
          <a:p>
            <a:endParaRPr lang="bg-BG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2" b="56014"/>
          <a:stretch/>
        </p:blipFill>
        <p:spPr bwMode="auto">
          <a:xfrm>
            <a:off x="1930855" y="4581128"/>
            <a:ext cx="680476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en-US" dirty="0" smtClean="0"/>
              <a:t>Database context class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196752"/>
            <a:ext cx="7924800" cy="3168352"/>
          </a:xfrm>
        </p:spPr>
        <p:txBody>
          <a:bodyPr>
            <a:normAutofit/>
          </a:bodyPr>
          <a:lstStyle/>
          <a:p>
            <a:r>
              <a:rPr lang="ru-RU" dirty="0"/>
              <a:t>С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EF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ru-RU" dirty="0"/>
              <a:t> </a:t>
            </a:r>
            <a:r>
              <a:rPr lang="ru-RU" dirty="0" err="1"/>
              <a:t>достъпът</a:t>
            </a:r>
            <a:r>
              <a:rPr lang="ru-RU" dirty="0"/>
              <a:t> до </a:t>
            </a:r>
            <a:r>
              <a:rPr lang="ru-RU" dirty="0" err="1"/>
              <a:t>данни</a:t>
            </a:r>
            <a:r>
              <a:rPr lang="ru-RU" dirty="0"/>
              <a:t> се </a:t>
            </a:r>
            <a:r>
              <a:rPr lang="ru-RU" dirty="0" err="1"/>
              <a:t>осъществява</a:t>
            </a:r>
            <a:r>
              <a:rPr lang="ru-RU" dirty="0"/>
              <a:t> с </a:t>
            </a:r>
            <a:r>
              <a:rPr lang="ru-RU" dirty="0" err="1"/>
              <a:t>помощта</a:t>
            </a:r>
            <a:r>
              <a:rPr lang="ru-RU" dirty="0"/>
              <a:t> на </a:t>
            </a:r>
            <a:r>
              <a:rPr lang="ru-RU" dirty="0" err="1"/>
              <a:t>модел</a:t>
            </a:r>
            <a:r>
              <a:rPr lang="ru-RU" dirty="0"/>
              <a:t>. 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Моделът</a:t>
            </a:r>
            <a:r>
              <a:rPr lang="ru-RU" dirty="0" smtClean="0"/>
              <a:t> </a:t>
            </a:r>
            <a:r>
              <a:rPr lang="ru-RU" dirty="0"/>
              <a:t>се </a:t>
            </a:r>
            <a:r>
              <a:rPr lang="ru-RU" dirty="0" err="1"/>
              <a:t>състои</a:t>
            </a:r>
            <a:r>
              <a:rPr lang="ru-RU" dirty="0"/>
              <a:t> от </a:t>
            </a:r>
            <a:r>
              <a:rPr lang="ru-RU" dirty="0" err="1"/>
              <a:t>класове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r>
              <a:rPr lang="ru-RU" dirty="0"/>
              <a:t> и контекст </a:t>
            </a:r>
            <a:r>
              <a:rPr lang="ru-RU" dirty="0" err="1"/>
              <a:t>обект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представлява</a:t>
            </a:r>
            <a:r>
              <a:rPr lang="ru-RU" dirty="0"/>
              <a:t> </a:t>
            </a:r>
            <a:r>
              <a:rPr lang="ru-RU" dirty="0" err="1"/>
              <a:t>сесия</a:t>
            </a:r>
            <a:r>
              <a:rPr lang="ru-RU" dirty="0"/>
              <a:t> с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 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Обектът</a:t>
            </a:r>
            <a:r>
              <a:rPr lang="ru-RU" dirty="0" smtClean="0"/>
              <a:t> </a:t>
            </a:r>
            <a:r>
              <a:rPr lang="ru-RU" dirty="0"/>
              <a:t>контекст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запитване</a:t>
            </a:r>
            <a:r>
              <a:rPr lang="ru-RU" dirty="0"/>
              <a:t> и </a:t>
            </a:r>
            <a:r>
              <a:rPr lang="ru-RU" dirty="0" err="1"/>
              <a:t>запазване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. 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 err="1" smtClean="0"/>
              <a:t>Контекстът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се </a:t>
            </a:r>
            <a:r>
              <a:rPr lang="ru-RU" dirty="0" err="1"/>
              <a:t>извлича</a:t>
            </a:r>
            <a:r>
              <a:rPr lang="ru-RU" dirty="0"/>
              <a:t> от 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hlinkClick r:id="rId2"/>
              </a:rPr>
              <a:t>Microsoft.EntityFrameworkCore.DbContext</a:t>
            </a:r>
            <a:r>
              <a:rPr lang="ru-RU" dirty="0"/>
              <a:t> и </a:t>
            </a:r>
            <a:r>
              <a:rPr lang="ru-RU" dirty="0" err="1"/>
              <a:t>посочва</a:t>
            </a:r>
            <a:r>
              <a:rPr lang="ru-RU" dirty="0"/>
              <a:t> </a:t>
            </a:r>
            <a:r>
              <a:rPr lang="ru-RU" dirty="0" err="1"/>
              <a:t>обектите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да се включат в </a:t>
            </a:r>
            <a:r>
              <a:rPr lang="ru-RU" dirty="0" err="1"/>
              <a:t>модела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dirty="0"/>
              <a:t> </a:t>
            </a:r>
            <a:r>
              <a:rPr lang="bg-BG" dirty="0" smtClean="0"/>
              <a:t>създава </a:t>
            </a:r>
            <a:r>
              <a:rPr lang="en-US" i="1" dirty="0" smtClean="0"/>
              <a:t>Data/</a:t>
            </a:r>
            <a:r>
              <a:rPr lang="en-US" i="1" dirty="0" err="1" smtClean="0"/>
              <a:t>MvcMovieContext.cs</a:t>
            </a:r>
            <a:r>
              <a:rPr lang="en-US" dirty="0"/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context class</a:t>
            </a:r>
            <a:r>
              <a:rPr lang="en-US" dirty="0"/>
              <a:t>: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0585" r="16340" b="27422"/>
          <a:stretch/>
        </p:blipFill>
        <p:spPr bwMode="auto">
          <a:xfrm>
            <a:off x="4211960" y="3861048"/>
            <a:ext cx="4547683" cy="197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en-US" dirty="0" smtClean="0"/>
              <a:t>Database context class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971600" y="3175375"/>
            <a:ext cx="7924800" cy="3168352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Този</a:t>
            </a:r>
            <a:r>
              <a:rPr lang="ru-RU" sz="2000" dirty="0" smtClean="0"/>
              <a:t> код </a:t>
            </a:r>
            <a:r>
              <a:rPr lang="ru-RU" sz="2000" dirty="0" err="1" smtClean="0"/>
              <a:t>създава</a:t>
            </a:r>
            <a:r>
              <a:rPr lang="ru-RU" sz="2000" dirty="0"/>
              <a:t> </a:t>
            </a:r>
            <a:r>
              <a:rPr lang="ru-RU" sz="2000" dirty="0" err="1" smtClean="0"/>
              <a:t>свойството</a:t>
            </a:r>
            <a:r>
              <a:rPr lang="ru-RU" sz="2000" dirty="0" smtClean="0"/>
              <a:t> </a:t>
            </a:r>
            <a:r>
              <a:rPr lang="ru-RU" sz="2000" dirty="0" err="1"/>
              <a:t>DbSet</a:t>
            </a:r>
            <a:r>
              <a:rPr lang="ru-RU" sz="2000" dirty="0"/>
              <a:t> &lt;</a:t>
            </a:r>
            <a:r>
              <a:rPr lang="ru-RU" sz="2000" dirty="0" err="1"/>
              <a:t>Movie</a:t>
            </a:r>
            <a:r>
              <a:rPr lang="ru-RU" sz="2000" dirty="0"/>
              <a:t>&gt;, </a:t>
            </a:r>
            <a:r>
              <a:rPr lang="ru-RU" sz="2000" dirty="0" err="1"/>
              <a:t>което</a:t>
            </a:r>
            <a:r>
              <a:rPr lang="ru-RU" sz="2000" dirty="0"/>
              <a:t> </a:t>
            </a:r>
            <a:r>
              <a:rPr lang="ru-RU" sz="2000" dirty="0" err="1"/>
              <a:t>представлява</a:t>
            </a:r>
            <a:r>
              <a:rPr lang="ru-RU" sz="2000" dirty="0"/>
              <a:t> </a:t>
            </a:r>
            <a:r>
              <a:rPr lang="ru-RU" sz="2000" dirty="0" err="1"/>
              <a:t>филмите</a:t>
            </a:r>
            <a:r>
              <a:rPr lang="ru-RU" sz="2000" dirty="0"/>
              <a:t> в </a:t>
            </a:r>
            <a:r>
              <a:rPr lang="ru-RU" sz="2000" dirty="0" err="1"/>
              <a:t>базата</a:t>
            </a:r>
            <a:r>
              <a:rPr lang="ru-RU" sz="2000" dirty="0"/>
              <a:t> </a:t>
            </a:r>
            <a:r>
              <a:rPr lang="ru-RU" sz="2000" dirty="0" err="1"/>
              <a:t>данни</a:t>
            </a:r>
            <a:r>
              <a:rPr lang="ru-RU" sz="2000" dirty="0" smtClean="0"/>
              <a:t>.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/>
              <a:t>е </a:t>
            </a:r>
            <a:r>
              <a:rPr lang="ru-RU" sz="2000" dirty="0" err="1"/>
              <a:t>изграден</a:t>
            </a:r>
            <a:r>
              <a:rPr lang="ru-RU" sz="2000" dirty="0"/>
              <a:t> с 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инжектиране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на зависимости (DI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  <a:r>
              <a:rPr lang="ru-RU" sz="2000" dirty="0"/>
              <a:t> </a:t>
            </a:r>
            <a:endParaRPr lang="ru-RU" sz="2000" dirty="0" smtClean="0"/>
          </a:p>
          <a:p>
            <a:r>
              <a:rPr lang="ru-RU" sz="2000" dirty="0" err="1" smtClean="0"/>
              <a:t>Услугите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(Services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 err="1"/>
              <a:t>като</a:t>
            </a:r>
            <a:r>
              <a:rPr lang="ru-RU" sz="2000" dirty="0"/>
              <a:t> контекста на </a:t>
            </a:r>
            <a:r>
              <a:rPr lang="ru-RU" sz="2000" dirty="0" err="1"/>
              <a:t>базата</a:t>
            </a:r>
            <a:r>
              <a:rPr lang="ru-RU" sz="2000" dirty="0"/>
              <a:t> </a:t>
            </a:r>
            <a:r>
              <a:rPr lang="ru-RU" sz="2000" dirty="0" err="1" smtClean="0"/>
              <a:t>данни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database context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 err="1"/>
              <a:t>трябва</a:t>
            </a:r>
            <a:r>
              <a:rPr lang="ru-RU" sz="2000" dirty="0"/>
              <a:t> да </a:t>
            </a:r>
            <a:r>
              <a:rPr lang="ru-RU" sz="2000" dirty="0" err="1"/>
              <a:t>бъдат</a:t>
            </a:r>
            <a:r>
              <a:rPr lang="ru-RU" sz="2000" dirty="0"/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регистрирани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/>
              <a:t>в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DI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Startup</a:t>
            </a:r>
            <a:r>
              <a:rPr lang="ru-RU" sz="2000" dirty="0"/>
              <a:t>. </a:t>
            </a:r>
            <a:endParaRPr lang="ru-RU" sz="2000" dirty="0" smtClean="0"/>
          </a:p>
          <a:p>
            <a:r>
              <a:rPr lang="ru-RU" sz="2000" dirty="0" err="1" smtClean="0"/>
              <a:t>Компонентите</a:t>
            </a:r>
            <a:r>
              <a:rPr lang="ru-RU" sz="2000" dirty="0"/>
              <a:t>,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изискват</a:t>
            </a:r>
            <a:r>
              <a:rPr lang="ru-RU" sz="2000" dirty="0"/>
              <a:t> </a:t>
            </a:r>
            <a:r>
              <a:rPr lang="ru-RU" sz="2000" dirty="0" err="1"/>
              <a:t>тези</a:t>
            </a:r>
            <a:r>
              <a:rPr lang="ru-RU" sz="2000" dirty="0"/>
              <a:t> услуги, се предоставят чрез </a:t>
            </a:r>
            <a:r>
              <a:rPr lang="ru-RU" sz="2000" dirty="0" err="1"/>
              <a:t>параметри</a:t>
            </a:r>
            <a:r>
              <a:rPr lang="ru-RU" sz="2000" dirty="0"/>
              <a:t> на конструктора.</a:t>
            </a:r>
            <a:endParaRPr lang="bg-BG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10585" r="16340" b="27422"/>
          <a:stretch/>
        </p:blipFill>
        <p:spPr bwMode="auto">
          <a:xfrm>
            <a:off x="611560" y="1196752"/>
            <a:ext cx="4547683" cy="197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09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r>
              <a:rPr lang="en-US" dirty="0" smtClean="0"/>
              <a:t>Database context class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4800" cy="1800200"/>
          </a:xfrm>
        </p:spPr>
        <p:txBody>
          <a:bodyPr>
            <a:normAutofit/>
          </a:bodyPr>
          <a:lstStyle/>
          <a:p>
            <a:r>
              <a:rPr lang="bg-BG" sz="2000" dirty="0"/>
              <a:t>Във файла 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Controllers/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MoviesController.cs</a:t>
            </a:r>
            <a:r>
              <a:rPr lang="en-US" sz="2000" dirty="0"/>
              <a:t> </a:t>
            </a:r>
            <a:r>
              <a:rPr lang="bg-BG" sz="2000" dirty="0"/>
              <a:t>конструкторът използва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r>
              <a:rPr lang="en-US" sz="2000" dirty="0"/>
              <a:t>, </a:t>
            </a:r>
            <a:r>
              <a:rPr lang="bg-BG" sz="2000" dirty="0"/>
              <a:t>за да </a:t>
            </a:r>
            <a:r>
              <a:rPr lang="bg-BG" sz="2000" dirty="0" smtClean="0"/>
              <a:t>инжектира</a:t>
            </a:r>
            <a:r>
              <a:rPr lang="bg-BG" sz="2000" dirty="0"/>
              <a:t> 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MvcMovieContext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database context </a:t>
            </a:r>
            <a:r>
              <a:rPr lang="bg-BG" sz="2000" dirty="0" smtClean="0"/>
              <a:t>в </a:t>
            </a:r>
            <a:r>
              <a:rPr lang="bg-BG" sz="2000" dirty="0"/>
              <a:t>контролера. </a:t>
            </a:r>
            <a:endParaRPr lang="en-US" sz="2000" dirty="0" smtClean="0"/>
          </a:p>
          <a:p>
            <a:r>
              <a:rPr lang="bg-BG" sz="2000" dirty="0" smtClean="0"/>
              <a:t>Контекстът </a:t>
            </a:r>
            <a:r>
              <a:rPr lang="bg-BG" sz="2000" dirty="0"/>
              <a:t>на базата данни се използва във 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всеки от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CRUD 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sz="2000" dirty="0"/>
              <a:t>в контролера.</a:t>
            </a:r>
            <a:endParaRPr lang="bg-BG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2886" b="36495"/>
          <a:stretch/>
        </p:blipFill>
        <p:spPr bwMode="auto">
          <a:xfrm>
            <a:off x="1259632" y="3143751"/>
            <a:ext cx="6676919" cy="23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7671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110</TotalTime>
  <Words>178</Words>
  <Application>Microsoft Office PowerPoint</Application>
  <PresentationFormat>Презентация на цял екран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Хоризонт</vt:lpstr>
      <vt:lpstr>Asp.net core mvc</vt:lpstr>
      <vt:lpstr>Първоначална миграция Initial migration</vt:lpstr>
      <vt:lpstr>Първоначална миграция Initial migration</vt:lpstr>
      <vt:lpstr>Първоначална миграция Initial migration</vt:lpstr>
      <vt:lpstr>Първоначална миграция Initial migration</vt:lpstr>
      <vt:lpstr>Тествайте приложението</vt:lpstr>
      <vt:lpstr>Database context class</vt:lpstr>
      <vt:lpstr>Database context class</vt:lpstr>
      <vt:lpstr>Database context class</vt:lpstr>
      <vt:lpstr>Database context class</vt:lpstr>
      <vt:lpstr>Генерираният database connection string</vt:lpstr>
      <vt:lpstr>Class Initial  create  </vt:lpstr>
      <vt:lpstr>Dependency injection в movie controller</vt:lpstr>
      <vt:lpstr>Тествайте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9</cp:revision>
  <dcterms:created xsi:type="dcterms:W3CDTF">2021-10-20T07:37:22Z</dcterms:created>
  <dcterms:modified xsi:type="dcterms:W3CDTF">2021-10-20T09:27:52Z</dcterms:modified>
</cp:coreProperties>
</file>