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812AAD3-4DEE-4F87-BC44-33988EA0811E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2424A86-68BD-4A65-A654-B1D62D54B9A4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Strongly typed </a:t>
            </a:r>
            <a:r>
              <a:rPr lang="en-US" sz="4800" b="1" dirty="0" smtClean="0"/>
              <a:t>models </a:t>
            </a:r>
            <a:r>
              <a:rPr lang="en-US" sz="4800" b="1" dirty="0"/>
              <a:t>and the @model directive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Asp.net core </a:t>
            </a:r>
            <a:r>
              <a:rPr lang="en-US" sz="6000" dirty="0" err="1" smtClean="0"/>
              <a:t>mvc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38820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регистриране на </a:t>
            </a:r>
            <a:r>
              <a:rPr lang="en-US" b="1" dirty="0"/>
              <a:t>Entity Framework </a:t>
            </a:r>
            <a:r>
              <a:rPr lang="en-US" b="1" dirty="0" smtClean="0"/>
              <a:t>Core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900808"/>
          </a:xfrm>
        </p:spPr>
        <p:txBody>
          <a:bodyPr>
            <a:normAutofit/>
          </a:bodyPr>
          <a:lstStyle/>
          <a:p>
            <a:r>
              <a:rPr lang="bg-BG" sz="2000" dirty="0"/>
              <a:t>Конфигурацията за регистриране обикновено се предоставя от секцията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Logging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appsettings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.{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Environment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}.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файлове</a:t>
            </a:r>
            <a:r>
              <a:rPr lang="bg-BG" sz="2000" dirty="0"/>
              <a:t>. </a:t>
            </a:r>
            <a:endParaRPr lang="en-US" sz="2000" dirty="0" smtClean="0"/>
          </a:p>
          <a:p>
            <a:r>
              <a:rPr lang="bg-BG" sz="2000" dirty="0" smtClean="0"/>
              <a:t>За </a:t>
            </a:r>
            <a:r>
              <a:rPr lang="bg-BG" sz="2000" dirty="0"/>
              <a:t>да регистрирате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SQL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bg-BG" sz="2000" dirty="0" smtClean="0"/>
              <a:t>, </a:t>
            </a:r>
            <a:r>
              <a:rPr lang="bg-BG" sz="2000" dirty="0"/>
              <a:t>добавете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„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Microsoft.EntityFrameworkCore.Database.Command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“: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„Information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“ </a:t>
            </a:r>
            <a:r>
              <a:rPr lang="bg-BG" sz="2000" dirty="0"/>
              <a:t>към файла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appsettings.Development.json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bg-BG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33"/>
          <a:stretch/>
        </p:blipFill>
        <p:spPr bwMode="auto">
          <a:xfrm>
            <a:off x="284141" y="3501008"/>
            <a:ext cx="875235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27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Strongly typed models and the @model </a:t>
            </a:r>
            <a:r>
              <a:rPr lang="en-US" b="1" dirty="0" smtClean="0"/>
              <a:t>directive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/>
              <a:t>По-рано</a:t>
            </a:r>
            <a:r>
              <a:rPr lang="ru-RU" sz="2400" dirty="0" smtClean="0"/>
              <a:t> </a:t>
            </a:r>
            <a:r>
              <a:rPr lang="ru-RU" sz="2400" dirty="0"/>
              <a:t>в </a:t>
            </a:r>
            <a:r>
              <a:rPr lang="ru-RU" sz="2400" dirty="0" err="1"/>
              <a:t>този</a:t>
            </a:r>
            <a:r>
              <a:rPr lang="ru-RU" sz="2400" dirty="0"/>
              <a:t> урок </a:t>
            </a:r>
            <a:r>
              <a:rPr lang="ru-RU" sz="2400" dirty="0" err="1"/>
              <a:t>видяхте</a:t>
            </a:r>
            <a:r>
              <a:rPr lang="ru-RU" sz="2400" dirty="0"/>
              <a:t> как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контролер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да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предава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или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обекти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/>
              <a:t>на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изглед</a:t>
            </a:r>
            <a:r>
              <a:rPr lang="ru-RU" sz="2400" dirty="0"/>
              <a:t>, </a:t>
            </a:r>
            <a:r>
              <a:rPr lang="ru-RU" sz="2400" dirty="0" err="1"/>
              <a:t>използвайки</a:t>
            </a:r>
            <a:r>
              <a:rPr lang="ru-RU" sz="2400" dirty="0"/>
              <a:t> речника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ViewData</a:t>
            </a:r>
            <a:r>
              <a:rPr lang="ru-RU" sz="2400" dirty="0"/>
              <a:t>. </a:t>
            </a:r>
            <a:endParaRPr lang="en-US" sz="2400" dirty="0" smtClean="0"/>
          </a:p>
          <a:p>
            <a:r>
              <a:rPr lang="ru-RU" sz="2400" dirty="0" err="1" smtClean="0"/>
              <a:t>Речникът</a:t>
            </a:r>
            <a:r>
              <a:rPr lang="ru-RU" sz="2400" dirty="0" smtClean="0"/>
              <a:t> </a:t>
            </a:r>
            <a:r>
              <a:rPr lang="ru-RU" sz="2400" dirty="0" err="1"/>
              <a:t>ViewData</a:t>
            </a:r>
            <a:r>
              <a:rPr lang="ru-RU" sz="2400" dirty="0"/>
              <a:t> е динамичен </a:t>
            </a:r>
            <a:r>
              <a:rPr lang="ru-RU" sz="2400" dirty="0" err="1"/>
              <a:t>обект</a:t>
            </a:r>
            <a:r>
              <a:rPr lang="ru-RU" sz="2400" dirty="0"/>
              <a:t>, </a:t>
            </a:r>
            <a:r>
              <a:rPr lang="ru-RU" sz="2400" dirty="0" err="1"/>
              <a:t>който</a:t>
            </a:r>
            <a:r>
              <a:rPr lang="ru-RU" sz="2400" dirty="0"/>
              <a:t> </a:t>
            </a:r>
            <a:r>
              <a:rPr lang="ru-RU" sz="2400" dirty="0" err="1"/>
              <a:t>осигурява</a:t>
            </a:r>
            <a:r>
              <a:rPr lang="ru-RU" sz="2400" dirty="0"/>
              <a:t> удобен начин за </a:t>
            </a:r>
            <a:r>
              <a:rPr lang="ru-RU" sz="2400" dirty="0" err="1"/>
              <a:t>късно</a:t>
            </a:r>
            <a:r>
              <a:rPr lang="ru-RU" sz="2400" dirty="0"/>
              <a:t> </a:t>
            </a:r>
            <a:r>
              <a:rPr lang="ru-RU" sz="2400" dirty="0" err="1"/>
              <a:t>свързване</a:t>
            </a:r>
            <a:r>
              <a:rPr lang="ru-RU" sz="2400" dirty="0"/>
              <a:t> на информация </a:t>
            </a:r>
            <a:r>
              <a:rPr lang="ru-RU" sz="2400" dirty="0" err="1"/>
              <a:t>към</a:t>
            </a:r>
            <a:r>
              <a:rPr lang="ru-RU" sz="2400" dirty="0"/>
              <a:t> </a:t>
            </a:r>
            <a:r>
              <a:rPr lang="ru-RU" sz="2400" dirty="0" err="1"/>
              <a:t>изглед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MVC</a:t>
            </a:r>
            <a:r>
              <a:rPr lang="ru-RU" sz="2400" dirty="0"/>
              <a:t> </a:t>
            </a:r>
            <a:r>
              <a:rPr lang="ru-RU" sz="2400" dirty="0" err="1"/>
              <a:t>предоставя</a:t>
            </a:r>
            <a:r>
              <a:rPr lang="ru-RU" sz="2400" dirty="0"/>
              <a:t> </a:t>
            </a:r>
            <a:r>
              <a:rPr lang="ru-RU" sz="2400" dirty="0" err="1"/>
              <a:t>възможност</a:t>
            </a:r>
            <a:r>
              <a:rPr lang="ru-RU" sz="2400" dirty="0"/>
              <a:t> за </a:t>
            </a:r>
            <a:r>
              <a:rPr lang="ru-RU" sz="2400" dirty="0" err="1"/>
              <a:t>предаване</a:t>
            </a:r>
            <a:r>
              <a:rPr lang="ru-RU" sz="2400" dirty="0"/>
              <a:t> на </a:t>
            </a:r>
            <a:r>
              <a:rPr lang="ru-RU" sz="2400" dirty="0" err="1"/>
              <a:t>силно</a:t>
            </a:r>
            <a:r>
              <a:rPr lang="ru-RU" sz="2400" dirty="0"/>
              <a:t> </a:t>
            </a:r>
            <a:r>
              <a:rPr lang="ru-RU" sz="2400" dirty="0" err="1" smtClean="0"/>
              <a:t>типизирани</a:t>
            </a:r>
            <a:r>
              <a:rPr lang="ru-RU" sz="2400" dirty="0" smtClean="0"/>
              <a:t> </a:t>
            </a:r>
            <a:r>
              <a:rPr lang="ru-RU" sz="2400" dirty="0" err="1" smtClean="0"/>
              <a:t>обекти</a:t>
            </a:r>
            <a:r>
              <a:rPr lang="ru-RU" sz="2400" dirty="0" smtClean="0"/>
              <a:t> (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strongly typed</a:t>
            </a:r>
            <a:r>
              <a:rPr lang="ru-RU" sz="2400" dirty="0" smtClean="0"/>
              <a:t>) </a:t>
            </a:r>
            <a:r>
              <a:rPr lang="ru-RU" sz="2400" dirty="0"/>
              <a:t>на </a:t>
            </a:r>
            <a:r>
              <a:rPr lang="ru-RU" sz="2400" dirty="0" err="1"/>
              <a:t>модел</a:t>
            </a:r>
            <a:r>
              <a:rPr lang="ru-RU" sz="2400" dirty="0"/>
              <a:t> </a:t>
            </a:r>
            <a:r>
              <a:rPr lang="ru-RU" sz="2400" dirty="0" err="1"/>
              <a:t>към</a:t>
            </a:r>
            <a:r>
              <a:rPr lang="ru-RU" sz="2400" dirty="0"/>
              <a:t> </a:t>
            </a:r>
            <a:r>
              <a:rPr lang="ru-RU" sz="2400" dirty="0" err="1"/>
              <a:t>изглед</a:t>
            </a:r>
            <a:r>
              <a:rPr lang="ru-RU" sz="2400" dirty="0"/>
              <a:t>. </a:t>
            </a:r>
            <a:endParaRPr lang="en-US" sz="2400" dirty="0" smtClean="0"/>
          </a:p>
          <a:p>
            <a:r>
              <a:rPr lang="ru-RU" sz="2400" dirty="0" err="1" smtClean="0"/>
              <a:t>Този</a:t>
            </a:r>
            <a:r>
              <a:rPr lang="ru-RU" sz="2400" dirty="0" smtClean="0"/>
              <a:t> </a:t>
            </a:r>
            <a:r>
              <a:rPr lang="en-US" sz="2400" i="1" dirty="0" smtClean="0"/>
              <a:t>strongly typed</a:t>
            </a:r>
            <a:r>
              <a:rPr lang="en-US" sz="2400" dirty="0" smtClean="0"/>
              <a:t> </a:t>
            </a:r>
            <a:r>
              <a:rPr lang="ru-RU" sz="2400" dirty="0" smtClean="0"/>
              <a:t>подход </a:t>
            </a:r>
            <a:r>
              <a:rPr lang="ru-RU" sz="2400" dirty="0" err="1"/>
              <a:t>позволява</a:t>
            </a:r>
            <a:r>
              <a:rPr lang="ru-RU" sz="2400" dirty="0"/>
              <a:t> проверка на </a:t>
            </a:r>
            <a:r>
              <a:rPr lang="ru-RU" sz="2400" dirty="0" err="1"/>
              <a:t>времевия</a:t>
            </a:r>
            <a:r>
              <a:rPr lang="ru-RU" sz="2400" dirty="0"/>
              <a:t> код </a:t>
            </a:r>
            <a:r>
              <a:rPr lang="ru-RU" sz="2400" dirty="0" smtClean="0"/>
              <a:t>при </a:t>
            </a:r>
            <a:r>
              <a:rPr lang="ru-RU" sz="2400" dirty="0" err="1"/>
              <a:t>компилация</a:t>
            </a:r>
            <a:r>
              <a:rPr lang="ru-RU" sz="2400" dirty="0" smtClean="0"/>
              <a:t>.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Scaffolding</a:t>
            </a:r>
            <a:r>
              <a:rPr lang="en-US" sz="2400" dirty="0" smtClean="0"/>
              <a:t> </a:t>
            </a:r>
            <a:r>
              <a:rPr lang="bg-BG" sz="2400" dirty="0" smtClean="0"/>
              <a:t>механизма </a:t>
            </a:r>
            <a:r>
              <a:rPr lang="ru-RU" sz="2400" dirty="0" err="1" smtClean="0"/>
              <a:t>предава</a:t>
            </a:r>
            <a:r>
              <a:rPr lang="ru-RU" sz="2400" dirty="0" smtClean="0"/>
              <a:t> </a:t>
            </a:r>
            <a:r>
              <a:rPr lang="ru-RU" sz="2400" dirty="0" err="1"/>
              <a:t>през</a:t>
            </a:r>
            <a:r>
              <a:rPr lang="ru-RU" sz="2400" dirty="0"/>
              <a:t> строго </a:t>
            </a:r>
            <a:r>
              <a:rPr lang="ru-RU" sz="2400" dirty="0" err="1"/>
              <a:t>типизиран</a:t>
            </a:r>
            <a:r>
              <a:rPr lang="ru-RU" sz="2400" dirty="0"/>
              <a:t> </a:t>
            </a:r>
            <a:r>
              <a:rPr lang="ru-RU" sz="2400" dirty="0" err="1"/>
              <a:t>модел</a:t>
            </a:r>
            <a:r>
              <a:rPr lang="ru-RU" sz="2400" dirty="0"/>
              <a:t> в </a:t>
            </a:r>
            <a:r>
              <a:rPr lang="ru-RU" sz="2400" dirty="0" err="1"/>
              <a:t>класа</a:t>
            </a:r>
            <a:r>
              <a:rPr lang="ru-RU" sz="2400" dirty="0"/>
              <a:t> и </a:t>
            </a:r>
            <a:r>
              <a:rPr lang="ru-RU" sz="2400" dirty="0" err="1"/>
              <a:t>изгледите</a:t>
            </a:r>
            <a:r>
              <a:rPr lang="ru-RU" sz="2400" dirty="0"/>
              <a:t> на </a:t>
            </a:r>
            <a:r>
              <a:rPr lang="ru-RU" sz="2400" dirty="0" err="1"/>
              <a:t>MoviesController</a:t>
            </a:r>
            <a:r>
              <a:rPr lang="ru-RU" sz="2400" dirty="0"/>
              <a:t>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7667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Strongly typed models and the @model directive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60648"/>
          </a:xfrm>
        </p:spPr>
        <p:txBody>
          <a:bodyPr/>
          <a:lstStyle/>
          <a:p>
            <a:r>
              <a:rPr lang="bg-BG" dirty="0"/>
              <a:t>Разгледайте генерирания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Details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метод </a:t>
            </a:r>
            <a:r>
              <a:rPr lang="bg-BG" dirty="0"/>
              <a:t>във файла 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Controllers/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MoviesController.cs</a:t>
            </a:r>
            <a:r>
              <a:rPr lang="bg-BG" dirty="0" smtClean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9759" r="37371" b="11065"/>
          <a:stretch/>
        </p:blipFill>
        <p:spPr bwMode="auto">
          <a:xfrm>
            <a:off x="899592" y="2686678"/>
            <a:ext cx="4071823" cy="321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5148064" y="1988840"/>
            <a:ext cx="3744416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Параметърът</a:t>
            </a:r>
            <a:r>
              <a:rPr lang="ru-RU" dirty="0" smtClean="0"/>
              <a:t>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ru-RU" dirty="0" smtClean="0"/>
              <a:t> </a:t>
            </a:r>
            <a:r>
              <a:rPr lang="ru-RU" dirty="0" err="1" smtClean="0"/>
              <a:t>обикновено</a:t>
            </a:r>
            <a:r>
              <a:rPr lang="ru-RU" dirty="0" smtClean="0"/>
              <a:t> се </a:t>
            </a:r>
            <a:r>
              <a:rPr lang="ru-RU" dirty="0" err="1" smtClean="0"/>
              <a:t>предава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маршрутни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. Например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https: //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localhost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: 5001/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movies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details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Закръглено правоъгълно изнесено означение 3"/>
          <p:cNvSpPr/>
          <p:nvPr/>
        </p:nvSpPr>
        <p:spPr>
          <a:xfrm>
            <a:off x="683568" y="1988840"/>
            <a:ext cx="2016224" cy="576064"/>
          </a:xfrm>
          <a:prstGeom prst="wedgeRoundRectCallout">
            <a:avLst>
              <a:gd name="adj1" fmla="val 10913"/>
              <a:gd name="adj2" fmla="val 79961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MoviesController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>
          <a:xfrm>
            <a:off x="3059832" y="2060848"/>
            <a:ext cx="1656184" cy="504056"/>
          </a:xfrm>
          <a:prstGeom prst="wedgeRoundRectCallout">
            <a:avLst>
              <a:gd name="adj1" fmla="val -73284"/>
              <a:gd name="adj2" fmla="val 80641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 Details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>
          <a:xfrm>
            <a:off x="3275856" y="3394990"/>
            <a:ext cx="1224136" cy="468052"/>
          </a:xfrm>
          <a:prstGeom prst="wedgeRoundRectCallout">
            <a:avLst>
              <a:gd name="adj1" fmla="val -74988"/>
              <a:gd name="adj2" fmla="val -145561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 5</a:t>
            </a:r>
          </a:p>
        </p:txBody>
      </p:sp>
    </p:spTree>
    <p:extLst>
      <p:ext uri="{BB962C8B-B14F-4D97-AF65-F5344CB8AC3E}">
        <p14:creationId xmlns:p14="http://schemas.microsoft.com/office/powerpoint/2010/main" val="200328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Strongly typed models and the @model directive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11560" y="1412776"/>
            <a:ext cx="7934528" cy="720080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1800" dirty="0" smtClean="0"/>
              <a:t> </a:t>
            </a:r>
            <a:r>
              <a:rPr lang="bg-BG" sz="1800" dirty="0" smtClean="0"/>
              <a:t>параметърът може да бъде предаден и като низ чрез </a:t>
            </a:r>
            <a:r>
              <a:rPr lang="bg-BG" sz="1800" dirty="0" err="1" smtClean="0"/>
              <a:t>зявка</a:t>
            </a:r>
            <a:r>
              <a:rPr lang="bg-BG" sz="1800" dirty="0" smtClean="0"/>
              <a:t> (в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query string</a:t>
            </a:r>
            <a:r>
              <a:rPr lang="bg-BG" sz="1800" dirty="0" smtClean="0"/>
              <a:t>)</a:t>
            </a:r>
            <a:r>
              <a:rPr lang="en-US" sz="1800" dirty="0" smtClean="0"/>
              <a:t>.</a:t>
            </a:r>
            <a:r>
              <a:rPr lang="bg-BG" sz="1800" dirty="0" smtClean="0"/>
              <a:t>Например: </a:t>
            </a:r>
            <a:r>
              <a:rPr lang="en-US" sz="1800" dirty="0"/>
              <a:t>https://localhost:5001/movies/details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?id=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  <a:p>
            <a:endParaRPr lang="bg-BG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25696"/>
          <a:stretch/>
        </p:blipFill>
        <p:spPr bwMode="auto">
          <a:xfrm>
            <a:off x="683568" y="3571802"/>
            <a:ext cx="3813649" cy="30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кръглено правоъгълно изнесено означение 9"/>
          <p:cNvSpPr/>
          <p:nvPr/>
        </p:nvSpPr>
        <p:spPr>
          <a:xfrm>
            <a:off x="4497217" y="2132856"/>
            <a:ext cx="4336903" cy="1944216"/>
          </a:xfrm>
          <a:prstGeom prst="wedgeRoundRectCallout">
            <a:avLst>
              <a:gd name="adj1" fmla="val -68061"/>
              <a:gd name="adj2" fmla="val 90719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b="1" dirty="0" smtClean="0">
                <a:solidFill>
                  <a:schemeClr val="tx1"/>
                </a:solidFill>
              </a:rPr>
              <a:t>Н</a:t>
            </a:r>
            <a:r>
              <a:rPr lang="ru-RU" b="1" dirty="0" smtClean="0">
                <a:solidFill>
                  <a:schemeClr val="tx1"/>
                </a:solidFill>
              </a:rPr>
              <a:t>а метода </a:t>
            </a:r>
            <a:r>
              <a:rPr lang="ru-RU" b="1" i="1" dirty="0" err="1" smtClean="0">
                <a:solidFill>
                  <a:schemeClr val="tx1"/>
                </a:solidFill>
              </a:rPr>
              <a:t>FirstOrDefaultAsync</a:t>
            </a:r>
            <a:r>
              <a:rPr lang="ru-RU" b="1" dirty="0" smtClean="0">
                <a:solidFill>
                  <a:schemeClr val="tx1"/>
                </a:solidFill>
              </a:rPr>
              <a:t> се </a:t>
            </a:r>
            <a:r>
              <a:rPr lang="ru-RU" b="1" dirty="0" err="1" smtClean="0">
                <a:solidFill>
                  <a:schemeClr val="tx1"/>
                </a:solidFill>
              </a:rPr>
              <a:t>подава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ламбда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израз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i="1" dirty="0" smtClean="0">
                <a:solidFill>
                  <a:schemeClr val="tx1"/>
                </a:solidFill>
              </a:rPr>
              <a:t>за </a:t>
            </a:r>
            <a:r>
              <a:rPr lang="ru-RU" b="1" i="1" dirty="0" err="1" smtClean="0">
                <a:solidFill>
                  <a:schemeClr val="tx1"/>
                </a:solidFill>
              </a:rPr>
              <a:t>избор</a:t>
            </a:r>
            <a:r>
              <a:rPr lang="ru-RU" b="1" i="1" dirty="0" smtClean="0">
                <a:solidFill>
                  <a:schemeClr val="tx1"/>
                </a:solidFill>
              </a:rPr>
              <a:t> на </a:t>
            </a:r>
            <a:r>
              <a:rPr lang="ru-RU" b="1" i="1" dirty="0" err="1" smtClean="0">
                <a:solidFill>
                  <a:schemeClr val="tx1"/>
                </a:solidFill>
              </a:rPr>
              <a:t>филмови</a:t>
            </a:r>
            <a:r>
              <a:rPr lang="ru-RU" b="1" i="1" dirty="0" smtClean="0">
                <a:solidFill>
                  <a:schemeClr val="tx1"/>
                </a:solidFill>
              </a:rPr>
              <a:t> </a:t>
            </a:r>
            <a:r>
              <a:rPr lang="ru-RU" b="1" i="1" dirty="0" err="1" smtClean="0">
                <a:solidFill>
                  <a:schemeClr val="tx1"/>
                </a:solidFill>
              </a:rPr>
              <a:t>обекти</a:t>
            </a:r>
            <a:r>
              <a:rPr lang="en-US" b="1" dirty="0" smtClean="0">
                <a:solidFill>
                  <a:schemeClr val="tx1"/>
                </a:solidFill>
              </a:rPr>
              <a:t> (entities)</a:t>
            </a:r>
            <a:r>
              <a:rPr lang="ru-RU" b="1" dirty="0" smtClean="0">
                <a:solidFill>
                  <a:schemeClr val="tx1"/>
                </a:solidFill>
              </a:rPr>
              <a:t>, </a:t>
            </a:r>
            <a:r>
              <a:rPr lang="ru-RU" b="1" dirty="0" err="1" smtClean="0">
                <a:solidFill>
                  <a:schemeClr val="tx1"/>
                </a:solidFill>
              </a:rPr>
              <a:t>които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съответстват</a:t>
            </a:r>
            <a:r>
              <a:rPr lang="ru-RU" b="1" dirty="0" smtClean="0">
                <a:solidFill>
                  <a:schemeClr val="tx1"/>
                </a:solidFill>
              </a:rPr>
              <a:t> на </a:t>
            </a:r>
            <a:r>
              <a:rPr lang="ru-RU" b="1" i="1" dirty="0" err="1" smtClean="0">
                <a:solidFill>
                  <a:schemeClr val="tx1"/>
                </a:solidFill>
              </a:rPr>
              <a:t>данните</a:t>
            </a:r>
            <a:r>
              <a:rPr lang="ru-RU" b="1" i="1" dirty="0" smtClean="0">
                <a:solidFill>
                  <a:schemeClr val="tx1"/>
                </a:solidFill>
              </a:rPr>
              <a:t> за маршрута или </a:t>
            </a:r>
            <a:r>
              <a:rPr lang="ru-RU" b="1" i="1" dirty="0" err="1" smtClean="0">
                <a:solidFill>
                  <a:schemeClr val="tx1"/>
                </a:solidFill>
              </a:rPr>
              <a:t>стойността</a:t>
            </a:r>
            <a:r>
              <a:rPr lang="ru-RU" b="1" i="1" dirty="0" smtClean="0">
                <a:solidFill>
                  <a:schemeClr val="tx1"/>
                </a:solidFill>
              </a:rPr>
              <a:t> на низа на </a:t>
            </a:r>
            <a:r>
              <a:rPr lang="ru-RU" b="1" i="1" dirty="0" err="1" smtClean="0">
                <a:solidFill>
                  <a:schemeClr val="tx1"/>
                </a:solidFill>
              </a:rPr>
              <a:t>заявката</a:t>
            </a:r>
            <a:r>
              <a:rPr lang="ru-RU" b="1" i="1" dirty="0" smtClean="0">
                <a:solidFill>
                  <a:schemeClr val="tx1"/>
                </a:solidFill>
              </a:rPr>
              <a:t>.</a:t>
            </a:r>
            <a:endParaRPr lang="ru-RU" b="1" i="1" dirty="0" smtClean="0">
              <a:solidFill>
                <a:schemeClr val="tx1"/>
              </a:solidFill>
            </a:endParaRP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>
          <a:xfrm>
            <a:off x="5017696" y="4437112"/>
            <a:ext cx="3528392" cy="1367545"/>
          </a:xfrm>
          <a:prstGeom prst="wedgeRoundRectCallout">
            <a:avLst>
              <a:gd name="adj1" fmla="val -122681"/>
              <a:gd name="adj2" fmla="val 68518"/>
              <a:gd name="adj3" fmla="val 166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 smtClean="0"/>
              <a:t>Ако</a:t>
            </a:r>
            <a:r>
              <a:rPr lang="ru-RU" b="1" dirty="0" smtClean="0"/>
              <a:t> се </a:t>
            </a:r>
            <a:r>
              <a:rPr lang="ru-RU" b="1" i="1" dirty="0" err="1" smtClean="0"/>
              <a:t>намери</a:t>
            </a:r>
            <a:r>
              <a:rPr lang="ru-RU" b="1" i="1" dirty="0" smtClean="0"/>
              <a:t> </a:t>
            </a:r>
            <a:r>
              <a:rPr lang="ru-RU" b="1" i="1" dirty="0" err="1" smtClean="0"/>
              <a:t>филм</a:t>
            </a:r>
            <a:r>
              <a:rPr lang="ru-RU" b="1" dirty="0" smtClean="0"/>
              <a:t>, </a:t>
            </a:r>
            <a:r>
              <a:rPr lang="ru-RU" b="1" i="1" dirty="0" smtClean="0"/>
              <a:t>инстанция от </a:t>
            </a:r>
            <a:r>
              <a:rPr lang="ru-RU" b="1" i="1" dirty="0" err="1" smtClean="0"/>
              <a:t>Movie</a:t>
            </a:r>
            <a:r>
              <a:rPr lang="ru-RU" b="1" dirty="0" smtClean="0"/>
              <a:t> </a:t>
            </a:r>
            <a:r>
              <a:rPr lang="ru-RU" b="1" dirty="0" err="1" smtClean="0"/>
              <a:t>модела</a:t>
            </a:r>
            <a:r>
              <a:rPr lang="ru-RU" b="1" dirty="0" smtClean="0"/>
              <a:t> се </a:t>
            </a:r>
            <a:r>
              <a:rPr lang="ru-RU" b="1" dirty="0" err="1" smtClean="0"/>
              <a:t>предава</a:t>
            </a:r>
            <a:r>
              <a:rPr lang="ru-RU" b="1" dirty="0" smtClean="0"/>
              <a:t> на </a:t>
            </a:r>
            <a:r>
              <a:rPr lang="ru-RU" b="1" i="1" dirty="0" err="1" smtClean="0"/>
              <a:t>Details</a:t>
            </a:r>
            <a:r>
              <a:rPr lang="ru-RU" b="1" i="1" dirty="0" smtClean="0"/>
              <a:t> </a:t>
            </a:r>
            <a:r>
              <a:rPr lang="ru-RU" b="1" i="1" dirty="0" err="1" smtClean="0"/>
              <a:t>изгледа</a:t>
            </a:r>
            <a:r>
              <a:rPr lang="ru-RU" b="1" dirty="0" smtClean="0"/>
              <a:t>:</a:t>
            </a:r>
            <a:endParaRPr lang="bg-BG" b="1" dirty="0"/>
          </a:p>
        </p:txBody>
      </p:sp>
      <p:sp>
        <p:nvSpPr>
          <p:cNvPr id="14" name="Контейнер за съдържание 2"/>
          <p:cNvSpPr txBox="1">
            <a:spLocks/>
          </p:cNvSpPr>
          <p:nvPr/>
        </p:nvSpPr>
        <p:spPr>
          <a:xfrm>
            <a:off x="539551" y="2204864"/>
            <a:ext cx="3957665" cy="1484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 smtClean="0"/>
              <a:t>Параметърът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800" dirty="0" err="1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се </a:t>
            </a:r>
            <a:r>
              <a:rPr lang="ru-RU" sz="1800" dirty="0" err="1" smtClean="0"/>
              <a:t>дефинира</a:t>
            </a:r>
            <a:r>
              <a:rPr lang="ru-RU" sz="1800" dirty="0" smtClean="0"/>
              <a:t> </a:t>
            </a:r>
            <a:r>
              <a:rPr lang="ru-RU" sz="1800" dirty="0" err="1" smtClean="0"/>
              <a:t>като</a:t>
            </a:r>
            <a:r>
              <a:rPr lang="ru-RU" sz="1800" dirty="0" smtClean="0"/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nullable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 тип (</a:t>
            </a:r>
            <a:r>
              <a:rPr lang="ru-RU" sz="18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?) </a:t>
            </a:r>
            <a:r>
              <a:rPr lang="ru-RU" sz="1800" dirty="0" smtClean="0"/>
              <a:t>В </a:t>
            </a:r>
            <a:r>
              <a:rPr lang="ru-RU" sz="1800" dirty="0" err="1" smtClean="0"/>
              <a:t>случаите</a:t>
            </a:r>
            <a:r>
              <a:rPr lang="ru-RU" sz="1800" dirty="0" smtClean="0"/>
              <a:t>, </a:t>
            </a:r>
            <a:r>
              <a:rPr lang="ru-RU" sz="1800" dirty="0" err="1" smtClean="0"/>
              <a:t>когато</a:t>
            </a:r>
            <a:r>
              <a:rPr lang="ru-RU" sz="1800" dirty="0" smtClean="0"/>
              <a:t> </a:t>
            </a:r>
            <a:r>
              <a:rPr lang="ru-RU" sz="1800" dirty="0" err="1" smtClean="0"/>
              <a:t>стойността</a:t>
            </a:r>
            <a:r>
              <a:rPr lang="ru-RU" sz="1800" dirty="0" smtClean="0"/>
              <a:t> на </a:t>
            </a:r>
            <a:r>
              <a:rPr lang="ru-RU" sz="1800" dirty="0" err="1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не е </a:t>
            </a:r>
            <a:r>
              <a:rPr lang="ru-RU" sz="1800" dirty="0" err="1" smtClean="0">
                <a:solidFill>
                  <a:schemeClr val="tx2">
                    <a:lumMod val="75000"/>
                  </a:schemeClr>
                </a:solidFill>
              </a:rPr>
              <a:t>предоставена</a:t>
            </a:r>
            <a:r>
              <a:rPr lang="ru-RU" sz="1800" dirty="0" smtClean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564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Strongly typed models and the @model directive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11560" y="1412776"/>
            <a:ext cx="4464496" cy="4392488"/>
          </a:xfrm>
        </p:spPr>
        <p:txBody>
          <a:bodyPr>
            <a:noAutofit/>
          </a:bodyPr>
          <a:lstStyle/>
          <a:p>
            <a:pPr marL="342900" lvl="1" indent="-342900"/>
            <a:r>
              <a:rPr lang="bg-BG" sz="2000" dirty="0"/>
              <a:t>Разгледайте съдържанието на файла 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Views/Movies/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Details.cshtml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bg-BG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42950" lvl="2" indent="-3429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@model 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директивата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ru-RU" sz="2000" dirty="0" err="1" smtClean="0"/>
              <a:t>горната</a:t>
            </a:r>
            <a:r>
              <a:rPr lang="ru-RU" sz="2000" dirty="0" smtClean="0"/>
              <a:t> </a:t>
            </a:r>
            <a:r>
              <a:rPr lang="ru-RU" sz="2000" dirty="0"/>
              <a:t>част на файла за </a:t>
            </a:r>
            <a:r>
              <a:rPr lang="ru-RU" sz="2000" dirty="0" err="1"/>
              <a:t>изглед</a:t>
            </a:r>
            <a:r>
              <a:rPr lang="ru-RU" sz="2000" dirty="0"/>
              <a:t> </a:t>
            </a:r>
            <a:r>
              <a:rPr lang="ru-RU" sz="2000" dirty="0" err="1"/>
              <a:t>определя</a:t>
            </a:r>
            <a:r>
              <a:rPr lang="ru-RU" sz="2000" dirty="0"/>
              <a:t> типа </a:t>
            </a:r>
            <a:r>
              <a:rPr lang="ru-RU" sz="2000" dirty="0" err="1"/>
              <a:t>обект</a:t>
            </a:r>
            <a:r>
              <a:rPr lang="ru-RU" sz="2000" dirty="0"/>
              <a:t>, </a:t>
            </a:r>
            <a:r>
              <a:rPr lang="ru-RU" sz="2000" dirty="0" err="1"/>
              <a:t>който</a:t>
            </a:r>
            <a:r>
              <a:rPr lang="ru-RU" sz="2000" dirty="0"/>
              <a:t> </a:t>
            </a:r>
            <a:r>
              <a:rPr lang="ru-RU" sz="2000" dirty="0" err="1"/>
              <a:t>изгледът</a:t>
            </a:r>
            <a:r>
              <a:rPr lang="ru-RU" sz="2000" dirty="0"/>
              <a:t> </a:t>
            </a:r>
            <a:r>
              <a:rPr lang="ru-RU" sz="2000" dirty="0" err="1"/>
              <a:t>очаква</a:t>
            </a:r>
            <a:r>
              <a:rPr lang="ru-RU" sz="2000" dirty="0"/>
              <a:t>. </a:t>
            </a:r>
            <a:endParaRPr lang="ru-RU" sz="2000" dirty="0" smtClean="0"/>
          </a:p>
          <a:p>
            <a:pPr marL="742950" lvl="2" indent="-342900">
              <a:buFont typeface="Wingdings" pitchFamily="2" charset="2"/>
              <a:buChar char="ü"/>
            </a:pPr>
            <a:r>
              <a:rPr lang="ru-RU" sz="2000" dirty="0" err="1" smtClean="0"/>
              <a:t>Когато</a:t>
            </a:r>
            <a:r>
              <a:rPr lang="ru-RU" sz="2000" dirty="0" smtClean="0"/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MoviesController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 err="1" smtClean="0"/>
              <a:t>беше</a:t>
            </a:r>
            <a:r>
              <a:rPr lang="ru-RU" sz="2000" dirty="0" smtClean="0"/>
              <a:t> </a:t>
            </a:r>
            <a:r>
              <a:rPr lang="ru-RU" sz="2000" dirty="0" err="1"/>
              <a:t>създаден</a:t>
            </a:r>
            <a:r>
              <a:rPr lang="ru-RU" sz="2000" dirty="0"/>
              <a:t>, </a:t>
            </a:r>
            <a:r>
              <a:rPr lang="ru-RU" sz="2000" dirty="0" err="1"/>
              <a:t>беше</a:t>
            </a:r>
            <a:r>
              <a:rPr lang="ru-RU" sz="2000" dirty="0"/>
              <a:t> </a:t>
            </a:r>
            <a:r>
              <a:rPr lang="ru-RU" sz="2000" dirty="0" smtClean="0"/>
              <a:t>включен </a:t>
            </a:r>
            <a:r>
              <a:rPr lang="ru-RU" sz="2000" dirty="0" err="1" smtClean="0"/>
              <a:t>следн</a:t>
            </a:r>
            <a:r>
              <a:rPr lang="bg-BG" sz="2000" dirty="0" err="1" smtClean="0"/>
              <a:t>ият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statement:</a:t>
            </a:r>
            <a:endParaRPr lang="bg-BG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6" r="64820" b="13953"/>
          <a:stretch/>
        </p:blipFill>
        <p:spPr bwMode="auto">
          <a:xfrm>
            <a:off x="5148064" y="908720"/>
            <a:ext cx="3844189" cy="497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8" r="26075" b="50467"/>
          <a:stretch/>
        </p:blipFill>
        <p:spPr bwMode="auto">
          <a:xfrm>
            <a:off x="827584" y="4365104"/>
            <a:ext cx="421863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3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Strongly typed models and the @model directive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11560" y="1412776"/>
            <a:ext cx="7848872" cy="2592288"/>
          </a:xfrm>
        </p:spPr>
        <p:txBody>
          <a:bodyPr>
            <a:noAutofit/>
          </a:bodyPr>
          <a:lstStyle/>
          <a:p>
            <a:pPr marL="342900" lvl="1" indent="-342900"/>
            <a:r>
              <a:rPr lang="bg-BG" sz="2000" dirty="0"/>
              <a:t>Тази директива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model </a:t>
            </a:r>
            <a:r>
              <a:rPr lang="bg-BG" sz="2000" dirty="0"/>
              <a:t>позволява достъп до филма, който контролерът е предал на изгледа. </a:t>
            </a:r>
            <a:endParaRPr lang="bg-BG" sz="2000" dirty="0" smtClean="0"/>
          </a:p>
          <a:p>
            <a:pPr marL="342900" lvl="1" indent="-342900"/>
            <a:r>
              <a:rPr lang="bg-BG" sz="2000" dirty="0" smtClean="0"/>
              <a:t>Обектът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sz="2000" dirty="0"/>
              <a:t> </a:t>
            </a:r>
            <a:r>
              <a:rPr lang="bg-BG" sz="2000" dirty="0"/>
              <a:t>е силно </a:t>
            </a:r>
            <a:r>
              <a:rPr lang="bg-BG" sz="2000" dirty="0" smtClean="0"/>
              <a:t>типизиран. </a:t>
            </a:r>
            <a:r>
              <a:rPr lang="bg-BG" sz="2000" dirty="0"/>
              <a:t>Например в изгледа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Details.cshtml</a:t>
            </a:r>
            <a:r>
              <a:rPr lang="en-US" sz="2000" dirty="0"/>
              <a:t> </a:t>
            </a:r>
            <a:r>
              <a:rPr lang="bg-BG" sz="2000" dirty="0"/>
              <a:t>кодът предава всяко поле на филм на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DisplayNameFor</a:t>
            </a:r>
            <a:r>
              <a:rPr lang="en-US" sz="2000" dirty="0"/>
              <a:t> </a:t>
            </a:r>
            <a:r>
              <a:rPr lang="bg-BG" sz="2000" dirty="0"/>
              <a:t>и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DisplayFor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HTML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Helpers</a:t>
            </a:r>
            <a:r>
              <a:rPr lang="en-US" sz="2000" dirty="0"/>
              <a:t> </a:t>
            </a:r>
            <a:r>
              <a:rPr lang="bg-BG" sz="2000" dirty="0"/>
              <a:t>със силно </a:t>
            </a:r>
            <a:r>
              <a:rPr lang="bg-BG" sz="2000" dirty="0" smtClean="0"/>
              <a:t>типизираният обект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sz="2000" dirty="0"/>
              <a:t>. </a:t>
            </a:r>
            <a:endParaRPr lang="bg-BG" sz="2000" dirty="0" smtClean="0"/>
          </a:p>
          <a:p>
            <a:pPr marL="342900" lvl="1" indent="-342900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2000" dirty="0" smtClean="0"/>
              <a:t> </a:t>
            </a:r>
            <a:r>
              <a:rPr lang="bg-BG" sz="2000" dirty="0" smtClean="0"/>
              <a:t>и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Edit</a:t>
            </a:r>
            <a:r>
              <a:rPr lang="en-US" sz="2000" dirty="0" smtClean="0"/>
              <a:t>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м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етодите</a:t>
            </a:r>
            <a:r>
              <a:rPr lang="bg-BG" sz="2000" dirty="0" smtClean="0"/>
              <a:t> </a:t>
            </a:r>
            <a:r>
              <a:rPr lang="bg-BG" sz="2000" dirty="0"/>
              <a:t>и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изгледите</a:t>
            </a:r>
            <a:r>
              <a:rPr lang="bg-BG" sz="2000" dirty="0"/>
              <a:t> </a:t>
            </a:r>
            <a:r>
              <a:rPr lang="bg-BG" sz="2000" dirty="0" smtClean="0"/>
              <a:t>също си предават </a:t>
            </a:r>
            <a:r>
              <a:rPr lang="en-US" sz="2000" dirty="0" smtClean="0"/>
              <a:t>Movie Model </a:t>
            </a:r>
            <a:r>
              <a:rPr lang="bg-BG" sz="2000" dirty="0" smtClean="0"/>
              <a:t>обект.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4019599" cy="226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16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Strongly typed models and the @model directive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11560" y="1412776"/>
            <a:ext cx="7848872" cy="2592288"/>
          </a:xfrm>
        </p:spPr>
        <p:txBody>
          <a:bodyPr>
            <a:noAutofit/>
          </a:bodyPr>
          <a:lstStyle/>
          <a:p>
            <a:pPr marL="342900" lvl="1" indent="-342900"/>
            <a:r>
              <a:rPr lang="bg-BG" sz="2000" dirty="0"/>
              <a:t>Разгледайте изгледа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Index.cshtml</a:t>
            </a:r>
            <a:r>
              <a:rPr lang="en-US" sz="2000" dirty="0"/>
              <a:t> </a:t>
            </a:r>
            <a:r>
              <a:rPr lang="bg-BG" sz="2000" dirty="0"/>
              <a:t>и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метода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Index </a:t>
            </a:r>
            <a:r>
              <a:rPr lang="bg-BG" sz="2000" dirty="0"/>
              <a:t>в контролера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MoviesController</a:t>
            </a:r>
            <a:r>
              <a:rPr lang="bg-BG" sz="2000" dirty="0" smtClean="0"/>
              <a:t>. </a:t>
            </a:r>
          </a:p>
          <a:p>
            <a:pPr marL="342900" lvl="1" indent="-342900"/>
            <a:r>
              <a:rPr lang="bg-BG" sz="2000" dirty="0" smtClean="0"/>
              <a:t>Кодът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създава обект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sz="2000" dirty="0"/>
              <a:t>, </a:t>
            </a:r>
            <a:r>
              <a:rPr lang="bg-BG" sz="2000" dirty="0"/>
              <a:t>когато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извиква метода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2000" dirty="0"/>
              <a:t>. </a:t>
            </a:r>
            <a:endParaRPr lang="bg-BG" sz="2000" dirty="0" smtClean="0"/>
          </a:p>
          <a:p>
            <a:pPr marL="342900" lvl="1" indent="-342900"/>
            <a:r>
              <a:rPr lang="bg-BG" sz="2000" b="1" dirty="0" smtClean="0"/>
              <a:t>Кодът </a:t>
            </a:r>
            <a:r>
              <a:rPr lang="bg-BG" sz="2000" b="1" dirty="0"/>
              <a:t>предава този списък с филми от метода на действие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2000" b="1" dirty="0"/>
              <a:t> </a:t>
            </a:r>
            <a:r>
              <a:rPr lang="bg-BG" sz="2000" b="1" dirty="0"/>
              <a:t>към изгледа:</a:t>
            </a:r>
            <a:endParaRPr lang="bg-BG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15808" r="17036" b="47904"/>
          <a:stretch/>
        </p:blipFill>
        <p:spPr bwMode="auto">
          <a:xfrm>
            <a:off x="755576" y="3501008"/>
            <a:ext cx="7466349" cy="200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20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Strongly typed models and the @model directive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11560" y="1412776"/>
            <a:ext cx="7848872" cy="864096"/>
          </a:xfrm>
        </p:spPr>
        <p:txBody>
          <a:bodyPr>
            <a:noAutofit/>
          </a:bodyPr>
          <a:lstStyle/>
          <a:p>
            <a:pPr marL="342900" lvl="1" indent="-342900"/>
            <a:r>
              <a:rPr lang="ru-RU" sz="2000" dirty="0" err="1" smtClean="0"/>
              <a:t>Когато</a:t>
            </a:r>
            <a:r>
              <a:rPr lang="ru-RU" sz="2000" dirty="0"/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MoviesController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е </a:t>
            </a:r>
            <a:r>
              <a:rPr lang="ru-RU" sz="2000" dirty="0" err="1"/>
              <a:t>създаден</a:t>
            </a:r>
            <a:r>
              <a:rPr lang="ru-RU" sz="2000" dirty="0"/>
              <a:t>,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scaffolding</a:t>
            </a:r>
            <a:r>
              <a:rPr lang="en-US" sz="2000" dirty="0" smtClean="0"/>
              <a:t> </a:t>
            </a:r>
            <a:r>
              <a:rPr lang="ru-RU" sz="2000" dirty="0" err="1" smtClean="0"/>
              <a:t>включва</a:t>
            </a:r>
            <a:r>
              <a:rPr lang="ru-RU" sz="2000" dirty="0" smtClean="0"/>
              <a:t> </a:t>
            </a:r>
            <a:r>
              <a:rPr lang="ru-RU" sz="2000" dirty="0" err="1" smtClean="0"/>
              <a:t>следн</a:t>
            </a:r>
            <a:r>
              <a:rPr lang="bg-BG" sz="2000" dirty="0" err="1" smtClean="0"/>
              <a:t>ият</a:t>
            </a:r>
            <a:r>
              <a:rPr lang="ru-RU" sz="2000" dirty="0"/>
              <a:t> 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statement </a:t>
            </a:r>
            <a:r>
              <a:rPr lang="ru-RU" sz="2000" dirty="0" smtClean="0"/>
              <a:t>в </a:t>
            </a:r>
            <a:r>
              <a:rPr lang="ru-RU" sz="2000" dirty="0" err="1"/>
              <a:t>горната</a:t>
            </a:r>
            <a:r>
              <a:rPr lang="ru-RU" sz="2000" dirty="0"/>
              <a:t> част на файла </a:t>
            </a:r>
            <a:r>
              <a:rPr lang="ru-RU" sz="2000" i="1" dirty="0" err="1">
                <a:solidFill>
                  <a:schemeClr val="tx2">
                    <a:lumMod val="75000"/>
                  </a:schemeClr>
                </a:solidFill>
              </a:rPr>
              <a:t>Index.cshtml</a:t>
            </a:r>
            <a:r>
              <a:rPr lang="ru-RU" sz="2000" dirty="0"/>
              <a:t> :</a:t>
            </a:r>
            <a:endParaRPr lang="bg-BG" sz="20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r="16262" b="60137"/>
          <a:stretch/>
        </p:blipFill>
        <p:spPr bwMode="auto">
          <a:xfrm>
            <a:off x="2617481" y="2204864"/>
            <a:ext cx="3837029" cy="107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Контейнер за съдържание 2"/>
          <p:cNvSpPr txBox="1">
            <a:spLocks/>
          </p:cNvSpPr>
          <p:nvPr/>
        </p:nvSpPr>
        <p:spPr>
          <a:xfrm>
            <a:off x="611560" y="3279973"/>
            <a:ext cx="4392488" cy="2525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bg-BG" sz="2000" dirty="0"/>
              <a:t>Директивата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model </a:t>
            </a:r>
            <a:r>
              <a:rPr lang="bg-BG" sz="2000" dirty="0"/>
              <a:t>позволява достъп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до списъка с филми</a:t>
            </a:r>
            <a:r>
              <a:rPr lang="bg-BG" sz="2000" dirty="0"/>
              <a:t>, които контролерът е предал на изгледа, като използва обект </a:t>
            </a:r>
            <a:r>
              <a:rPr lang="en-US" sz="2000" dirty="0"/>
              <a:t>Model, </a:t>
            </a:r>
            <a:r>
              <a:rPr lang="bg-BG" sz="2000" dirty="0"/>
              <a:t>който е силно </a:t>
            </a:r>
            <a:r>
              <a:rPr lang="bg-BG" sz="2000" dirty="0" smtClean="0"/>
              <a:t>типизиран. </a:t>
            </a:r>
          </a:p>
          <a:p>
            <a:pPr marL="342900" lvl="1" indent="-342900"/>
            <a:r>
              <a:rPr lang="bg-BG" sz="2000" dirty="0" smtClean="0"/>
              <a:t>Например</a:t>
            </a:r>
            <a:r>
              <a:rPr lang="bg-BG" sz="2000" dirty="0"/>
              <a:t>, в изгледа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Index.cshtml</a:t>
            </a:r>
            <a:r>
              <a:rPr lang="en-US" sz="2000" dirty="0"/>
              <a:t>, </a:t>
            </a:r>
            <a:r>
              <a:rPr lang="bg-BG" sz="2000" dirty="0"/>
              <a:t>кодът преминава през филмите с оператор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000" dirty="0"/>
              <a:t>над </a:t>
            </a:r>
            <a:r>
              <a:rPr lang="en-US" sz="2000" dirty="0" smtClean="0"/>
              <a:t>strongly typed </a:t>
            </a:r>
            <a:r>
              <a:rPr lang="bg-BG" sz="2000" dirty="0" smtClean="0"/>
              <a:t>обект</a:t>
            </a:r>
            <a:r>
              <a:rPr lang="en-US" sz="2000" dirty="0" smtClean="0"/>
              <a:t>a</a:t>
            </a:r>
            <a:r>
              <a:rPr lang="bg-BG" sz="2000" dirty="0" smtClean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sz="2000" dirty="0"/>
              <a:t>:</a:t>
            </a:r>
            <a:endParaRPr lang="bg-BG" sz="20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8800" r="16550" b="12400"/>
          <a:stretch/>
        </p:blipFill>
        <p:spPr bwMode="auto">
          <a:xfrm>
            <a:off x="5004048" y="3433334"/>
            <a:ext cx="4039220" cy="221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79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Strongly typed models and the @model directive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11560" y="1628800"/>
            <a:ext cx="7848872" cy="1800200"/>
          </a:xfrm>
        </p:spPr>
        <p:txBody>
          <a:bodyPr>
            <a:noAutofit/>
          </a:bodyPr>
          <a:lstStyle/>
          <a:p>
            <a:pPr marL="342900" lvl="1" indent="-342900"/>
            <a:r>
              <a:rPr lang="ru-RU" sz="2400" dirty="0" err="1"/>
              <a:t>Тъй</a:t>
            </a:r>
            <a:r>
              <a:rPr lang="ru-RU" sz="2400" dirty="0"/>
              <a:t>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обектът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sz="2400" dirty="0"/>
              <a:t> </a:t>
            </a:r>
            <a:r>
              <a:rPr lang="ru-RU" sz="2400" dirty="0"/>
              <a:t>е </a:t>
            </a:r>
            <a:r>
              <a:rPr lang="ru-RU" sz="2400" dirty="0" err="1"/>
              <a:t>силно</a:t>
            </a:r>
            <a:r>
              <a:rPr lang="ru-RU" sz="2400" dirty="0"/>
              <a:t> </a:t>
            </a:r>
            <a:r>
              <a:rPr lang="ru-RU" sz="2400" dirty="0" err="1" smtClean="0"/>
              <a:t>типизиран</a:t>
            </a:r>
            <a:r>
              <a:rPr lang="ru-RU" sz="2400" dirty="0" smtClean="0"/>
              <a:t> </a:t>
            </a:r>
            <a:r>
              <a:rPr lang="ru-RU" sz="2400" dirty="0" err="1" smtClean="0"/>
              <a:t>като</a:t>
            </a:r>
            <a:r>
              <a:rPr lang="ru-RU" sz="2400" dirty="0" smtClean="0"/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IEnumerable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&lt;Movie&gt; </a:t>
            </a:r>
            <a:r>
              <a:rPr lang="ru-RU" sz="2400" dirty="0" err="1"/>
              <a:t>обект</a:t>
            </a:r>
            <a:r>
              <a:rPr lang="ru-RU" sz="2400" dirty="0"/>
              <a:t>,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всеки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елемент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цикъла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въвежда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като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Movie</a:t>
            </a:r>
            <a:r>
              <a:rPr lang="en-US" sz="2400" dirty="0"/>
              <a:t>. </a:t>
            </a:r>
            <a:endParaRPr lang="bg-BG" sz="2400" dirty="0" smtClean="0"/>
          </a:p>
          <a:p>
            <a:pPr marL="342900" lvl="1" indent="-342900"/>
            <a:r>
              <a:rPr lang="ru-RU" sz="2400" dirty="0" err="1" smtClean="0"/>
              <a:t>Наред</a:t>
            </a:r>
            <a:r>
              <a:rPr lang="ru-RU" sz="2400" dirty="0" smtClean="0"/>
              <a:t> </a:t>
            </a:r>
            <a:r>
              <a:rPr lang="ru-RU" sz="2400" dirty="0"/>
              <a:t>с </a:t>
            </a:r>
            <a:r>
              <a:rPr lang="ru-RU" sz="2400" dirty="0" err="1"/>
              <a:t>други</a:t>
            </a:r>
            <a:r>
              <a:rPr lang="ru-RU" sz="2400" dirty="0"/>
              <a:t> </a:t>
            </a:r>
            <a:r>
              <a:rPr lang="ru-RU" sz="2400" dirty="0" err="1"/>
              <a:t>предимства</a:t>
            </a:r>
            <a:r>
              <a:rPr lang="ru-RU" sz="2400" dirty="0"/>
              <a:t>, </a:t>
            </a:r>
            <a:r>
              <a:rPr lang="ru-RU" sz="2400" dirty="0" err="1"/>
              <a:t>компилаторът</a:t>
            </a:r>
            <a:r>
              <a:rPr lang="ru-RU" sz="2400" dirty="0"/>
              <a:t> </a:t>
            </a:r>
            <a:r>
              <a:rPr lang="ru-RU" sz="2400" dirty="0" err="1"/>
              <a:t>валидира</a:t>
            </a:r>
            <a:r>
              <a:rPr lang="ru-RU" sz="2400" dirty="0"/>
              <a:t> </a:t>
            </a:r>
            <a:r>
              <a:rPr lang="ru-RU" sz="2400" dirty="0" err="1"/>
              <a:t>типовете</a:t>
            </a:r>
            <a:r>
              <a:rPr lang="ru-RU" sz="2400" dirty="0"/>
              <a:t>, </a:t>
            </a:r>
            <a:r>
              <a:rPr lang="ru-RU" sz="2400" dirty="0" err="1"/>
              <a:t>използвани</a:t>
            </a:r>
            <a:r>
              <a:rPr lang="ru-RU" sz="2400" dirty="0"/>
              <a:t> в кода.</a:t>
            </a:r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85405838"/>
      </p:ext>
    </p:extLst>
  </p:cSld>
  <p:clrMapOvr>
    <a:masterClrMapping/>
  </p:clrMapOvr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1221</TotalTime>
  <Words>461</Words>
  <Application>Microsoft Office PowerPoint</Application>
  <PresentationFormat>Презентация на цял екран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Хоризонт</vt:lpstr>
      <vt:lpstr>Asp.net core mvc</vt:lpstr>
      <vt:lpstr>Strongly typed models and the @model directive</vt:lpstr>
      <vt:lpstr>Strongly typed models and the @model directive</vt:lpstr>
      <vt:lpstr>Strongly typed models and the @model directive</vt:lpstr>
      <vt:lpstr>Strongly typed models and the @model directive</vt:lpstr>
      <vt:lpstr>Strongly typed models and the @model directive</vt:lpstr>
      <vt:lpstr>Strongly typed models and the @model directive</vt:lpstr>
      <vt:lpstr>Strongly typed models and the @model directive</vt:lpstr>
      <vt:lpstr>Strongly typed models and the @model directive</vt:lpstr>
      <vt:lpstr>SQL регистриране на Entity Framework 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</dc:title>
  <dc:creator>weeew</dc:creator>
  <cp:lastModifiedBy>weeew</cp:lastModifiedBy>
  <cp:revision>7</cp:revision>
  <dcterms:created xsi:type="dcterms:W3CDTF">2021-10-20T09:27:58Z</dcterms:created>
  <dcterms:modified xsi:type="dcterms:W3CDTF">2021-10-21T05:49:13Z</dcterms:modified>
</cp:coreProperties>
</file>