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581C6-03F8-485A-B99F-059C7C8477CC}" type="datetimeFigureOut">
              <a:rPr lang="bg-BG" smtClean="0"/>
              <a:t>23.11.2021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24E89-DCC8-401E-B76F-DA502227EF45}" type="slidenum">
              <a:rPr lang="bg-BG" smtClean="0"/>
              <a:t>‹#›</a:t>
            </a:fld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bg-BG" smtClean="0"/>
              <a:t>Щракнете за редакция стил подзагл. обр.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581C6-03F8-485A-B99F-059C7C8477CC}" type="datetimeFigureOut">
              <a:rPr lang="bg-BG" smtClean="0"/>
              <a:t>23.11.2021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24E89-DCC8-401E-B76F-DA502227EF45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581C6-03F8-485A-B99F-059C7C8477CC}" type="datetimeFigureOut">
              <a:rPr lang="bg-BG" smtClean="0"/>
              <a:t>23.11.2021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24E89-DCC8-401E-B76F-DA502227EF45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581C6-03F8-485A-B99F-059C7C8477CC}" type="datetimeFigureOut">
              <a:rPr lang="bg-BG" smtClean="0"/>
              <a:t>23.11.2021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24E89-DCC8-401E-B76F-DA502227EF45}" type="slidenum">
              <a:rPr lang="bg-BG" smtClean="0"/>
              <a:t>‹#›</a:t>
            </a:fld>
            <a:endParaRPr lang="bg-BG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581C6-03F8-485A-B99F-059C7C8477CC}" type="datetimeFigureOut">
              <a:rPr lang="bg-BG" smtClean="0"/>
              <a:t>23.11.2021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24E89-DCC8-401E-B76F-DA502227EF45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581C6-03F8-485A-B99F-059C7C8477CC}" type="datetimeFigureOut">
              <a:rPr lang="bg-BG" smtClean="0"/>
              <a:t>23.11.2021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24E89-DCC8-401E-B76F-DA502227EF45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581C6-03F8-485A-B99F-059C7C8477CC}" type="datetimeFigureOut">
              <a:rPr lang="bg-BG" smtClean="0"/>
              <a:t>23.11.2021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24E89-DCC8-401E-B76F-DA502227EF45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581C6-03F8-485A-B99F-059C7C8477CC}" type="datetimeFigureOut">
              <a:rPr lang="bg-BG" smtClean="0"/>
              <a:t>23.11.2021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24E89-DCC8-401E-B76F-DA502227EF45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581C6-03F8-485A-B99F-059C7C8477CC}" type="datetimeFigureOut">
              <a:rPr lang="bg-BG" smtClean="0"/>
              <a:t>23.11.2021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24E89-DCC8-401E-B76F-DA502227EF45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581C6-03F8-485A-B99F-059C7C8477CC}" type="datetimeFigureOut">
              <a:rPr lang="bg-BG" smtClean="0"/>
              <a:t>23.11.2021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24E89-DCC8-401E-B76F-DA502227EF45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bg-BG" smtClean="0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581C6-03F8-485A-B99F-059C7C8477CC}" type="datetimeFigureOut">
              <a:rPr lang="bg-BG" smtClean="0"/>
              <a:t>23.11.2021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24E89-DCC8-401E-B76F-DA502227EF45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499581C6-03F8-485A-B99F-059C7C8477CC}" type="datetimeFigureOut">
              <a:rPr lang="bg-BG" smtClean="0"/>
              <a:t>23.11.2021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26024E89-DCC8-401E-B76F-DA502227EF45}" type="slidenum">
              <a:rPr lang="bg-BG" smtClean="0"/>
              <a:t>‹#›</a:t>
            </a:fld>
            <a:endParaRPr lang="bg-BG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bg-BG" sz="6000" dirty="0" smtClean="0"/>
              <a:t>Работа с бази данни</a:t>
            </a:r>
            <a:endParaRPr lang="bg-BG" sz="6000" dirty="0"/>
          </a:p>
        </p:txBody>
      </p:sp>
      <p:sp>
        <p:nvSpPr>
          <p:cNvPr id="2" name="Заглавие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 smtClean="0"/>
              <a:t>Asp.net core </a:t>
            </a:r>
            <a:r>
              <a:rPr lang="en-US" sz="6000" dirty="0" err="1" smtClean="0"/>
              <a:t>mvc</a:t>
            </a:r>
            <a:endParaRPr lang="bg-BG" sz="6000" dirty="0"/>
          </a:p>
        </p:txBody>
      </p:sp>
    </p:spTree>
    <p:extLst>
      <p:ext uri="{BB962C8B-B14F-4D97-AF65-F5344CB8AC3E}">
        <p14:creationId xmlns:p14="http://schemas.microsoft.com/office/powerpoint/2010/main" val="37252611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562074"/>
          </a:xfrm>
        </p:spPr>
        <p:txBody>
          <a:bodyPr/>
          <a:lstStyle/>
          <a:p>
            <a:r>
              <a:rPr lang="en-US" b="1" dirty="0"/>
              <a:t>Seed the database</a:t>
            </a:r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quarter" idx="13"/>
          </p:nvPr>
        </p:nvSpPr>
        <p:spPr>
          <a:xfrm>
            <a:off x="499571" y="1052736"/>
            <a:ext cx="7924800" cy="964704"/>
          </a:xfrm>
        </p:spPr>
        <p:txBody>
          <a:bodyPr>
            <a:normAutofit lnSpcReduction="10000"/>
          </a:bodyPr>
          <a:lstStyle/>
          <a:p>
            <a:r>
              <a:rPr lang="ru-RU" sz="2400" dirty="0" err="1"/>
              <a:t>Добавете</a:t>
            </a:r>
            <a:r>
              <a:rPr lang="ru-RU" sz="2400" dirty="0"/>
              <a:t> 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seed </a:t>
            </a: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</a:rPr>
              <a:t>инициализатора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  <a:p>
            <a:r>
              <a:rPr lang="ru-RU" sz="2400" dirty="0" err="1" smtClean="0"/>
              <a:t>Заменете</a:t>
            </a:r>
            <a:r>
              <a:rPr lang="ru-RU" sz="2400" dirty="0" smtClean="0"/>
              <a:t> </a:t>
            </a:r>
            <a:r>
              <a:rPr lang="ru-RU" sz="2400" dirty="0" err="1"/>
              <a:t>съдържанието</a:t>
            </a:r>
            <a:r>
              <a:rPr lang="ru-RU" sz="2400" dirty="0"/>
              <a:t> на </a:t>
            </a:r>
            <a:r>
              <a:rPr lang="ru-RU" sz="2400" dirty="0" err="1">
                <a:solidFill>
                  <a:schemeClr val="tx2">
                    <a:lumMod val="75000"/>
                  </a:schemeClr>
                </a:solidFill>
              </a:rPr>
              <a:t>Program.cs</a:t>
            </a:r>
            <a:r>
              <a:rPr lang="ru-RU" sz="2400" dirty="0"/>
              <a:t> </a:t>
            </a:r>
            <a:r>
              <a:rPr lang="ru-RU" sz="2400" dirty="0" err="1"/>
              <a:t>със</a:t>
            </a:r>
            <a:r>
              <a:rPr lang="ru-RU" sz="2400" dirty="0"/>
              <a:t> </a:t>
            </a:r>
            <a:r>
              <a:rPr lang="ru-RU" sz="2400" dirty="0" err="1"/>
              <a:t>следния</a:t>
            </a:r>
            <a:r>
              <a:rPr lang="ru-RU" sz="2400" dirty="0"/>
              <a:t> код: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8" r="27938" b="19587"/>
          <a:stretch/>
        </p:blipFill>
        <p:spPr bwMode="auto">
          <a:xfrm>
            <a:off x="1475656" y="1988840"/>
            <a:ext cx="5760640" cy="3882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9445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Тествайте приложението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2980928"/>
          </a:xfrm>
        </p:spPr>
        <p:txBody>
          <a:bodyPr/>
          <a:lstStyle/>
          <a:p>
            <a:r>
              <a:rPr lang="ru-RU" dirty="0" err="1"/>
              <a:t>Изтрийте</a:t>
            </a:r>
            <a:r>
              <a:rPr lang="ru-RU" dirty="0"/>
              <a:t> </a:t>
            </a:r>
            <a:r>
              <a:rPr lang="ru-RU" dirty="0" err="1"/>
              <a:t>всички</a:t>
            </a:r>
            <a:r>
              <a:rPr lang="ru-RU" dirty="0"/>
              <a:t> записи в </a:t>
            </a:r>
            <a:r>
              <a:rPr lang="ru-RU" dirty="0" err="1"/>
              <a:t>базата</a:t>
            </a:r>
            <a:r>
              <a:rPr lang="ru-RU" dirty="0"/>
              <a:t> </a:t>
            </a:r>
            <a:r>
              <a:rPr lang="ru-RU" dirty="0" err="1"/>
              <a:t>данни</a:t>
            </a:r>
            <a:r>
              <a:rPr lang="ru-RU" dirty="0"/>
              <a:t>. </a:t>
            </a:r>
            <a:endParaRPr lang="ru-RU" dirty="0" smtClean="0"/>
          </a:p>
          <a:p>
            <a:pPr lvl="1">
              <a:buFont typeface="Wingdings" pitchFamily="2" charset="2"/>
              <a:buChar char="ü"/>
            </a:pPr>
            <a:r>
              <a:rPr lang="ru-RU" dirty="0" smtClean="0"/>
              <a:t>Можете </a:t>
            </a:r>
            <a:r>
              <a:rPr lang="ru-RU" dirty="0"/>
              <a:t>да </a:t>
            </a:r>
            <a:r>
              <a:rPr lang="ru-RU" dirty="0" smtClean="0"/>
              <a:t>направите </a:t>
            </a:r>
            <a:r>
              <a:rPr lang="ru-RU" dirty="0" err="1"/>
              <a:t>това</a:t>
            </a:r>
            <a:r>
              <a:rPr lang="ru-RU" dirty="0"/>
              <a:t> с </a:t>
            </a:r>
            <a:r>
              <a:rPr lang="ru-RU" dirty="0" err="1"/>
              <a:t>връзките</a:t>
            </a:r>
            <a:r>
              <a:rPr lang="ru-RU" dirty="0"/>
              <a:t> за </a:t>
            </a:r>
            <a:r>
              <a:rPr lang="ru-RU" dirty="0" err="1"/>
              <a:t>изтриване</a:t>
            </a:r>
            <a:r>
              <a:rPr lang="ru-RU" dirty="0"/>
              <a:t> в </a:t>
            </a:r>
            <a:r>
              <a:rPr lang="ru-RU" dirty="0" err="1"/>
              <a:t>браузъра</a:t>
            </a:r>
            <a:r>
              <a:rPr lang="ru-RU" dirty="0"/>
              <a:t> или от SSOX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 err="1"/>
              <a:t>Принудете</a:t>
            </a:r>
            <a:r>
              <a:rPr lang="ru-RU" dirty="0"/>
              <a:t> </a:t>
            </a:r>
            <a:r>
              <a:rPr lang="ru-RU" dirty="0" err="1"/>
              <a:t>приложението</a:t>
            </a:r>
            <a:r>
              <a:rPr lang="ru-RU" dirty="0"/>
              <a:t> да се </a:t>
            </a:r>
            <a:r>
              <a:rPr lang="ru-RU" dirty="0" err="1"/>
              <a:t>инициализира</a:t>
            </a:r>
            <a:r>
              <a:rPr lang="ru-RU" dirty="0"/>
              <a:t>, </a:t>
            </a:r>
            <a:r>
              <a:rPr lang="ru-RU" dirty="0" err="1"/>
              <a:t>като</a:t>
            </a:r>
            <a:r>
              <a:rPr lang="ru-RU" dirty="0"/>
              <a:t> </a:t>
            </a:r>
            <a:r>
              <a:rPr lang="ru-RU" dirty="0" err="1"/>
              <a:t>извикате</a:t>
            </a:r>
            <a:r>
              <a:rPr lang="ru-RU" dirty="0"/>
              <a:t> </a:t>
            </a:r>
            <a:r>
              <a:rPr lang="ru-RU" dirty="0" err="1"/>
              <a:t>методите</a:t>
            </a:r>
            <a:r>
              <a:rPr lang="ru-RU" dirty="0"/>
              <a:t> в </a:t>
            </a:r>
            <a:r>
              <a:rPr lang="ru-RU" dirty="0" err="1" smtClean="0"/>
              <a:t>клас</a:t>
            </a:r>
            <a:r>
              <a:rPr lang="bg-BG" dirty="0" smtClean="0"/>
              <a:t>а </a:t>
            </a:r>
            <a:r>
              <a:rPr lang="ru-RU" dirty="0" err="1" smtClean="0"/>
              <a:t>Startup</a:t>
            </a:r>
            <a:r>
              <a:rPr lang="ru-RU" dirty="0"/>
              <a:t>, </a:t>
            </a:r>
            <a:r>
              <a:rPr lang="ru-RU" dirty="0" err="1"/>
              <a:t>така</a:t>
            </a:r>
            <a:r>
              <a:rPr lang="ru-RU" dirty="0"/>
              <a:t> че </a:t>
            </a:r>
            <a:r>
              <a:rPr lang="ru-RU" dirty="0" err="1"/>
              <a:t>методът</a:t>
            </a:r>
            <a:r>
              <a:rPr lang="ru-RU" dirty="0"/>
              <a:t> </a:t>
            </a:r>
            <a:r>
              <a:rPr lang="ru-RU" dirty="0" err="1">
                <a:solidFill>
                  <a:schemeClr val="tx2">
                    <a:lumMod val="75000"/>
                  </a:schemeClr>
                </a:solidFill>
              </a:rPr>
              <a:t>seed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dirty="0"/>
              <a:t>се </a:t>
            </a:r>
            <a:r>
              <a:rPr lang="ru-RU" dirty="0" err="1"/>
              <a:t>изпълнява</a:t>
            </a:r>
            <a:r>
              <a:rPr lang="ru-RU" dirty="0"/>
              <a:t>. </a:t>
            </a:r>
            <a:endParaRPr lang="ru-RU" dirty="0" smtClean="0"/>
          </a:p>
          <a:p>
            <a:r>
              <a:rPr lang="ru-RU" dirty="0" smtClean="0"/>
              <a:t>За </a:t>
            </a:r>
            <a:r>
              <a:rPr lang="ru-RU" dirty="0"/>
              <a:t>да принудите </a:t>
            </a:r>
            <a:r>
              <a:rPr lang="ru-RU" dirty="0" err="1"/>
              <a:t>инициализацията</a:t>
            </a:r>
            <a:r>
              <a:rPr lang="ru-RU" dirty="0"/>
              <a:t>, IIS </a:t>
            </a:r>
            <a:r>
              <a:rPr lang="ru-RU" dirty="0" err="1"/>
              <a:t>Express</a:t>
            </a:r>
            <a:r>
              <a:rPr lang="ru-RU" dirty="0"/>
              <a:t> </a:t>
            </a:r>
            <a:r>
              <a:rPr lang="ru-RU" dirty="0" err="1"/>
              <a:t>трябва</a:t>
            </a:r>
            <a:r>
              <a:rPr lang="ru-RU" dirty="0"/>
              <a:t> да </a:t>
            </a:r>
            <a:r>
              <a:rPr lang="ru-RU" dirty="0" err="1"/>
              <a:t>бъде</a:t>
            </a:r>
            <a:r>
              <a:rPr lang="ru-RU" dirty="0"/>
              <a:t> </a:t>
            </a:r>
            <a:r>
              <a:rPr lang="ru-RU" dirty="0" err="1"/>
              <a:t>спрян</a:t>
            </a:r>
            <a:r>
              <a:rPr lang="ru-RU" dirty="0"/>
              <a:t> и </a:t>
            </a:r>
            <a:r>
              <a:rPr lang="ru-RU" dirty="0" err="1" smtClean="0"/>
              <a:t>рестартиран</a:t>
            </a:r>
            <a:r>
              <a:rPr lang="ru-RU" dirty="0" smtClean="0"/>
              <a:t>.</a:t>
            </a:r>
          </a:p>
          <a:p>
            <a:r>
              <a:rPr lang="ru-RU" dirty="0" smtClean="0"/>
              <a:t>Можете </a:t>
            </a:r>
            <a:r>
              <a:rPr lang="ru-RU" dirty="0"/>
              <a:t>да направите </a:t>
            </a:r>
            <a:r>
              <a:rPr lang="ru-RU" dirty="0" err="1"/>
              <a:t>това</a:t>
            </a:r>
            <a:r>
              <a:rPr lang="ru-RU" dirty="0"/>
              <a:t> с </a:t>
            </a:r>
            <a:r>
              <a:rPr lang="ru-RU" dirty="0" err="1"/>
              <a:t>някой</a:t>
            </a:r>
            <a:r>
              <a:rPr lang="ru-RU" dirty="0"/>
              <a:t> от </a:t>
            </a:r>
            <a:r>
              <a:rPr lang="ru-RU" dirty="0" err="1"/>
              <a:t>следните</a:t>
            </a:r>
            <a:r>
              <a:rPr lang="ru-RU" dirty="0"/>
              <a:t> подходи</a:t>
            </a:r>
            <a:r>
              <a:rPr lang="ru-RU" dirty="0" smtClean="0"/>
              <a:t>:</a:t>
            </a:r>
          </a:p>
          <a:p>
            <a:pPr lvl="1">
              <a:buFont typeface="Wingdings" pitchFamily="2" charset="2"/>
              <a:buChar char="ü"/>
            </a:pPr>
            <a:r>
              <a:rPr lang="ru-RU" dirty="0" err="1" smtClean="0"/>
              <a:t>Щракнете</a:t>
            </a:r>
            <a:r>
              <a:rPr lang="ru-RU" dirty="0" smtClean="0"/>
              <a:t> </a:t>
            </a:r>
            <a:r>
              <a:rPr lang="ru-RU" dirty="0"/>
              <a:t>с </a:t>
            </a:r>
            <a:r>
              <a:rPr lang="ru-RU" dirty="0" err="1"/>
              <a:t>десния</a:t>
            </a:r>
            <a:r>
              <a:rPr lang="ru-RU" dirty="0"/>
              <a:t> бутон </a:t>
            </a:r>
            <a:r>
              <a:rPr lang="ru-RU" dirty="0" err="1"/>
              <a:t>върху</a:t>
            </a:r>
            <a:r>
              <a:rPr lang="ru-RU" dirty="0"/>
              <a:t> </a:t>
            </a:r>
            <a:r>
              <a:rPr lang="ru-RU" dirty="0" err="1"/>
              <a:t>иконата</a:t>
            </a:r>
            <a:r>
              <a:rPr lang="ru-RU" dirty="0"/>
              <a:t> на </a:t>
            </a:r>
            <a:r>
              <a:rPr lang="ru-RU" dirty="0" err="1"/>
              <a:t>системната</a:t>
            </a:r>
            <a:r>
              <a:rPr lang="ru-RU" dirty="0"/>
              <a:t> </a:t>
            </a:r>
            <a:r>
              <a:rPr lang="ru-RU" dirty="0" err="1"/>
              <a:t>област</a:t>
            </a:r>
            <a:r>
              <a:rPr lang="ru-RU" dirty="0"/>
              <a:t> на IIS </a:t>
            </a:r>
            <a:r>
              <a:rPr lang="ru-RU" dirty="0" err="1"/>
              <a:t>Express</a:t>
            </a:r>
            <a:r>
              <a:rPr lang="ru-RU" dirty="0"/>
              <a:t> в </a:t>
            </a:r>
            <a:r>
              <a:rPr lang="ru-RU" dirty="0" err="1"/>
              <a:t>областта</a:t>
            </a:r>
            <a:r>
              <a:rPr lang="ru-RU" dirty="0"/>
              <a:t> за </a:t>
            </a:r>
            <a:r>
              <a:rPr lang="ru-RU" dirty="0" err="1"/>
              <a:t>уведомяване</a:t>
            </a:r>
            <a:r>
              <a:rPr lang="ru-RU" dirty="0"/>
              <a:t> и </a:t>
            </a:r>
            <a:r>
              <a:rPr lang="ru-RU" dirty="0" err="1"/>
              <a:t>докоснете</a:t>
            </a:r>
            <a:r>
              <a:rPr lang="ru-RU" dirty="0"/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Exit </a:t>
            </a:r>
            <a:r>
              <a:rPr lang="ru-RU" b="1" dirty="0" smtClean="0">
                <a:solidFill>
                  <a:schemeClr val="tx2">
                    <a:lumMod val="75000"/>
                  </a:schemeClr>
                </a:solidFill>
              </a:rPr>
              <a:t>или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Stop site</a:t>
            </a:r>
            <a:r>
              <a:rPr lang="ru-RU" b="1" dirty="0" smtClean="0">
                <a:solidFill>
                  <a:schemeClr val="tx2">
                    <a:lumMod val="75000"/>
                  </a:schemeClr>
                </a:solidFill>
              </a:rPr>
              <a:t>:</a:t>
            </a:r>
            <a:endParaRPr lang="bg-BG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68" t="41237"/>
          <a:stretch/>
        </p:blipFill>
        <p:spPr bwMode="auto">
          <a:xfrm>
            <a:off x="2627784" y="4488222"/>
            <a:ext cx="4379640" cy="1561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73481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Тествайте приложението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604664"/>
          </a:xfrm>
        </p:spPr>
        <p:txBody>
          <a:bodyPr>
            <a:normAutofit/>
          </a:bodyPr>
          <a:lstStyle/>
          <a:p>
            <a:r>
              <a:rPr lang="bg-BG" sz="2400" b="1" dirty="0" smtClean="0"/>
              <a:t>Приложението трябва да зареди </a:t>
            </a:r>
            <a:r>
              <a:rPr lang="en-US" sz="2400" b="1" dirty="0" smtClean="0"/>
              <a:t>seeded </a:t>
            </a:r>
            <a:r>
              <a:rPr lang="bg-BG" sz="2400" b="1" dirty="0" smtClean="0"/>
              <a:t>данните</a:t>
            </a:r>
            <a:endParaRPr lang="bg-BG" sz="2400" b="1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7" r="6907" b="38557"/>
          <a:stretch/>
        </p:blipFill>
        <p:spPr bwMode="auto">
          <a:xfrm>
            <a:off x="395536" y="2276872"/>
            <a:ext cx="8362048" cy="3216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6605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работа с база </a:t>
            </a:r>
            <a:r>
              <a:rPr lang="ru-RU" b="1" dirty="0" err="1"/>
              <a:t>данни</a:t>
            </a:r>
            <a:r>
              <a:rPr lang="ru-RU" b="1" dirty="0"/>
              <a:t> в приложение ASP.NET </a:t>
            </a:r>
            <a:r>
              <a:rPr lang="ru-RU" b="1" dirty="0" err="1"/>
              <a:t>Core</a:t>
            </a:r>
            <a:r>
              <a:rPr lang="ru-RU" b="1" dirty="0"/>
              <a:t> </a:t>
            </a:r>
            <a:r>
              <a:rPr lang="ru-RU" b="1" dirty="0" smtClean="0"/>
              <a:t>MVC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ru-RU" sz="2400" dirty="0" err="1"/>
              <a:t>Обектът</a:t>
            </a:r>
            <a:r>
              <a:rPr lang="ru-RU" sz="2400" dirty="0"/>
              <a:t> </a:t>
            </a:r>
            <a:r>
              <a:rPr lang="ru-RU" sz="2400" dirty="0" err="1">
                <a:solidFill>
                  <a:schemeClr val="tx2">
                    <a:lumMod val="75000"/>
                  </a:schemeClr>
                </a:solidFill>
              </a:rPr>
              <a:t>MvcMovieContext</a:t>
            </a:r>
            <a:r>
              <a:rPr lang="ru-RU" sz="2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sz="2400" dirty="0"/>
              <a:t>се </a:t>
            </a:r>
            <a:r>
              <a:rPr lang="ru-RU" sz="2400" dirty="0" err="1"/>
              <a:t>справя</a:t>
            </a:r>
            <a:r>
              <a:rPr lang="ru-RU" sz="2400" dirty="0"/>
              <a:t> </a:t>
            </a:r>
            <a:r>
              <a:rPr lang="ru-RU" sz="2400" dirty="0" err="1"/>
              <a:t>със</a:t>
            </a:r>
            <a:r>
              <a:rPr lang="ru-RU" sz="2400" dirty="0"/>
              <a:t> </a:t>
            </a:r>
            <a:r>
              <a:rPr lang="ru-RU" sz="2400" dirty="0" err="1"/>
              <a:t>задачата</a:t>
            </a:r>
            <a:r>
              <a:rPr lang="ru-RU" sz="2400" dirty="0"/>
              <a:t> за </a:t>
            </a:r>
            <a:r>
              <a:rPr lang="ru-RU" sz="2400" dirty="0" err="1"/>
              <a:t>свързване</a:t>
            </a:r>
            <a:r>
              <a:rPr lang="ru-RU" sz="2400" dirty="0"/>
              <a:t> </a:t>
            </a:r>
            <a:r>
              <a:rPr lang="ru-RU" sz="2400" dirty="0" err="1"/>
              <a:t>към</a:t>
            </a:r>
            <a:r>
              <a:rPr lang="ru-RU" sz="2400" dirty="0"/>
              <a:t> </a:t>
            </a:r>
            <a:r>
              <a:rPr lang="ru-RU" sz="2400" dirty="0" err="1"/>
              <a:t>базата</a:t>
            </a:r>
            <a:r>
              <a:rPr lang="ru-RU" sz="2400" dirty="0"/>
              <a:t> </a:t>
            </a:r>
            <a:r>
              <a:rPr lang="ru-RU" sz="2400" dirty="0" err="1"/>
              <a:t>данни</a:t>
            </a:r>
            <a:r>
              <a:rPr lang="ru-RU" sz="2400" dirty="0"/>
              <a:t> и </a:t>
            </a:r>
            <a:r>
              <a:rPr lang="ru-RU" sz="2400" dirty="0" err="1" smtClean="0"/>
              <a:t>мапинга</a:t>
            </a:r>
            <a:r>
              <a:rPr lang="ru-RU" sz="2400" dirty="0" smtClean="0"/>
              <a:t> на </a:t>
            </a:r>
            <a:r>
              <a:rPr lang="ru-RU" sz="2400" dirty="0" err="1"/>
              <a:t>обектите</a:t>
            </a:r>
            <a:r>
              <a:rPr lang="ru-RU" sz="2400" dirty="0"/>
              <a:t> на </a:t>
            </a:r>
            <a:r>
              <a:rPr lang="ru-RU" sz="2400" dirty="0" err="1"/>
              <a:t>Movie</a:t>
            </a:r>
            <a:r>
              <a:rPr lang="ru-RU" sz="2400" dirty="0"/>
              <a:t> </a:t>
            </a:r>
            <a:r>
              <a:rPr lang="ru-RU" sz="2400" dirty="0" err="1"/>
              <a:t>към</a:t>
            </a:r>
            <a:r>
              <a:rPr lang="ru-RU" sz="2400" dirty="0"/>
              <a:t> записи в </a:t>
            </a:r>
            <a:r>
              <a:rPr lang="ru-RU" sz="2400" dirty="0" err="1"/>
              <a:t>базата</a:t>
            </a:r>
            <a:r>
              <a:rPr lang="ru-RU" sz="2400" dirty="0"/>
              <a:t> </a:t>
            </a:r>
            <a:r>
              <a:rPr lang="ru-RU" sz="2400" dirty="0" err="1"/>
              <a:t>данни</a:t>
            </a:r>
            <a:r>
              <a:rPr lang="ru-RU" sz="2400" dirty="0"/>
              <a:t>. </a:t>
            </a:r>
            <a:endParaRPr lang="ru-RU" sz="2400" dirty="0" smtClean="0"/>
          </a:p>
          <a:p>
            <a:r>
              <a:rPr lang="ru-RU" sz="2400" dirty="0" err="1" smtClean="0"/>
              <a:t>Контекстът</a:t>
            </a:r>
            <a:r>
              <a:rPr lang="ru-RU" sz="2400" dirty="0" smtClean="0"/>
              <a:t> </a:t>
            </a:r>
            <a:r>
              <a:rPr lang="ru-RU" sz="2400" dirty="0"/>
              <a:t>на </a:t>
            </a:r>
            <a:r>
              <a:rPr lang="ru-RU" sz="2400" dirty="0" err="1"/>
              <a:t>базата</a:t>
            </a:r>
            <a:r>
              <a:rPr lang="ru-RU" sz="2400" dirty="0"/>
              <a:t> </a:t>
            </a:r>
            <a:r>
              <a:rPr lang="ru-RU" sz="2400" dirty="0" err="1"/>
              <a:t>данни</a:t>
            </a:r>
            <a:r>
              <a:rPr lang="ru-RU" sz="2400" dirty="0"/>
              <a:t> е </a:t>
            </a:r>
            <a:r>
              <a:rPr lang="ru-RU" sz="2400" dirty="0" err="1"/>
              <a:t>регистриран</a:t>
            </a:r>
            <a:r>
              <a:rPr lang="ru-RU" sz="2400" dirty="0"/>
              <a:t> </a:t>
            </a:r>
            <a:r>
              <a:rPr lang="ru-RU" sz="2400" dirty="0" smtClean="0"/>
              <a:t>в 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DI</a:t>
            </a: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sz="2400" dirty="0">
                <a:solidFill>
                  <a:schemeClr val="tx2">
                    <a:lumMod val="75000"/>
                  </a:schemeClr>
                </a:solidFill>
              </a:rPr>
              <a:t>контейнера</a:t>
            </a:r>
            <a:r>
              <a:rPr lang="ru-RU" sz="2400" dirty="0"/>
              <a:t> </a:t>
            </a:r>
            <a:r>
              <a:rPr lang="ru-RU" sz="2400" dirty="0" smtClean="0"/>
              <a:t>в </a:t>
            </a:r>
            <a:r>
              <a:rPr lang="ru-RU" sz="2400" dirty="0"/>
              <a:t>метода </a:t>
            </a:r>
            <a:r>
              <a:rPr lang="ru-RU" sz="2400" dirty="0" err="1">
                <a:solidFill>
                  <a:schemeClr val="tx2">
                    <a:lumMod val="75000"/>
                  </a:schemeClr>
                </a:solidFill>
              </a:rPr>
              <a:t>ConfigureServices</a:t>
            </a:r>
            <a:r>
              <a:rPr lang="ru-RU" sz="2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sz="2400" dirty="0" err="1"/>
              <a:t>във</a:t>
            </a:r>
            <a:r>
              <a:rPr lang="ru-RU" sz="2400" dirty="0"/>
              <a:t> файла </a:t>
            </a:r>
            <a:r>
              <a:rPr lang="ru-RU" sz="2400" dirty="0" err="1">
                <a:solidFill>
                  <a:schemeClr val="tx2">
                    <a:lumMod val="75000"/>
                  </a:schemeClr>
                </a:solidFill>
              </a:rPr>
              <a:t>Startup.cs</a:t>
            </a:r>
            <a:r>
              <a:rPr lang="ru-RU" sz="2400" dirty="0"/>
              <a:t>:</a:t>
            </a:r>
            <a:endParaRPr lang="bg-BG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09" b="48454"/>
          <a:stretch/>
        </p:blipFill>
        <p:spPr bwMode="auto">
          <a:xfrm>
            <a:off x="899592" y="3789040"/>
            <a:ext cx="7473420" cy="1872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03109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Работа с база данни в приложение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ru-RU" sz="2400" dirty="0" err="1"/>
              <a:t>Системата</a:t>
            </a:r>
            <a:r>
              <a:rPr lang="ru-RU" sz="2400" dirty="0"/>
              <a:t> за </a:t>
            </a:r>
            <a:r>
              <a:rPr lang="ru-RU" sz="2400" dirty="0" err="1"/>
              <a:t>основна</a:t>
            </a:r>
            <a:r>
              <a:rPr lang="ru-RU" sz="2400" dirty="0"/>
              <a:t> конфигурация на ASP.NET чете ключа </a:t>
            </a:r>
            <a:r>
              <a:rPr lang="ru-RU" sz="2400" dirty="0" err="1">
                <a:solidFill>
                  <a:schemeClr val="tx2">
                    <a:lumMod val="75000"/>
                  </a:schemeClr>
                </a:solidFill>
              </a:rPr>
              <a:t>ConnectionString</a:t>
            </a:r>
            <a:r>
              <a:rPr lang="ru-RU" sz="2400" dirty="0"/>
              <a:t>. </a:t>
            </a:r>
            <a:endParaRPr lang="ru-RU" sz="2400" dirty="0" smtClean="0"/>
          </a:p>
          <a:p>
            <a:r>
              <a:rPr lang="ru-RU" sz="2400" dirty="0" smtClean="0"/>
              <a:t>За </a:t>
            </a:r>
            <a:r>
              <a:rPr lang="ru-RU" sz="2400" dirty="0" err="1" smtClean="0"/>
              <a:t>локална</a:t>
            </a:r>
            <a:r>
              <a:rPr lang="ru-RU" sz="2400" dirty="0" smtClean="0"/>
              <a:t> разработка той </a:t>
            </a:r>
            <a:r>
              <a:rPr lang="ru-RU" sz="2400" dirty="0" err="1"/>
              <a:t>получава</a:t>
            </a:r>
            <a:r>
              <a:rPr lang="ru-RU" sz="2400" dirty="0"/>
              <a:t> низа за </a:t>
            </a:r>
            <a:r>
              <a:rPr lang="ru-RU" sz="2400" dirty="0" err="1"/>
              <a:t>връзка</a:t>
            </a:r>
            <a:r>
              <a:rPr lang="ru-RU" sz="2400" dirty="0"/>
              <a:t> от файла </a:t>
            </a:r>
            <a:r>
              <a:rPr lang="ru-RU" sz="2400" dirty="0" err="1">
                <a:solidFill>
                  <a:schemeClr val="tx2">
                    <a:lumMod val="75000"/>
                  </a:schemeClr>
                </a:solidFill>
              </a:rPr>
              <a:t>appsettings.json</a:t>
            </a:r>
            <a:r>
              <a:rPr lang="ru-RU" sz="2400" dirty="0">
                <a:solidFill>
                  <a:schemeClr val="tx2">
                    <a:lumMod val="75000"/>
                  </a:schemeClr>
                </a:solidFill>
              </a:rPr>
              <a:t>:</a:t>
            </a:r>
            <a:endParaRPr lang="bg-BG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91" t="7148" b="19588"/>
          <a:stretch/>
        </p:blipFill>
        <p:spPr bwMode="auto">
          <a:xfrm>
            <a:off x="2051720" y="3501008"/>
            <a:ext cx="4955703" cy="23940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3423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Работа с база данни в приложение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/>
              <a:t>SQL Server Express </a:t>
            </a:r>
            <a:r>
              <a:rPr lang="en-US" b="1" dirty="0" err="1" smtClean="0"/>
              <a:t>LocalDB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ru-RU" sz="2400" dirty="0" err="1">
                <a:solidFill>
                  <a:schemeClr val="tx2">
                    <a:lumMod val="75000"/>
                  </a:schemeClr>
                </a:solidFill>
              </a:rPr>
              <a:t>LocalDB</a:t>
            </a: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</a:rPr>
              <a:t>:</a:t>
            </a:r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buFont typeface="Wingdings" pitchFamily="2" charset="2"/>
              <a:buChar char="ü"/>
            </a:pPr>
            <a:r>
              <a:rPr lang="ru-RU" sz="2400" dirty="0" err="1" smtClean="0"/>
              <a:t>Това</a:t>
            </a:r>
            <a:r>
              <a:rPr lang="ru-RU" sz="2400" dirty="0" smtClean="0"/>
              <a:t> </a:t>
            </a:r>
            <a:r>
              <a:rPr lang="ru-RU" sz="2400" dirty="0"/>
              <a:t>е </a:t>
            </a:r>
            <a:r>
              <a:rPr lang="ru-RU" sz="2400" dirty="0">
                <a:solidFill>
                  <a:schemeClr val="tx2">
                    <a:lumMod val="75000"/>
                  </a:schemeClr>
                </a:solidFill>
              </a:rPr>
              <a:t>лека версия на SQL </a:t>
            </a:r>
            <a:r>
              <a:rPr lang="ru-RU" sz="2400" dirty="0" err="1">
                <a:solidFill>
                  <a:schemeClr val="tx2">
                    <a:lumMod val="75000"/>
                  </a:schemeClr>
                </a:solidFill>
              </a:rPr>
              <a:t>Server</a:t>
            </a:r>
            <a:r>
              <a:rPr lang="ru-RU" sz="2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sz="2400" dirty="0" err="1">
                <a:solidFill>
                  <a:schemeClr val="tx2">
                    <a:lumMod val="75000"/>
                  </a:schemeClr>
                </a:solidFill>
              </a:rPr>
              <a:t>Express</a:t>
            </a:r>
            <a:r>
              <a:rPr lang="ru-RU" sz="2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sz="2400" dirty="0" err="1">
                <a:solidFill>
                  <a:schemeClr val="tx2">
                    <a:lumMod val="75000"/>
                  </a:schemeClr>
                </a:solidFill>
              </a:rPr>
              <a:t>Database</a:t>
            </a:r>
            <a:r>
              <a:rPr lang="ru-RU" sz="2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sz="2400" dirty="0" err="1">
                <a:solidFill>
                  <a:schemeClr val="tx2">
                    <a:lumMod val="75000"/>
                  </a:schemeClr>
                </a:solidFill>
              </a:rPr>
              <a:t>Engine</a:t>
            </a:r>
            <a:r>
              <a:rPr lang="ru-RU" sz="2400" dirty="0"/>
              <a:t>, </a:t>
            </a:r>
            <a:r>
              <a:rPr lang="ru-RU" sz="2400" dirty="0" err="1"/>
              <a:t>инсталирана</a:t>
            </a:r>
            <a:r>
              <a:rPr lang="ru-RU" sz="2400" dirty="0"/>
              <a:t> по </a:t>
            </a:r>
            <a:r>
              <a:rPr lang="ru-RU" sz="2400" dirty="0" err="1"/>
              <a:t>подразбиране</a:t>
            </a:r>
            <a:r>
              <a:rPr lang="ru-RU" sz="2400" dirty="0"/>
              <a:t> с </a:t>
            </a:r>
            <a:r>
              <a:rPr lang="ru-RU" sz="2400" dirty="0" err="1"/>
              <a:t>Visual</a:t>
            </a:r>
            <a:r>
              <a:rPr lang="ru-RU" sz="2400" dirty="0"/>
              <a:t> </a:t>
            </a:r>
            <a:r>
              <a:rPr lang="ru-RU" sz="2400" dirty="0" err="1"/>
              <a:t>Studio</a:t>
            </a:r>
            <a:r>
              <a:rPr lang="ru-RU" sz="2400" dirty="0" smtClean="0"/>
              <a:t>.</a:t>
            </a:r>
            <a:endParaRPr lang="en-US" sz="2400" dirty="0" smtClean="0"/>
          </a:p>
          <a:p>
            <a:pPr lvl="1">
              <a:buFont typeface="Wingdings" pitchFamily="2" charset="2"/>
              <a:buChar char="ü"/>
            </a:pPr>
            <a:r>
              <a:rPr lang="ru-RU" sz="2400" dirty="0" err="1" smtClean="0"/>
              <a:t>Стартира</a:t>
            </a:r>
            <a:r>
              <a:rPr lang="ru-RU" sz="2400" dirty="0" smtClean="0"/>
              <a:t> </a:t>
            </a:r>
            <a:r>
              <a:rPr lang="ru-RU" sz="2400" dirty="0"/>
              <a:t>при </a:t>
            </a:r>
            <a:r>
              <a:rPr lang="ru-RU" sz="2400" dirty="0" err="1"/>
              <a:t>поискване</a:t>
            </a:r>
            <a:r>
              <a:rPr lang="ru-RU" sz="2400" dirty="0"/>
              <a:t> с </a:t>
            </a:r>
            <a:r>
              <a:rPr lang="ru-RU" sz="2400" dirty="0" err="1"/>
              <a:t>помощта</a:t>
            </a:r>
            <a:r>
              <a:rPr lang="ru-RU" sz="2400" dirty="0"/>
              <a:t> </a:t>
            </a:r>
            <a:r>
              <a:rPr lang="ru-RU" sz="2400" dirty="0" smtClean="0"/>
              <a:t>на 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connection string</a:t>
            </a:r>
            <a:r>
              <a:rPr lang="ru-RU" sz="2400" dirty="0" smtClean="0"/>
              <a:t>.</a:t>
            </a:r>
            <a:endParaRPr lang="en-US" sz="2400" dirty="0" smtClean="0"/>
          </a:p>
          <a:p>
            <a:pPr lvl="1">
              <a:buFont typeface="Wingdings" pitchFamily="2" charset="2"/>
              <a:buChar char="ü"/>
            </a:pPr>
            <a:r>
              <a:rPr lang="ru-RU" sz="2400" dirty="0" smtClean="0"/>
              <a:t>Той </a:t>
            </a:r>
            <a:r>
              <a:rPr lang="ru-RU" sz="2400" dirty="0"/>
              <a:t>е предназначен за </a:t>
            </a:r>
            <a:r>
              <a:rPr lang="ru-RU" sz="2400" dirty="0" err="1"/>
              <a:t>разработване</a:t>
            </a:r>
            <a:r>
              <a:rPr lang="ru-RU" sz="2400" dirty="0"/>
              <a:t> на </a:t>
            </a:r>
            <a:r>
              <a:rPr lang="ru-RU" sz="2400" dirty="0" err="1"/>
              <a:t>програми</a:t>
            </a:r>
            <a:r>
              <a:rPr lang="ru-RU" sz="2400" dirty="0"/>
              <a:t>. </a:t>
            </a:r>
            <a:endParaRPr lang="en-US" sz="2400" dirty="0" smtClean="0"/>
          </a:p>
          <a:p>
            <a:pPr lvl="1">
              <a:buFont typeface="Wingdings" pitchFamily="2" charset="2"/>
              <a:buChar char="ü"/>
            </a:pPr>
            <a:r>
              <a:rPr lang="ru-RU" sz="2400" dirty="0" err="1" smtClean="0"/>
              <a:t>Работи</a:t>
            </a:r>
            <a:r>
              <a:rPr lang="ru-RU" sz="2400" dirty="0" smtClean="0"/>
              <a:t> </a:t>
            </a:r>
            <a:r>
              <a:rPr lang="ru-RU" sz="2400" dirty="0"/>
              <a:t>в </a:t>
            </a:r>
            <a:r>
              <a:rPr lang="ru-RU" sz="2400" dirty="0" err="1"/>
              <a:t>потребителски</a:t>
            </a:r>
            <a:r>
              <a:rPr lang="ru-RU" sz="2400" dirty="0"/>
              <a:t> режим, </a:t>
            </a:r>
            <a:r>
              <a:rPr lang="ru-RU" sz="2400" dirty="0" err="1"/>
              <a:t>така</a:t>
            </a:r>
            <a:r>
              <a:rPr lang="ru-RU" sz="2400" dirty="0"/>
              <a:t> че </a:t>
            </a:r>
            <a:r>
              <a:rPr lang="ru-RU" sz="2400" dirty="0" err="1"/>
              <a:t>няма</a:t>
            </a:r>
            <a:r>
              <a:rPr lang="ru-RU" sz="2400" dirty="0"/>
              <a:t> сложна конфигурация</a:t>
            </a:r>
            <a:r>
              <a:rPr lang="ru-RU" sz="2400" dirty="0" smtClean="0"/>
              <a:t>.</a:t>
            </a:r>
            <a:endParaRPr lang="en-US" sz="2400" dirty="0" smtClean="0"/>
          </a:p>
          <a:p>
            <a:pPr lvl="1">
              <a:buFont typeface="Wingdings" pitchFamily="2" charset="2"/>
              <a:buChar char="ü"/>
            </a:pP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</a:rPr>
              <a:t>По </a:t>
            </a:r>
            <a:r>
              <a:rPr lang="ru-RU" sz="2400" dirty="0" err="1">
                <a:solidFill>
                  <a:schemeClr val="tx2">
                    <a:lumMod val="75000"/>
                  </a:schemeClr>
                </a:solidFill>
              </a:rPr>
              <a:t>подразбиране</a:t>
            </a:r>
            <a:r>
              <a:rPr lang="ru-RU" sz="2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sz="2400" dirty="0" err="1">
                <a:solidFill>
                  <a:schemeClr val="tx2">
                    <a:lumMod val="75000"/>
                  </a:schemeClr>
                </a:solidFill>
              </a:rPr>
              <a:t>създава</a:t>
            </a:r>
            <a:r>
              <a:rPr lang="ru-RU" sz="2400" dirty="0">
                <a:solidFill>
                  <a:schemeClr val="tx2">
                    <a:lumMod val="75000"/>
                  </a:schemeClr>
                </a:solidFill>
              </a:rPr>
              <a:t> .</a:t>
            </a:r>
            <a:r>
              <a:rPr lang="ru-RU" sz="2400" dirty="0" err="1">
                <a:solidFill>
                  <a:schemeClr val="tx2">
                    <a:lumMod val="75000"/>
                  </a:schemeClr>
                </a:solidFill>
              </a:rPr>
              <a:t>mdf</a:t>
            </a:r>
            <a:r>
              <a:rPr lang="ru-RU" sz="2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sz="2400" dirty="0" err="1">
                <a:solidFill>
                  <a:schemeClr val="tx2">
                    <a:lumMod val="75000"/>
                  </a:schemeClr>
                </a:solidFill>
              </a:rPr>
              <a:t>файлове</a:t>
            </a:r>
            <a:r>
              <a:rPr lang="ru-RU" sz="2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sz="2400" dirty="0"/>
              <a:t>в </a:t>
            </a:r>
            <a:r>
              <a:rPr lang="ru-RU" sz="2400" dirty="0" err="1"/>
              <a:t>директорията</a:t>
            </a:r>
            <a:r>
              <a:rPr lang="ru-RU" sz="2400" dirty="0"/>
              <a:t> </a:t>
            </a:r>
            <a:r>
              <a:rPr lang="ru-RU" sz="2400" dirty="0">
                <a:solidFill>
                  <a:schemeClr val="tx2">
                    <a:lumMod val="75000"/>
                  </a:schemeClr>
                </a:solidFill>
              </a:rPr>
              <a:t>C:/Users/{user}.</a:t>
            </a:r>
            <a:endParaRPr lang="bg-BG" sz="2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72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Работа с база данни в приложение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/>
              <a:t>SQL Server Express </a:t>
            </a:r>
            <a:r>
              <a:rPr lang="en-US" b="1" dirty="0" err="1" smtClean="0"/>
              <a:t>LocalDB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1036712"/>
          </a:xfrm>
        </p:spPr>
        <p:txBody>
          <a:bodyPr>
            <a:normAutofit/>
          </a:bodyPr>
          <a:lstStyle/>
          <a:p>
            <a:r>
              <a:rPr lang="ru-RU" sz="2400" dirty="0" err="1"/>
              <a:t>Разгледайте</a:t>
            </a:r>
            <a:r>
              <a:rPr lang="ru-RU" sz="2400" dirty="0"/>
              <a:t> </a:t>
            </a:r>
            <a:r>
              <a:rPr lang="ru-RU" sz="2400" dirty="0" err="1"/>
              <a:t>базата</a:t>
            </a:r>
            <a:r>
              <a:rPr lang="ru-RU" sz="2400" dirty="0"/>
              <a:t> </a:t>
            </a:r>
            <a:r>
              <a:rPr lang="ru-RU" sz="2400" dirty="0" err="1" smtClean="0"/>
              <a:t>данни</a:t>
            </a:r>
            <a:endParaRPr lang="en-US" sz="2400" dirty="0" smtClean="0"/>
          </a:p>
          <a:p>
            <a:r>
              <a:rPr lang="ru-RU" sz="2400" dirty="0" smtClean="0"/>
              <a:t>От </a:t>
            </a:r>
            <a:r>
              <a:rPr lang="ru-RU" sz="2400" dirty="0" err="1"/>
              <a:t>менюто</a:t>
            </a:r>
            <a:r>
              <a:rPr lang="ru-RU" sz="2400" dirty="0"/>
              <a:t> 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View </a:t>
            </a:r>
            <a:r>
              <a:rPr lang="ru-RU" sz="2400" dirty="0" err="1" smtClean="0"/>
              <a:t>отворете</a:t>
            </a:r>
            <a:r>
              <a:rPr lang="ru-RU" sz="2400" dirty="0" smtClean="0"/>
              <a:t>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SQL Server Object Explorer (SSOX).</a:t>
            </a:r>
            <a:endParaRPr lang="bg-BG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381" b="35808"/>
          <a:stretch/>
        </p:blipFill>
        <p:spPr bwMode="auto">
          <a:xfrm>
            <a:off x="2267744" y="2852936"/>
            <a:ext cx="4535297" cy="2701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5747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Работа с база данни в приложение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/>
              <a:t>SQL Server Express </a:t>
            </a:r>
            <a:r>
              <a:rPr lang="en-US" b="1" dirty="0" err="1" smtClean="0"/>
              <a:t>LocalDB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373017" cy="2116832"/>
          </a:xfrm>
        </p:spPr>
        <p:txBody>
          <a:bodyPr>
            <a:normAutofit fontScale="85000" lnSpcReduction="10000"/>
          </a:bodyPr>
          <a:lstStyle/>
          <a:p>
            <a:r>
              <a:rPr lang="ru-RU" sz="2400" dirty="0" err="1"/>
              <a:t>Разгледайте</a:t>
            </a:r>
            <a:r>
              <a:rPr lang="ru-RU" sz="2400" dirty="0"/>
              <a:t> </a:t>
            </a:r>
            <a:r>
              <a:rPr lang="ru-RU" sz="2400" dirty="0" err="1"/>
              <a:t>базата</a:t>
            </a:r>
            <a:r>
              <a:rPr lang="ru-RU" sz="2400" dirty="0"/>
              <a:t> </a:t>
            </a:r>
            <a:r>
              <a:rPr lang="ru-RU" sz="2400" dirty="0" err="1" smtClean="0"/>
              <a:t>данни</a:t>
            </a:r>
            <a:r>
              <a:rPr lang="en-US" sz="2400" dirty="0" smtClean="0"/>
              <a:t>:</a:t>
            </a:r>
          </a:p>
          <a:p>
            <a:pPr lvl="1">
              <a:buFont typeface="Wingdings" pitchFamily="2" charset="2"/>
              <a:buChar char="ü"/>
            </a:pPr>
            <a:r>
              <a:rPr lang="ru-RU" sz="2400" dirty="0" err="1"/>
              <a:t>Обърнете</a:t>
            </a:r>
            <a:r>
              <a:rPr lang="ru-RU" sz="2400" dirty="0"/>
              <a:t> внимание на </a:t>
            </a:r>
            <a:r>
              <a:rPr lang="ru-RU" sz="2400" dirty="0" err="1">
                <a:solidFill>
                  <a:schemeClr val="tx2">
                    <a:lumMod val="75000"/>
                  </a:schemeClr>
                </a:solidFill>
              </a:rPr>
              <a:t>иконата</a:t>
            </a:r>
            <a:r>
              <a:rPr lang="ru-RU" sz="2400" dirty="0">
                <a:solidFill>
                  <a:schemeClr val="tx2">
                    <a:lumMod val="75000"/>
                  </a:schemeClr>
                </a:solidFill>
              </a:rPr>
              <a:t> на ключ до ID</a:t>
            </a:r>
            <a:r>
              <a:rPr lang="ru-RU" sz="2400" dirty="0"/>
              <a:t>. </a:t>
            </a:r>
            <a:endParaRPr lang="en-US" sz="2400" dirty="0" smtClean="0"/>
          </a:p>
          <a:p>
            <a:pPr lvl="1">
              <a:buFont typeface="Wingdings" pitchFamily="2" charset="2"/>
              <a:buChar char="ü"/>
            </a:pPr>
            <a:r>
              <a:rPr lang="ru-RU" sz="2400" dirty="0" smtClean="0"/>
              <a:t>По </a:t>
            </a:r>
            <a:r>
              <a:rPr lang="ru-RU" sz="2400" dirty="0" err="1"/>
              <a:t>подразбиране</a:t>
            </a:r>
            <a:r>
              <a:rPr lang="ru-RU" sz="2400" dirty="0"/>
              <a:t> EF </a:t>
            </a:r>
            <a:r>
              <a:rPr lang="ru-RU" sz="2400" dirty="0" err="1"/>
              <a:t>прави</a:t>
            </a:r>
            <a:r>
              <a:rPr lang="ru-RU" sz="2400" dirty="0"/>
              <a:t> </a:t>
            </a:r>
            <a:r>
              <a:rPr lang="ru-RU" sz="2400" dirty="0" err="1"/>
              <a:t>свойството</a:t>
            </a:r>
            <a:r>
              <a:rPr lang="ru-RU" sz="2400" dirty="0"/>
              <a:t> с </a:t>
            </a:r>
            <a:r>
              <a:rPr lang="ru-RU" sz="2400" dirty="0" err="1"/>
              <a:t>име</a:t>
            </a:r>
            <a:r>
              <a:rPr lang="ru-RU" sz="2400" dirty="0"/>
              <a:t> </a:t>
            </a:r>
            <a:r>
              <a:rPr lang="ru-RU" sz="2400" dirty="0">
                <a:solidFill>
                  <a:schemeClr val="tx2">
                    <a:lumMod val="75000"/>
                  </a:schemeClr>
                </a:solidFill>
              </a:rPr>
              <a:t>ID </a:t>
            </a:r>
            <a:r>
              <a:rPr lang="ru-RU" sz="2400" dirty="0" err="1">
                <a:solidFill>
                  <a:schemeClr val="tx2">
                    <a:lumMod val="75000"/>
                  </a:schemeClr>
                </a:solidFill>
              </a:rPr>
              <a:t>първичен</a:t>
            </a:r>
            <a:r>
              <a:rPr lang="ru-RU" sz="2400" dirty="0">
                <a:solidFill>
                  <a:schemeClr val="tx2">
                    <a:lumMod val="75000"/>
                  </a:schemeClr>
                </a:solidFill>
              </a:rPr>
              <a:t> ключ</a:t>
            </a:r>
            <a:r>
              <a:rPr lang="ru-RU" sz="2400" dirty="0"/>
              <a:t>.</a:t>
            </a:r>
            <a:endParaRPr lang="bg-BG" sz="24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30" r="44330" b="25361"/>
          <a:stretch/>
        </p:blipFill>
        <p:spPr bwMode="auto">
          <a:xfrm>
            <a:off x="1475656" y="3827152"/>
            <a:ext cx="2506961" cy="205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75" t="3468" r="15350" b="12267"/>
          <a:stretch/>
        </p:blipFill>
        <p:spPr bwMode="auto">
          <a:xfrm>
            <a:off x="4092644" y="2425424"/>
            <a:ext cx="4724444" cy="3451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4678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Работа с база данни в приложение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/>
              <a:t>SQL Server Express </a:t>
            </a:r>
            <a:r>
              <a:rPr lang="en-US" b="1" dirty="0" err="1" smtClean="0"/>
              <a:t>LocalDB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964704"/>
          </a:xfrm>
        </p:spPr>
        <p:txBody>
          <a:bodyPr>
            <a:normAutofit lnSpcReduction="10000"/>
          </a:bodyPr>
          <a:lstStyle/>
          <a:p>
            <a:r>
              <a:rPr lang="ru-RU" sz="2400" dirty="0" err="1"/>
              <a:t>Разгледайте</a:t>
            </a:r>
            <a:r>
              <a:rPr lang="ru-RU" sz="2400" dirty="0"/>
              <a:t> </a:t>
            </a:r>
            <a:r>
              <a:rPr lang="ru-RU" sz="2400" dirty="0" err="1"/>
              <a:t>базата</a:t>
            </a:r>
            <a:r>
              <a:rPr lang="ru-RU" sz="2400" dirty="0"/>
              <a:t> </a:t>
            </a:r>
            <a:r>
              <a:rPr lang="ru-RU" sz="2400" dirty="0" err="1" smtClean="0"/>
              <a:t>данни</a:t>
            </a:r>
            <a:r>
              <a:rPr lang="en-US" sz="2400" dirty="0" smtClean="0"/>
              <a:t>: </a:t>
            </a:r>
          </a:p>
          <a:p>
            <a:pPr lvl="1">
              <a:buFont typeface="Wingdings" pitchFamily="2" charset="2"/>
              <a:buChar char="ü"/>
            </a:pPr>
            <a:r>
              <a:rPr lang="bg-BG" sz="2400" dirty="0" smtClean="0"/>
              <a:t>Десен бутон върху 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Movie</a:t>
            </a:r>
            <a:r>
              <a:rPr lang="en-US" sz="2400" dirty="0" smtClean="0"/>
              <a:t> </a:t>
            </a:r>
            <a:r>
              <a:rPr lang="bg-BG" sz="2400" dirty="0" smtClean="0"/>
              <a:t>таблицата изберете 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View Data</a:t>
            </a:r>
            <a:endParaRPr lang="bg-BG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7" t="6735" r="7913" b="48866"/>
          <a:stretch/>
        </p:blipFill>
        <p:spPr bwMode="auto">
          <a:xfrm>
            <a:off x="251519" y="2708920"/>
            <a:ext cx="8709175" cy="244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1801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562074"/>
          </a:xfrm>
        </p:spPr>
        <p:txBody>
          <a:bodyPr/>
          <a:lstStyle/>
          <a:p>
            <a:r>
              <a:rPr lang="en-US" b="1" dirty="0"/>
              <a:t>Seed the database</a:t>
            </a:r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quarter" idx="13"/>
          </p:nvPr>
        </p:nvSpPr>
        <p:spPr>
          <a:xfrm>
            <a:off x="539552" y="764704"/>
            <a:ext cx="7924800" cy="964704"/>
          </a:xfrm>
        </p:spPr>
        <p:txBody>
          <a:bodyPr>
            <a:normAutofit/>
          </a:bodyPr>
          <a:lstStyle/>
          <a:p>
            <a:r>
              <a:rPr lang="ru-RU" sz="2400" dirty="0" err="1"/>
              <a:t>Създайте</a:t>
            </a:r>
            <a:r>
              <a:rPr lang="ru-RU" sz="2400" dirty="0"/>
              <a:t> нов </a:t>
            </a:r>
            <a:r>
              <a:rPr lang="ru-RU" sz="2400" dirty="0" err="1"/>
              <a:t>клас</a:t>
            </a:r>
            <a:r>
              <a:rPr lang="ru-RU" sz="2400" dirty="0"/>
              <a:t> с </a:t>
            </a:r>
            <a:r>
              <a:rPr lang="ru-RU" sz="2400" dirty="0" err="1"/>
              <a:t>име</a:t>
            </a:r>
            <a:r>
              <a:rPr lang="ru-RU" sz="2400" dirty="0"/>
              <a:t> </a:t>
            </a:r>
            <a:r>
              <a:rPr lang="ru-RU" sz="2400" dirty="0" err="1">
                <a:solidFill>
                  <a:schemeClr val="tx2">
                    <a:lumMod val="75000"/>
                  </a:schemeClr>
                </a:solidFill>
              </a:rPr>
              <a:t>SeedData</a:t>
            </a:r>
            <a:r>
              <a:rPr lang="ru-RU" sz="2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sz="2400" dirty="0"/>
              <a:t>в </a:t>
            </a:r>
            <a:r>
              <a:rPr lang="ru-RU" sz="2400" dirty="0" err="1">
                <a:solidFill>
                  <a:schemeClr val="tx2">
                    <a:lumMod val="75000"/>
                  </a:schemeClr>
                </a:solidFill>
              </a:rPr>
              <a:t>папката</a:t>
            </a:r>
            <a:r>
              <a:rPr lang="ru-RU" sz="2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sz="2400" dirty="0" err="1">
                <a:solidFill>
                  <a:schemeClr val="tx2">
                    <a:lumMod val="75000"/>
                  </a:schemeClr>
                </a:solidFill>
              </a:rPr>
              <a:t>Models</a:t>
            </a:r>
            <a:r>
              <a:rPr lang="ru-RU" sz="2400" dirty="0"/>
              <a:t>. </a:t>
            </a:r>
            <a:r>
              <a:rPr lang="ru-RU" sz="2400" dirty="0" err="1"/>
              <a:t>Заменете</a:t>
            </a:r>
            <a:r>
              <a:rPr lang="ru-RU" sz="2400" dirty="0"/>
              <a:t> </a:t>
            </a:r>
            <a:r>
              <a:rPr lang="ru-RU" sz="2400" dirty="0" err="1"/>
              <a:t>генерирания</a:t>
            </a:r>
            <a:r>
              <a:rPr lang="ru-RU" sz="2400" dirty="0"/>
              <a:t> код </a:t>
            </a:r>
            <a:r>
              <a:rPr lang="ru-RU" sz="2400" dirty="0" err="1"/>
              <a:t>със</a:t>
            </a:r>
            <a:r>
              <a:rPr lang="ru-RU" sz="2400" dirty="0"/>
              <a:t> </a:t>
            </a:r>
            <a:r>
              <a:rPr lang="ru-RU" sz="2400" dirty="0" err="1"/>
              <a:t>следното</a:t>
            </a:r>
            <a:r>
              <a:rPr lang="ru-RU" sz="2400" dirty="0"/>
              <a:t>:</a:t>
            </a:r>
            <a:endParaRPr lang="bg-BG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01" t="3161" r="40541" b="8591"/>
          <a:stretch/>
        </p:blipFill>
        <p:spPr bwMode="auto">
          <a:xfrm>
            <a:off x="395536" y="1772816"/>
            <a:ext cx="4447222" cy="4450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25" r="39350"/>
          <a:stretch/>
        </p:blipFill>
        <p:spPr bwMode="auto">
          <a:xfrm>
            <a:off x="5148064" y="1714500"/>
            <a:ext cx="3649381" cy="4509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5464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562074"/>
          </a:xfrm>
        </p:spPr>
        <p:txBody>
          <a:bodyPr/>
          <a:lstStyle/>
          <a:p>
            <a:r>
              <a:rPr lang="en-US" b="1" dirty="0"/>
              <a:t>Seed the database</a:t>
            </a:r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quarter" idx="13"/>
          </p:nvPr>
        </p:nvSpPr>
        <p:spPr>
          <a:xfrm>
            <a:off x="499571" y="1052736"/>
            <a:ext cx="7924800" cy="964704"/>
          </a:xfrm>
        </p:spPr>
        <p:txBody>
          <a:bodyPr>
            <a:normAutofit/>
          </a:bodyPr>
          <a:lstStyle/>
          <a:p>
            <a:r>
              <a:rPr lang="ru-RU" sz="2400" dirty="0" err="1" smtClean="0"/>
              <a:t>Ако</a:t>
            </a:r>
            <a:r>
              <a:rPr lang="ru-RU" sz="2400" dirty="0" smtClean="0"/>
              <a:t> </a:t>
            </a:r>
            <a:r>
              <a:rPr lang="ru-RU" sz="2400" dirty="0" err="1"/>
              <a:t>има</a:t>
            </a:r>
            <a:r>
              <a:rPr lang="ru-RU" sz="2400" dirty="0"/>
              <a:t> </a:t>
            </a:r>
            <a:r>
              <a:rPr lang="bg-BG" sz="2400" dirty="0" smtClean="0"/>
              <a:t>някакви </a:t>
            </a:r>
            <a:r>
              <a:rPr lang="ru-RU" sz="2400" dirty="0" err="1" smtClean="0"/>
              <a:t>филми</a:t>
            </a:r>
            <a:r>
              <a:rPr lang="ru-RU" sz="2400" dirty="0" smtClean="0"/>
              <a:t> </a:t>
            </a:r>
            <a:r>
              <a:rPr lang="ru-RU" sz="2400" dirty="0"/>
              <a:t>в </a:t>
            </a:r>
            <a:r>
              <a:rPr lang="ru-RU" sz="2400" dirty="0" err="1"/>
              <a:t>базата</a:t>
            </a:r>
            <a:r>
              <a:rPr lang="ru-RU" sz="2400" dirty="0"/>
              <a:t> </a:t>
            </a:r>
            <a:r>
              <a:rPr lang="ru-RU" sz="2400" dirty="0" err="1"/>
              <a:t>данни</a:t>
            </a:r>
            <a:r>
              <a:rPr lang="ru-RU" sz="2400" dirty="0"/>
              <a:t>, </a:t>
            </a:r>
            <a:r>
              <a:rPr lang="ru-RU" sz="2400" dirty="0" err="1"/>
              <a:t>началният</a:t>
            </a:r>
            <a:r>
              <a:rPr lang="ru-RU" sz="2400" dirty="0"/>
              <a:t> инициализатор се </a:t>
            </a:r>
            <a:r>
              <a:rPr lang="ru-RU" sz="2400" dirty="0" err="1"/>
              <a:t>връща</a:t>
            </a:r>
            <a:r>
              <a:rPr lang="ru-RU" sz="2400" dirty="0"/>
              <a:t> и не се добавят </a:t>
            </a:r>
            <a:r>
              <a:rPr lang="ru-RU" sz="2400" dirty="0" err="1"/>
              <a:t>филми</a:t>
            </a:r>
            <a:r>
              <a:rPr lang="ru-RU" sz="2400" dirty="0"/>
              <a:t>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28" r="22371" b="41168"/>
          <a:stretch/>
        </p:blipFill>
        <p:spPr bwMode="auto">
          <a:xfrm>
            <a:off x="1259632" y="2204864"/>
            <a:ext cx="6404679" cy="30627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7093248"/>
      </p:ext>
    </p:extLst>
  </p:cSld>
  <p:clrMapOvr>
    <a:masterClrMapping/>
  </p:clrMapOvr>
</p:sld>
</file>

<file path=ppt/theme/theme1.xml><?xml version="1.0" encoding="utf-8"?>
<a:theme xmlns:a="http://schemas.openxmlformats.org/drawingml/2006/main" name="Хоризонт">
  <a:themeElements>
    <a:clrScheme name="Хоризонт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Хоризонт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Хоризонт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96</TotalTime>
  <Words>373</Words>
  <Application>Microsoft Office PowerPoint</Application>
  <PresentationFormat>Презентация на цял екран (4:3)</PresentationFormat>
  <Paragraphs>41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12</vt:i4>
      </vt:variant>
    </vt:vector>
  </HeadingPairs>
  <TitlesOfParts>
    <vt:vector size="13" baseType="lpstr">
      <vt:lpstr>Хоризонт</vt:lpstr>
      <vt:lpstr>Asp.net core mvc</vt:lpstr>
      <vt:lpstr>работа с база данни в приложение ASP.NET Core MVC</vt:lpstr>
      <vt:lpstr>Работа с база данни в приложение</vt:lpstr>
      <vt:lpstr>Работа с база данни в приложение SQL Server Express LocalDB</vt:lpstr>
      <vt:lpstr>Работа с база данни в приложение SQL Server Express LocalDB</vt:lpstr>
      <vt:lpstr>Работа с база данни в приложение SQL Server Express LocalDB</vt:lpstr>
      <vt:lpstr>Работа с база данни в приложение SQL Server Express LocalDB</vt:lpstr>
      <vt:lpstr>Seed the database</vt:lpstr>
      <vt:lpstr>Seed the database</vt:lpstr>
      <vt:lpstr>Seed the database</vt:lpstr>
      <vt:lpstr>Тествайте приложението</vt:lpstr>
      <vt:lpstr>Тествайте приложението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core mvc</dc:title>
  <dc:creator>weeew</dc:creator>
  <cp:lastModifiedBy>weeew</cp:lastModifiedBy>
  <cp:revision>7</cp:revision>
  <dcterms:created xsi:type="dcterms:W3CDTF">2021-10-21T05:49:18Z</dcterms:created>
  <dcterms:modified xsi:type="dcterms:W3CDTF">2021-11-23T10:26:56Z</dcterms:modified>
</cp:coreProperties>
</file>