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C43-F8BD-484F-B485-05F4E1FFF3D5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224-CFDA-49E6-8276-9169BD1CAE2E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C43-F8BD-484F-B485-05F4E1FFF3D5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224-CFDA-49E6-8276-9169BD1CAE2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C43-F8BD-484F-B485-05F4E1FFF3D5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224-CFDA-49E6-8276-9169BD1CAE2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C43-F8BD-484F-B485-05F4E1FFF3D5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224-CFDA-49E6-8276-9169BD1CAE2E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C43-F8BD-484F-B485-05F4E1FFF3D5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224-CFDA-49E6-8276-9169BD1CAE2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C43-F8BD-484F-B485-05F4E1FFF3D5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224-CFDA-49E6-8276-9169BD1CAE2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C43-F8BD-484F-B485-05F4E1FFF3D5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224-CFDA-49E6-8276-9169BD1CAE2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C43-F8BD-484F-B485-05F4E1FFF3D5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224-CFDA-49E6-8276-9169BD1CAE2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C43-F8BD-484F-B485-05F4E1FFF3D5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224-CFDA-49E6-8276-9169BD1CAE2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C43-F8BD-484F-B485-05F4E1FFF3D5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224-CFDA-49E6-8276-9169BD1CAE2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C43-F8BD-484F-B485-05F4E1FFF3D5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A224-CFDA-49E6-8276-9169BD1CAE2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56BDC43-F8BD-484F-B485-05F4E1FFF3D5}" type="datetimeFigureOut">
              <a:rPr lang="bg-BG" smtClean="0"/>
              <a:t>20.10.2021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5E2A224-CFDA-49E6-8276-9169BD1CAE2E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Scaffolding</a:t>
            </a:r>
            <a:endParaRPr lang="bg-BG" sz="6600" dirty="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Asp.net core </a:t>
            </a:r>
            <a:r>
              <a:rPr lang="en-US" sz="6000" dirty="0" err="1" smtClean="0"/>
              <a:t>mvc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181319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 movie pages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r="8376" b="3505"/>
          <a:stretch/>
        </p:blipFill>
        <p:spPr bwMode="auto">
          <a:xfrm>
            <a:off x="827584" y="1412776"/>
            <a:ext cx="7444741" cy="477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46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r>
              <a:rPr lang="en-US" dirty="0" smtClean="0"/>
              <a:t>Scaffold movie pages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600" y="879961"/>
            <a:ext cx="7962091" cy="146891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Scaffolding</a:t>
            </a:r>
            <a:r>
              <a:rPr lang="en-US" sz="2400" dirty="0" smtClean="0"/>
              <a:t> </a:t>
            </a:r>
            <a:r>
              <a:rPr lang="bg-BG" sz="2400" dirty="0"/>
              <a:t>актуализира следното: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/>
              <a:t>Вмъква </a:t>
            </a:r>
            <a:r>
              <a:rPr lang="bg-BG" sz="2400" dirty="0" smtClean="0"/>
              <a:t>задължителните препратки(</a:t>
            </a:r>
            <a:r>
              <a:rPr lang="en-US" sz="2400" dirty="0" smtClean="0"/>
              <a:t>references)</a:t>
            </a:r>
            <a:r>
              <a:rPr lang="bg-BG" sz="2400" dirty="0" smtClean="0"/>
              <a:t> </a:t>
            </a:r>
            <a:r>
              <a:rPr lang="bg-BG" sz="2400" dirty="0"/>
              <a:t>към пакета във </a:t>
            </a:r>
            <a:r>
              <a:rPr lang="bg-BG" sz="2400" i="1" dirty="0"/>
              <a:t>файла на</a:t>
            </a:r>
            <a:r>
              <a:rPr lang="bg-BG" sz="2400" dirty="0"/>
              <a:t> проекта 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</a:rPr>
              <a:t>MvcMovie.csproj</a:t>
            </a:r>
            <a:r>
              <a:rPr lang="en-US" sz="2400" dirty="0"/>
              <a:t> .</a:t>
            </a:r>
          </a:p>
          <a:p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t="6048" r="8144" b="28797"/>
          <a:stretch/>
        </p:blipFill>
        <p:spPr bwMode="auto">
          <a:xfrm>
            <a:off x="827584" y="2420887"/>
            <a:ext cx="7560840" cy="3182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10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en-US" dirty="0" smtClean="0"/>
              <a:t>Scaffold movie pages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539552" y="836712"/>
            <a:ext cx="8066856" cy="161277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Scaffolding</a:t>
            </a:r>
            <a:r>
              <a:rPr lang="en-US" sz="2400" dirty="0" smtClean="0"/>
              <a:t> </a:t>
            </a:r>
            <a:r>
              <a:rPr lang="bg-BG" sz="2400" dirty="0"/>
              <a:t>актуализира следното: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Регистрира </a:t>
            </a:r>
            <a:r>
              <a:rPr lang="bg-BG" sz="2400" dirty="0"/>
              <a:t>контекста на базата данни в 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Startup.ConfigureServices</a:t>
            </a:r>
            <a:r>
              <a:rPr lang="en-US" sz="2400" dirty="0" smtClean="0"/>
              <a:t> </a:t>
            </a:r>
            <a:r>
              <a:rPr lang="bg-BG" sz="2400" dirty="0" smtClean="0"/>
              <a:t>на</a:t>
            </a:r>
            <a:r>
              <a:rPr lang="bg-BG" sz="2400" dirty="0"/>
              <a:t> 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</a:rPr>
              <a:t>Startup.cs</a:t>
            </a:r>
            <a:r>
              <a:rPr lang="en-US" sz="2400" dirty="0"/>
              <a:t> </a:t>
            </a:r>
            <a:r>
              <a:rPr lang="bg-BG" sz="2400" dirty="0"/>
              <a:t>файла</a:t>
            </a:r>
            <a:r>
              <a:rPr lang="bg-BG" sz="2400" dirty="0" smtClean="0"/>
              <a:t>.</a:t>
            </a:r>
            <a:endParaRPr lang="bg-BG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" t="3574" r="10001" b="13127"/>
          <a:stretch/>
        </p:blipFill>
        <p:spPr bwMode="auto">
          <a:xfrm>
            <a:off x="1259632" y="2204864"/>
            <a:ext cx="6624736" cy="363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en-US" dirty="0" smtClean="0"/>
              <a:t>Scaffold movie pages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11560" y="836712"/>
            <a:ext cx="7994848" cy="14401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Scaffolding</a:t>
            </a:r>
            <a:r>
              <a:rPr lang="en-US" sz="2400" dirty="0" smtClean="0"/>
              <a:t> </a:t>
            </a:r>
            <a:r>
              <a:rPr lang="bg-BG" sz="2400" dirty="0"/>
              <a:t>актуализира следното:</a:t>
            </a:r>
          </a:p>
          <a:p>
            <a:pPr lvl="1">
              <a:buFont typeface="Wingdings" pitchFamily="2" charset="2"/>
              <a:buChar char="ü"/>
            </a:pPr>
            <a:r>
              <a:rPr lang="bg-BG" sz="2400" dirty="0" smtClean="0"/>
              <a:t>Добавя </a:t>
            </a:r>
            <a:r>
              <a:rPr lang="bg-BG" sz="2400" dirty="0"/>
              <a:t>низ за връзка с база </a:t>
            </a:r>
            <a:r>
              <a:rPr lang="bg-BG" sz="2400" dirty="0" smtClean="0"/>
              <a:t>данни</a:t>
            </a:r>
            <a:r>
              <a:rPr lang="en-US" sz="2400" dirty="0" smtClean="0"/>
              <a:t> 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database connection string</a:t>
            </a:r>
            <a:r>
              <a:rPr lang="en-US" sz="2400" dirty="0" smtClean="0"/>
              <a:t>)</a:t>
            </a:r>
            <a:r>
              <a:rPr lang="bg-BG" sz="2400" dirty="0" smtClean="0"/>
              <a:t> </a:t>
            </a:r>
            <a:r>
              <a:rPr lang="bg-BG" sz="2400" dirty="0"/>
              <a:t>към файла </a:t>
            </a:r>
            <a:r>
              <a:rPr lang="en-US" sz="2400" i="1" dirty="0" err="1" smtClean="0">
                <a:solidFill>
                  <a:schemeClr val="tx2">
                    <a:lumMod val="75000"/>
                  </a:schemeClr>
                </a:solidFill>
              </a:rPr>
              <a:t>appsettings.json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bg-B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2749" b="19451"/>
          <a:stretch/>
        </p:blipFill>
        <p:spPr bwMode="auto">
          <a:xfrm>
            <a:off x="899592" y="2276872"/>
            <a:ext cx="7619999" cy="347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7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 movie pages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395536" y="1600200"/>
            <a:ext cx="5186536" cy="4114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Scaffolding</a:t>
            </a:r>
            <a:r>
              <a:rPr lang="en-US" sz="2400" dirty="0" smtClean="0"/>
              <a:t> </a:t>
            </a:r>
            <a:r>
              <a:rPr lang="bg-BG" sz="2400" dirty="0" smtClean="0"/>
              <a:t>създава следното: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MoviesController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i="1" dirty="0" smtClean="0"/>
              <a:t>Controllers/</a:t>
            </a:r>
            <a:r>
              <a:rPr lang="en-US" sz="2400" i="1" dirty="0" err="1" smtClean="0"/>
              <a:t>MoviesController.cs</a:t>
            </a:r>
            <a:endParaRPr lang="en-US" sz="2400" i="1" dirty="0" smtClean="0"/>
          </a:p>
          <a:p>
            <a:pPr lvl="1">
              <a:buFont typeface="Wingdings" pitchFamily="2" charset="2"/>
              <a:buChar char="ü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Razor view </a:t>
            </a:r>
            <a:r>
              <a:rPr lang="bg-BG" sz="2400" dirty="0" smtClean="0">
                <a:solidFill>
                  <a:schemeClr val="tx2">
                    <a:lumMod val="75000"/>
                  </a:schemeClr>
                </a:solidFill>
              </a:rPr>
              <a:t>файлове </a:t>
            </a:r>
            <a:r>
              <a:rPr lang="bg-BG" sz="2400" dirty="0" smtClean="0"/>
              <a:t>за</a:t>
            </a:r>
            <a:r>
              <a:rPr lang="en-US" sz="2400" dirty="0"/>
              <a:t>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sz="2400" dirty="0"/>
              <a:t>,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sz="2400" dirty="0"/>
              <a:t>,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Details</a:t>
            </a:r>
            <a:r>
              <a:rPr lang="en-US" sz="2400" dirty="0"/>
              <a:t>,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Edit</a:t>
            </a:r>
            <a:r>
              <a:rPr lang="en-US" sz="2400" dirty="0"/>
              <a:t>, </a:t>
            </a:r>
            <a:r>
              <a:rPr lang="bg-BG" sz="2400" dirty="0" smtClean="0"/>
              <a:t>и</a:t>
            </a:r>
            <a:r>
              <a:rPr lang="en-US" sz="2400" dirty="0"/>
              <a:t>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sz="2400" dirty="0"/>
              <a:t> </a:t>
            </a:r>
            <a:r>
              <a:rPr lang="bg-BG" sz="2400" dirty="0" smtClean="0"/>
              <a:t>страниците</a:t>
            </a:r>
            <a:r>
              <a:rPr lang="en-US" sz="2400" dirty="0" smtClean="0"/>
              <a:t>:</a:t>
            </a:r>
            <a:r>
              <a:rPr lang="en-US" sz="2400" dirty="0"/>
              <a:t> 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Views/Movies/*.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cshtml</a:t>
            </a:r>
            <a:endParaRPr lang="bg-BG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atabase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context class</a:t>
            </a:r>
            <a:r>
              <a:rPr lang="en-US" sz="2400" dirty="0"/>
              <a:t>: </a:t>
            </a:r>
            <a:r>
              <a:rPr lang="en-US" sz="2400" i="1" dirty="0"/>
              <a:t>Data/</a:t>
            </a:r>
            <a:r>
              <a:rPr lang="en-US" sz="2400" i="1" dirty="0" err="1"/>
              <a:t>MvcMovieContext.cs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ü"/>
            </a:pPr>
            <a:endParaRPr lang="bg-BG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400" dirty="0"/>
          </a:p>
          <a:p>
            <a:endParaRPr lang="bg-B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0" r="19588"/>
          <a:stretch/>
        </p:blipFill>
        <p:spPr bwMode="auto">
          <a:xfrm>
            <a:off x="5564026" y="0"/>
            <a:ext cx="354447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031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 movie pages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83568" y="1600200"/>
            <a:ext cx="7776864" cy="4114800"/>
          </a:xfrm>
        </p:spPr>
        <p:txBody>
          <a:bodyPr>
            <a:normAutofit/>
          </a:bodyPr>
          <a:lstStyle/>
          <a:p>
            <a:r>
              <a:rPr lang="ru-RU" sz="2400" dirty="0" err="1"/>
              <a:t>Автоматичното</a:t>
            </a:r>
            <a:r>
              <a:rPr lang="ru-RU" sz="2400" dirty="0"/>
              <a:t> </a:t>
            </a:r>
            <a:r>
              <a:rPr lang="ru-RU" sz="2400" dirty="0" err="1"/>
              <a:t>създаване</a:t>
            </a:r>
            <a:r>
              <a:rPr lang="ru-RU" sz="2400" dirty="0"/>
              <a:t> на </a:t>
            </a:r>
            <a:r>
              <a:rPr lang="ru-RU" sz="2400" dirty="0" err="1"/>
              <a:t>тези</a:t>
            </a:r>
            <a:r>
              <a:rPr lang="ru-RU" sz="2400" dirty="0"/>
              <a:t> </a:t>
            </a:r>
            <a:r>
              <a:rPr lang="ru-RU" sz="2400" dirty="0" err="1"/>
              <a:t>файлове</a:t>
            </a:r>
            <a:r>
              <a:rPr lang="ru-RU" sz="2400" dirty="0"/>
              <a:t> и актуализации на </a:t>
            </a:r>
            <a:r>
              <a:rPr lang="ru-RU" sz="2400" dirty="0" err="1"/>
              <a:t>файлове</a:t>
            </a:r>
            <a:r>
              <a:rPr lang="ru-RU" sz="2400" dirty="0"/>
              <a:t> </a:t>
            </a:r>
            <a:r>
              <a:rPr lang="ru-RU" sz="2400" dirty="0" err="1"/>
              <a:t>са</a:t>
            </a:r>
            <a:r>
              <a:rPr lang="ru-RU" sz="2400" dirty="0"/>
              <a:t> </a:t>
            </a:r>
            <a:r>
              <a:rPr lang="ru-RU" sz="2400" dirty="0" err="1"/>
              <a:t>известни</a:t>
            </a:r>
            <a:r>
              <a:rPr lang="ru-RU" sz="2400" dirty="0"/>
              <a:t> </a:t>
            </a:r>
            <a:r>
              <a:rPr lang="ru-RU" sz="2400" dirty="0" err="1" smtClean="0"/>
              <a:t>като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Scaffolding.</a:t>
            </a:r>
          </a:p>
          <a:p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caffolded</a:t>
            </a:r>
            <a:r>
              <a:rPr lang="en-US" sz="2400" dirty="0"/>
              <a:t> </a:t>
            </a:r>
            <a:r>
              <a:rPr lang="bg-BG" sz="2400" dirty="0" smtClean="0"/>
              <a:t>страниците</a:t>
            </a:r>
            <a:r>
              <a:rPr lang="en-US" sz="2400" dirty="0" smtClean="0"/>
              <a:t> </a:t>
            </a:r>
            <a:r>
              <a:rPr lang="ru-RU" sz="2400" dirty="0"/>
              <a:t>все </a:t>
            </a:r>
            <a:r>
              <a:rPr lang="ru-RU" sz="2400" dirty="0" err="1"/>
              <a:t>още</a:t>
            </a:r>
            <a:r>
              <a:rPr lang="ru-RU" sz="2400" dirty="0"/>
              <a:t> не </a:t>
            </a:r>
            <a:r>
              <a:rPr lang="ru-RU" sz="2400" dirty="0" err="1"/>
              <a:t>могат</a:t>
            </a:r>
            <a:r>
              <a:rPr lang="ru-RU" sz="2400" dirty="0"/>
              <a:t> да се </a:t>
            </a:r>
            <a:r>
              <a:rPr lang="ru-RU" sz="2400" dirty="0" err="1"/>
              <a:t>използват</a:t>
            </a:r>
            <a:r>
              <a:rPr lang="ru-RU" sz="2400" dirty="0"/>
              <a:t>, </a:t>
            </a:r>
            <a:r>
              <a:rPr lang="ru-RU" sz="2400" dirty="0" err="1"/>
              <a:t>защото</a:t>
            </a:r>
            <a:r>
              <a:rPr lang="ru-RU" sz="2400" dirty="0"/>
              <a:t> </a:t>
            </a:r>
            <a:r>
              <a:rPr lang="ru-RU" sz="2400" dirty="0" err="1"/>
              <a:t>базата</a:t>
            </a:r>
            <a:r>
              <a:rPr lang="ru-RU" sz="2400" dirty="0"/>
              <a:t> </a:t>
            </a:r>
            <a:r>
              <a:rPr lang="ru-RU" sz="2400" dirty="0" err="1"/>
              <a:t>данни</a:t>
            </a:r>
            <a:r>
              <a:rPr lang="ru-RU" sz="2400" dirty="0"/>
              <a:t> не </a:t>
            </a:r>
            <a:r>
              <a:rPr lang="ru-RU" sz="2400" dirty="0" err="1"/>
              <a:t>съществува</a:t>
            </a:r>
            <a:r>
              <a:rPr lang="ru-RU" sz="2400" dirty="0"/>
              <a:t>. </a:t>
            </a:r>
            <a:endParaRPr lang="en-US" sz="2400" dirty="0" smtClean="0"/>
          </a:p>
          <a:p>
            <a:r>
              <a:rPr lang="ru-RU" sz="2400" dirty="0" err="1" smtClean="0"/>
              <a:t>Стартирането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ru-RU" sz="2400" dirty="0" err="1"/>
              <a:t>приложението</a:t>
            </a:r>
            <a:r>
              <a:rPr lang="ru-RU" sz="2400" dirty="0"/>
              <a:t> и </a:t>
            </a:r>
            <a:r>
              <a:rPr lang="ru-RU" sz="2400" dirty="0" err="1"/>
              <a:t>избирането</a:t>
            </a:r>
            <a:r>
              <a:rPr lang="ru-RU" sz="2400" dirty="0"/>
              <a:t> на </a:t>
            </a:r>
            <a:r>
              <a:rPr lang="ru-RU" sz="2400" dirty="0" err="1"/>
              <a:t>връзката</a:t>
            </a:r>
            <a:r>
              <a:rPr lang="ru-RU" sz="2400" dirty="0"/>
              <a:t> </a:t>
            </a:r>
            <a:r>
              <a:rPr lang="ru-RU" sz="2400" b="1" dirty="0" err="1"/>
              <a:t>Movie</a:t>
            </a:r>
            <a:r>
              <a:rPr lang="ru-RU" sz="2400" b="1" dirty="0"/>
              <a:t> </a:t>
            </a:r>
            <a:r>
              <a:rPr lang="ru-RU" sz="2400" b="1" dirty="0" err="1"/>
              <a:t>App</a:t>
            </a:r>
            <a:r>
              <a:rPr lang="ru-RU" sz="2400" dirty="0"/>
              <a:t> води до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Cannot open database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 or 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no such table: Movie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 error message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bg-BG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67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модели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>В </a:t>
            </a:r>
            <a:r>
              <a:rPr lang="ru-RU" sz="1800" dirty="0" err="1"/>
              <a:t>този</a:t>
            </a:r>
            <a:r>
              <a:rPr lang="ru-RU" sz="1800" dirty="0"/>
              <a:t> урок се добавят </a:t>
            </a:r>
            <a:r>
              <a:rPr lang="ru-RU" sz="1800" dirty="0" err="1" smtClean="0"/>
              <a:t>класовете</a:t>
            </a:r>
            <a:r>
              <a:rPr lang="ru-RU" sz="1800" dirty="0" smtClean="0"/>
              <a:t> </a:t>
            </a:r>
            <a:r>
              <a:rPr lang="ru-RU" sz="1800" dirty="0" err="1" smtClean="0"/>
              <a:t>необходими</a:t>
            </a:r>
            <a:r>
              <a:rPr lang="ru-RU" sz="1800" dirty="0" smtClean="0"/>
              <a:t> </a:t>
            </a:r>
            <a:r>
              <a:rPr lang="ru-RU" sz="1800" dirty="0"/>
              <a:t>за </a:t>
            </a:r>
            <a:r>
              <a:rPr lang="ru-RU" sz="1800" dirty="0" err="1" smtClean="0"/>
              <a:t>управлението</a:t>
            </a:r>
            <a:r>
              <a:rPr lang="ru-RU" sz="1800" dirty="0" smtClean="0"/>
              <a:t> </a:t>
            </a:r>
            <a:r>
              <a:rPr lang="ru-RU" sz="1800" dirty="0"/>
              <a:t>на </a:t>
            </a:r>
            <a:r>
              <a:rPr lang="ru-RU" sz="1800" dirty="0" err="1" smtClean="0"/>
              <a:t>филмите</a:t>
            </a:r>
            <a:r>
              <a:rPr lang="ru-RU" sz="1800" dirty="0" smtClean="0"/>
              <a:t> </a:t>
            </a:r>
            <a:r>
              <a:rPr lang="ru-RU" sz="1800" dirty="0"/>
              <a:t>в </a:t>
            </a:r>
            <a:r>
              <a:rPr lang="ru-RU" sz="1800" dirty="0" err="1" smtClean="0"/>
              <a:t>базата</a:t>
            </a:r>
            <a:r>
              <a:rPr lang="ru-RU" sz="1800" dirty="0" smtClean="0"/>
              <a:t> </a:t>
            </a:r>
            <a:r>
              <a:rPr lang="ru-RU" sz="1800" dirty="0" err="1"/>
              <a:t>данни</a:t>
            </a:r>
            <a:r>
              <a:rPr lang="ru-RU" sz="1800" dirty="0"/>
              <a:t>. </a:t>
            </a:r>
            <a:r>
              <a:rPr lang="ru-RU" sz="1800" dirty="0" err="1"/>
              <a:t>Тези</a:t>
            </a:r>
            <a:r>
              <a:rPr lang="ru-RU" sz="1800" dirty="0"/>
              <a:t> </a:t>
            </a:r>
            <a:r>
              <a:rPr lang="ru-RU" sz="1800" dirty="0" err="1"/>
              <a:t>класове</a:t>
            </a:r>
            <a:r>
              <a:rPr lang="ru-RU" sz="1800" dirty="0"/>
              <a:t> </a:t>
            </a:r>
            <a:r>
              <a:rPr lang="ru-RU" sz="1800" dirty="0" err="1"/>
              <a:t>са</a:t>
            </a:r>
            <a:r>
              <a:rPr lang="ru-RU" sz="1800" dirty="0"/>
              <a:t> </a:t>
            </a:r>
            <a:r>
              <a:rPr lang="ru-RU" sz="1800" dirty="0" err="1"/>
              <a:t>частта</a:t>
            </a:r>
            <a:r>
              <a:rPr lang="ru-RU" sz="1800" dirty="0"/>
              <a:t> „ </a:t>
            </a:r>
            <a:r>
              <a:rPr lang="ru-RU" sz="1800" b="1" dirty="0"/>
              <a:t>M</a:t>
            </a:r>
            <a:r>
              <a:rPr lang="ru-RU" sz="1800" dirty="0"/>
              <a:t> </a:t>
            </a:r>
            <a:r>
              <a:rPr lang="ru-RU" sz="1800" dirty="0" err="1"/>
              <a:t>odel</a:t>
            </a:r>
            <a:r>
              <a:rPr lang="ru-RU" sz="1800" dirty="0"/>
              <a:t>“ на </a:t>
            </a:r>
            <a:r>
              <a:rPr lang="ru-RU" sz="1800" dirty="0" err="1"/>
              <a:t>приложението</a:t>
            </a:r>
            <a:r>
              <a:rPr lang="ru-RU" sz="1800" dirty="0"/>
              <a:t> </a:t>
            </a:r>
            <a:r>
              <a:rPr lang="ru-RU" sz="1800" b="1" dirty="0"/>
              <a:t>M</a:t>
            </a:r>
            <a:r>
              <a:rPr lang="ru-RU" sz="1800" dirty="0"/>
              <a:t> VC.</a:t>
            </a:r>
          </a:p>
          <a:p>
            <a:r>
              <a:rPr lang="ru-RU" sz="1800" dirty="0" err="1"/>
              <a:t>Тези</a:t>
            </a:r>
            <a:r>
              <a:rPr lang="ru-RU" sz="1800" dirty="0"/>
              <a:t> </a:t>
            </a:r>
            <a:r>
              <a:rPr lang="ru-RU" sz="1800" dirty="0" err="1"/>
              <a:t>моделни</a:t>
            </a:r>
            <a:r>
              <a:rPr lang="ru-RU" sz="1800" dirty="0"/>
              <a:t> </a:t>
            </a:r>
            <a:r>
              <a:rPr lang="ru-RU" sz="1800" dirty="0" err="1"/>
              <a:t>класове</a:t>
            </a:r>
            <a:r>
              <a:rPr lang="ru-RU" sz="1800" dirty="0"/>
              <a:t> се </a:t>
            </a:r>
            <a:r>
              <a:rPr lang="ru-RU" sz="1800" dirty="0" err="1"/>
              <a:t>използват</a:t>
            </a:r>
            <a:r>
              <a:rPr lang="ru-RU" sz="1800" dirty="0"/>
              <a:t> с </a:t>
            </a:r>
            <a:r>
              <a:rPr lang="ru-RU" sz="1800" dirty="0" err="1"/>
              <a:t>Entity</a:t>
            </a:r>
            <a:r>
              <a:rPr lang="ru-RU" sz="1800" dirty="0"/>
              <a:t> </a:t>
            </a:r>
            <a:r>
              <a:rPr lang="ru-RU" sz="1800" dirty="0" err="1"/>
              <a:t>Framework</a:t>
            </a:r>
            <a:r>
              <a:rPr lang="ru-RU" sz="1800" dirty="0"/>
              <a:t> </a:t>
            </a:r>
            <a:r>
              <a:rPr lang="ru-RU" sz="1800" dirty="0" err="1" smtClean="0"/>
              <a:t>Core</a:t>
            </a:r>
            <a:r>
              <a:rPr lang="ru-RU" sz="1800" dirty="0" smtClean="0"/>
              <a:t>(EF </a:t>
            </a:r>
            <a:r>
              <a:rPr lang="ru-RU" sz="1800" dirty="0" err="1"/>
              <a:t>Core</a:t>
            </a:r>
            <a:r>
              <a:rPr lang="ru-RU" sz="1800" dirty="0"/>
              <a:t>) за работа с база </a:t>
            </a:r>
            <a:r>
              <a:rPr lang="ru-RU" sz="1800" dirty="0" err="1"/>
              <a:t>данни</a:t>
            </a:r>
            <a:r>
              <a:rPr lang="ru-RU" sz="1800" dirty="0"/>
              <a:t>. </a:t>
            </a:r>
            <a:endParaRPr lang="en-US" sz="1800" dirty="0" smtClean="0"/>
          </a:p>
          <a:p>
            <a:pPr lvl="1">
              <a:buFont typeface="Wingdings" pitchFamily="2" charset="2"/>
              <a:buChar char="ü"/>
            </a:pPr>
            <a:r>
              <a:rPr lang="ru-RU" sz="1800" dirty="0" smtClean="0"/>
              <a:t>EF </a:t>
            </a:r>
            <a:r>
              <a:rPr lang="ru-RU" sz="1800" dirty="0" err="1"/>
              <a:t>Core</a:t>
            </a:r>
            <a:r>
              <a:rPr lang="ru-RU" sz="1800" dirty="0"/>
              <a:t> е рамка за </a:t>
            </a:r>
            <a:r>
              <a:rPr lang="ru-RU" sz="1800" dirty="0" err="1"/>
              <a:t>обектно-релационно</a:t>
            </a:r>
            <a:r>
              <a:rPr lang="ru-RU" sz="1800" dirty="0"/>
              <a:t> </a:t>
            </a:r>
            <a:r>
              <a:rPr lang="ru-RU" sz="1800" dirty="0" err="1"/>
              <a:t>картографиране</a:t>
            </a:r>
            <a:r>
              <a:rPr lang="ru-RU" sz="1800" dirty="0"/>
              <a:t> (ORM), </a:t>
            </a:r>
            <a:r>
              <a:rPr lang="ru-RU" sz="1800" dirty="0" err="1"/>
              <a:t>която</a:t>
            </a:r>
            <a:r>
              <a:rPr lang="ru-RU" sz="1800" dirty="0"/>
              <a:t> </a:t>
            </a:r>
            <a:r>
              <a:rPr lang="ru-RU" sz="1800" dirty="0" err="1"/>
              <a:t>опростява</a:t>
            </a:r>
            <a:r>
              <a:rPr lang="ru-RU" sz="1800" dirty="0"/>
              <a:t> кода за </a:t>
            </a:r>
            <a:r>
              <a:rPr lang="ru-RU" sz="1800" dirty="0" err="1"/>
              <a:t>достъп</a:t>
            </a:r>
            <a:r>
              <a:rPr lang="ru-RU" sz="1800" dirty="0"/>
              <a:t> до </a:t>
            </a:r>
            <a:r>
              <a:rPr lang="ru-RU" sz="1800" dirty="0" err="1" smtClean="0"/>
              <a:t>данни</a:t>
            </a:r>
            <a:r>
              <a:rPr lang="bg-BG" sz="1800" dirty="0" smtClean="0"/>
              <a:t>те</a:t>
            </a:r>
            <a:r>
              <a:rPr lang="ru-RU" sz="1800" dirty="0" smtClean="0"/>
              <a:t>, </a:t>
            </a:r>
            <a:r>
              <a:rPr lang="ru-RU" sz="1800" dirty="0" err="1" smtClean="0"/>
              <a:t>които</a:t>
            </a:r>
            <a:r>
              <a:rPr lang="ru-RU" sz="1800" dirty="0" smtClean="0"/>
              <a:t> </a:t>
            </a:r>
            <a:r>
              <a:rPr lang="ru-RU" sz="1800" dirty="0" err="1"/>
              <a:t>трябва</a:t>
            </a:r>
            <a:r>
              <a:rPr lang="ru-RU" sz="1800" dirty="0"/>
              <a:t> да напишете.</a:t>
            </a:r>
          </a:p>
          <a:p>
            <a:r>
              <a:rPr lang="ru-RU" sz="1800" dirty="0" err="1"/>
              <a:t>Създадените</a:t>
            </a:r>
            <a:r>
              <a:rPr lang="ru-RU" sz="1800" dirty="0"/>
              <a:t> </a:t>
            </a:r>
            <a:r>
              <a:rPr lang="ru-RU" sz="1800" dirty="0" err="1"/>
              <a:t>моделни</a:t>
            </a:r>
            <a:r>
              <a:rPr lang="ru-RU" sz="1800" dirty="0"/>
              <a:t> </a:t>
            </a:r>
            <a:r>
              <a:rPr lang="ru-RU" sz="1800" dirty="0" err="1"/>
              <a:t>класове</a:t>
            </a:r>
            <a:r>
              <a:rPr lang="ru-RU" sz="1800" dirty="0"/>
              <a:t> </a:t>
            </a:r>
            <a:r>
              <a:rPr lang="ru-RU" sz="1800" dirty="0" err="1"/>
              <a:t>са</a:t>
            </a:r>
            <a:r>
              <a:rPr lang="ru-RU" sz="1800" dirty="0"/>
              <a:t> </a:t>
            </a:r>
            <a:r>
              <a:rPr lang="ru-RU" sz="1800" dirty="0" err="1"/>
              <a:t>известни</a:t>
            </a:r>
            <a:r>
              <a:rPr lang="ru-RU" sz="1800" dirty="0"/>
              <a:t> </a:t>
            </a:r>
            <a:r>
              <a:rPr lang="ru-RU" sz="1800" dirty="0" err="1"/>
              <a:t>като</a:t>
            </a:r>
            <a:r>
              <a:rPr lang="ru-RU" sz="1800" dirty="0"/>
              <a:t> </a:t>
            </a:r>
            <a:r>
              <a:rPr lang="ru-RU" sz="1800" b="1" i="1" dirty="0"/>
              <a:t>POCO</a:t>
            </a:r>
            <a:r>
              <a:rPr lang="ru-RU" sz="1800" dirty="0"/>
              <a:t> </a:t>
            </a:r>
            <a:r>
              <a:rPr lang="ru-RU" sz="1800" dirty="0" err="1"/>
              <a:t>класове</a:t>
            </a:r>
            <a:r>
              <a:rPr lang="ru-RU" sz="1800" dirty="0"/>
              <a:t>, от </a:t>
            </a:r>
            <a:r>
              <a:rPr lang="ru-RU" sz="1800" b="1" dirty="0"/>
              <a:t>P</a:t>
            </a:r>
            <a:r>
              <a:rPr lang="ru-RU" sz="1800" dirty="0"/>
              <a:t> </a:t>
            </a:r>
            <a:r>
              <a:rPr lang="ru-RU" sz="1800" dirty="0" err="1"/>
              <a:t>lain</a:t>
            </a:r>
            <a:r>
              <a:rPr lang="ru-RU" sz="1800" dirty="0"/>
              <a:t> </a:t>
            </a:r>
            <a:r>
              <a:rPr lang="ru-RU" sz="1800" b="1" dirty="0"/>
              <a:t>O</a:t>
            </a:r>
            <a:r>
              <a:rPr lang="ru-RU" sz="1800" dirty="0"/>
              <a:t> </a:t>
            </a:r>
            <a:r>
              <a:rPr lang="ru-RU" sz="1800" dirty="0" err="1"/>
              <a:t>ld</a:t>
            </a:r>
            <a:r>
              <a:rPr lang="ru-RU" sz="1800" dirty="0"/>
              <a:t> </a:t>
            </a:r>
            <a:r>
              <a:rPr lang="ru-RU" sz="1800" b="1" dirty="0"/>
              <a:t>C</a:t>
            </a:r>
            <a:r>
              <a:rPr lang="ru-RU" sz="1800" dirty="0"/>
              <a:t> LR </a:t>
            </a:r>
            <a:r>
              <a:rPr lang="ru-RU" sz="1800" b="1" dirty="0"/>
              <a:t>O</a:t>
            </a:r>
            <a:r>
              <a:rPr lang="ru-RU" sz="1800" dirty="0"/>
              <a:t> </a:t>
            </a:r>
            <a:r>
              <a:rPr lang="ru-RU" sz="1800" dirty="0" err="1"/>
              <a:t>bjects</a:t>
            </a:r>
            <a:r>
              <a:rPr lang="ru-RU" sz="1800" dirty="0"/>
              <a:t>. </a:t>
            </a:r>
            <a:r>
              <a:rPr lang="ru-RU" sz="1800" dirty="0" err="1"/>
              <a:t>Класовете</a:t>
            </a:r>
            <a:r>
              <a:rPr lang="ru-RU" sz="1800" dirty="0"/>
              <a:t> POCO </a:t>
            </a:r>
            <a:r>
              <a:rPr lang="ru-RU" sz="1800" dirty="0" err="1"/>
              <a:t>нямат</a:t>
            </a:r>
            <a:r>
              <a:rPr lang="ru-RU" sz="1800" dirty="0"/>
              <a:t> </a:t>
            </a:r>
            <a:r>
              <a:rPr lang="ru-RU" sz="1800" dirty="0" err="1"/>
              <a:t>никаква</a:t>
            </a:r>
            <a:r>
              <a:rPr lang="ru-RU" sz="1800" dirty="0"/>
              <a:t> </a:t>
            </a:r>
            <a:r>
              <a:rPr lang="ru-RU" sz="1800" dirty="0" err="1"/>
              <a:t>зависимост</a:t>
            </a:r>
            <a:r>
              <a:rPr lang="ru-RU" sz="1800" dirty="0"/>
              <a:t> от EF </a:t>
            </a:r>
            <a:r>
              <a:rPr lang="ru-RU" sz="1800" dirty="0" err="1"/>
              <a:t>Core</a:t>
            </a:r>
            <a:r>
              <a:rPr lang="ru-RU" sz="1800" dirty="0"/>
              <a:t>. Те определят само </a:t>
            </a:r>
            <a:r>
              <a:rPr lang="ru-RU" sz="1800" dirty="0" err="1"/>
              <a:t>свойствата</a:t>
            </a:r>
            <a:r>
              <a:rPr lang="ru-RU" sz="1800" dirty="0"/>
              <a:t> на </a:t>
            </a:r>
            <a:r>
              <a:rPr lang="ru-RU" sz="1800" dirty="0" err="1"/>
              <a:t>данните</a:t>
            </a:r>
            <a:r>
              <a:rPr lang="ru-RU" sz="1800" dirty="0"/>
              <a:t>, </a:t>
            </a:r>
            <a:r>
              <a:rPr lang="ru-RU" sz="1800" dirty="0" err="1"/>
              <a:t>които</a:t>
            </a:r>
            <a:r>
              <a:rPr lang="ru-RU" sz="1800" dirty="0"/>
              <a:t> да се </a:t>
            </a:r>
            <a:r>
              <a:rPr lang="ru-RU" sz="1800" dirty="0" err="1"/>
              <a:t>съхраняват</a:t>
            </a:r>
            <a:r>
              <a:rPr lang="ru-RU" sz="1800" dirty="0"/>
              <a:t> в </a:t>
            </a:r>
            <a:r>
              <a:rPr lang="ru-RU" sz="1800" dirty="0" err="1"/>
              <a:t>базата</a:t>
            </a:r>
            <a:r>
              <a:rPr lang="ru-RU" sz="1800" dirty="0"/>
              <a:t> </a:t>
            </a:r>
            <a:r>
              <a:rPr lang="ru-RU" sz="1800" dirty="0" err="1"/>
              <a:t>данни</a:t>
            </a:r>
            <a:r>
              <a:rPr lang="ru-RU" sz="1800" dirty="0"/>
              <a:t>.</a:t>
            </a:r>
          </a:p>
          <a:p>
            <a:r>
              <a:rPr lang="ru-RU" sz="1800" dirty="0"/>
              <a:t>В </a:t>
            </a:r>
            <a:r>
              <a:rPr lang="ru-RU" sz="1800" dirty="0" err="1"/>
              <a:t>този</a:t>
            </a:r>
            <a:r>
              <a:rPr lang="ru-RU" sz="1800" dirty="0"/>
              <a:t> урок </a:t>
            </a:r>
            <a:r>
              <a:rPr lang="ru-RU" sz="1800" dirty="0" err="1"/>
              <a:t>първо</a:t>
            </a:r>
            <a:r>
              <a:rPr lang="ru-RU" sz="1800" dirty="0"/>
              <a:t> се </a:t>
            </a:r>
            <a:r>
              <a:rPr lang="ru-RU" sz="1800" dirty="0" err="1"/>
              <a:t>създават</a:t>
            </a:r>
            <a:r>
              <a:rPr lang="ru-RU" sz="1800" dirty="0"/>
              <a:t> </a:t>
            </a:r>
            <a:r>
              <a:rPr lang="ru-RU" sz="1800" dirty="0" err="1"/>
              <a:t>моделни</a:t>
            </a:r>
            <a:r>
              <a:rPr lang="ru-RU" sz="1800" dirty="0"/>
              <a:t> </a:t>
            </a:r>
            <a:r>
              <a:rPr lang="ru-RU" sz="1800" dirty="0" err="1"/>
              <a:t>класове</a:t>
            </a:r>
            <a:r>
              <a:rPr lang="ru-RU" sz="1800" dirty="0"/>
              <a:t> и EF </a:t>
            </a:r>
            <a:r>
              <a:rPr lang="ru-RU" sz="1800" dirty="0" err="1"/>
              <a:t>Core</a:t>
            </a:r>
            <a:r>
              <a:rPr lang="ru-RU" sz="1800" dirty="0"/>
              <a:t> </a:t>
            </a:r>
            <a:r>
              <a:rPr lang="ru-RU" sz="1800" dirty="0" err="1"/>
              <a:t>създава</a:t>
            </a:r>
            <a:r>
              <a:rPr lang="ru-RU" sz="1800" dirty="0"/>
              <a:t> </a:t>
            </a:r>
            <a:r>
              <a:rPr lang="ru-RU" sz="1800" dirty="0" err="1"/>
              <a:t>базата</a:t>
            </a:r>
            <a:r>
              <a:rPr lang="ru-RU" sz="1800" dirty="0"/>
              <a:t> </a:t>
            </a:r>
            <a:r>
              <a:rPr lang="ru-RU" sz="1800" dirty="0" err="1"/>
              <a:t>данни</a:t>
            </a:r>
            <a:r>
              <a:rPr lang="ru-RU" sz="1800" dirty="0" smtClean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7768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модели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11560" y="1628799"/>
            <a:ext cx="2736304" cy="4025805"/>
          </a:xfrm>
        </p:spPr>
        <p:txBody>
          <a:bodyPr>
            <a:noAutofit/>
          </a:bodyPr>
          <a:lstStyle/>
          <a:p>
            <a:r>
              <a:rPr lang="ru-RU" sz="2000" dirty="0" err="1" smtClean="0"/>
              <a:t>Добавете</a:t>
            </a:r>
            <a:r>
              <a:rPr lang="ru-RU" sz="2000" dirty="0" smtClean="0"/>
              <a:t> </a:t>
            </a:r>
            <a:r>
              <a:rPr lang="ru-RU" sz="2000" dirty="0" err="1" smtClean="0"/>
              <a:t>клас</a:t>
            </a:r>
            <a:r>
              <a:rPr lang="ru-RU" sz="2000" dirty="0" smtClean="0"/>
              <a:t> </a:t>
            </a:r>
            <a:r>
              <a:rPr lang="ru-RU" sz="2000" dirty="0" err="1" smtClean="0"/>
              <a:t>модел</a:t>
            </a:r>
            <a:r>
              <a:rPr lang="ru-RU" sz="2000" dirty="0" smtClean="0"/>
              <a:t> за </a:t>
            </a:r>
            <a:r>
              <a:rPr lang="ru-RU" sz="2000" dirty="0" err="1" smtClean="0"/>
              <a:t>данни</a:t>
            </a:r>
            <a:r>
              <a:rPr lang="ru-RU" sz="2000" dirty="0" smtClean="0"/>
              <a:t>:</a:t>
            </a:r>
            <a:endParaRPr lang="ru-RU" sz="2000" dirty="0"/>
          </a:p>
          <a:p>
            <a:pPr lvl="1">
              <a:buFont typeface="Wingdings" pitchFamily="2" charset="2"/>
              <a:buChar char="ü"/>
            </a:pPr>
            <a:r>
              <a:rPr lang="ru-RU" sz="2000" dirty="0" err="1"/>
              <a:t>Щракнете</a:t>
            </a:r>
            <a:r>
              <a:rPr lang="ru-RU" sz="2000" dirty="0"/>
              <a:t> с </a:t>
            </a:r>
            <a:r>
              <a:rPr lang="ru-RU" sz="2000" dirty="0" err="1"/>
              <a:t>десния</a:t>
            </a:r>
            <a:r>
              <a:rPr lang="ru-RU" sz="2000" dirty="0"/>
              <a:t> бутон </a:t>
            </a:r>
            <a:r>
              <a:rPr lang="ru-RU" sz="2000" dirty="0" err="1"/>
              <a:t>върху</a:t>
            </a:r>
            <a:r>
              <a:rPr lang="ru-RU" sz="2000" dirty="0"/>
              <a:t> </a:t>
            </a:r>
            <a:r>
              <a:rPr lang="ru-RU" sz="2000" dirty="0" err="1"/>
              <a:t>папката</a:t>
            </a:r>
            <a:r>
              <a:rPr lang="ru-RU" sz="2000" dirty="0"/>
              <a:t> </a:t>
            </a:r>
            <a:r>
              <a:rPr lang="en-US" sz="2000" i="1" dirty="0" smtClean="0"/>
              <a:t>Models</a:t>
            </a:r>
            <a:r>
              <a:rPr lang="ru-RU" sz="2000" dirty="0"/>
              <a:t> &gt; </a:t>
            </a:r>
            <a:r>
              <a:rPr lang="en-US" sz="2000" b="1" dirty="0" smtClean="0"/>
              <a:t>Add</a:t>
            </a:r>
            <a:r>
              <a:rPr lang="ru-RU" sz="2000" dirty="0"/>
              <a:t> &gt; </a:t>
            </a:r>
            <a:r>
              <a:rPr lang="en-US" sz="2000" b="1" dirty="0" smtClean="0"/>
              <a:t>Class</a:t>
            </a:r>
            <a:r>
              <a:rPr lang="ru-RU" sz="2000" dirty="0"/>
              <a:t> . Дайте </a:t>
            </a:r>
            <a:r>
              <a:rPr lang="ru-RU" sz="2000" dirty="0" err="1"/>
              <a:t>име</a:t>
            </a:r>
            <a:r>
              <a:rPr lang="ru-RU" sz="2000" dirty="0"/>
              <a:t> на файла </a:t>
            </a:r>
            <a:r>
              <a:rPr lang="ru-RU" sz="2000" i="1" dirty="0" err="1">
                <a:solidFill>
                  <a:schemeClr val="tx2">
                    <a:lumMod val="75000"/>
                  </a:schemeClr>
                </a:solidFill>
              </a:rPr>
              <a:t>Movie.cs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Добавете следният код в новосъздадения клас:</a:t>
            </a:r>
            <a:endParaRPr lang="ru-RU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25" b="10103"/>
          <a:stretch/>
        </p:blipFill>
        <p:spPr bwMode="auto">
          <a:xfrm>
            <a:off x="3347864" y="2492896"/>
            <a:ext cx="5419383" cy="316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94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модели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400" dirty="0" err="1" smtClean="0">
                <a:solidFill>
                  <a:srgbClr val="00B0F0"/>
                </a:solidFill>
              </a:rPr>
              <a:t>Movie</a:t>
            </a:r>
            <a:r>
              <a:rPr lang="ru-RU" sz="2400" dirty="0" smtClean="0">
                <a:solidFill>
                  <a:srgbClr val="00B0F0"/>
                </a:solidFill>
              </a:rPr>
              <a:t> </a:t>
            </a:r>
            <a:r>
              <a:rPr lang="ru-RU" sz="2400" dirty="0" err="1" smtClean="0"/>
              <a:t>клас</a:t>
            </a:r>
            <a:r>
              <a:rPr lang="ru-RU" sz="2400" dirty="0" smtClean="0"/>
              <a:t> </a:t>
            </a:r>
            <a:r>
              <a:rPr lang="ru-RU" sz="2400" dirty="0" err="1"/>
              <a:t>съдържа</a:t>
            </a:r>
            <a:r>
              <a:rPr lang="ru-RU" sz="2400" dirty="0"/>
              <a:t> 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поле</a:t>
            </a:r>
            <a:r>
              <a:rPr lang="ru-RU" sz="2400" dirty="0"/>
              <a:t>, </a:t>
            </a:r>
            <a:r>
              <a:rPr lang="ru-RU" sz="2400" dirty="0" err="1"/>
              <a:t>което</a:t>
            </a:r>
            <a:r>
              <a:rPr lang="ru-RU" sz="2400" dirty="0"/>
              <a:t> се </a:t>
            </a:r>
            <a:r>
              <a:rPr lang="ru-RU" sz="2400" dirty="0" err="1"/>
              <a:t>изисква</a:t>
            </a:r>
            <a:r>
              <a:rPr lang="ru-RU" sz="2400" dirty="0"/>
              <a:t> от </a:t>
            </a:r>
            <a:r>
              <a:rPr lang="ru-RU" sz="2400" dirty="0" err="1"/>
              <a:t>базата</a:t>
            </a:r>
            <a:r>
              <a:rPr lang="ru-RU" sz="2400" dirty="0"/>
              <a:t> </a:t>
            </a:r>
            <a:r>
              <a:rPr lang="ru-RU" sz="2400" dirty="0" err="1"/>
              <a:t>данни</a:t>
            </a:r>
            <a:r>
              <a:rPr lang="ru-RU" sz="2400" dirty="0"/>
              <a:t> за </a:t>
            </a:r>
            <a:r>
              <a:rPr lang="ru-RU" sz="2400" dirty="0" err="1"/>
              <a:t>първичен</a:t>
            </a:r>
            <a:r>
              <a:rPr lang="ru-RU" sz="2400" dirty="0"/>
              <a:t> ключ.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[</a:t>
            </a:r>
            <a:r>
              <a:rPr lang="en-US" sz="2400" dirty="0" err="1" smtClean="0">
                <a:solidFill>
                  <a:srgbClr val="00B0F0"/>
                </a:solidFill>
              </a:rPr>
              <a:t>DataType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</a:rPr>
              <a:t>DataType.Date</a:t>
            </a:r>
            <a:r>
              <a:rPr lang="en-US" sz="2400" dirty="0" smtClean="0">
                <a:solidFill>
                  <a:srgbClr val="00B0F0"/>
                </a:solidFill>
              </a:rPr>
              <a:t>)]</a:t>
            </a:r>
            <a:r>
              <a:rPr lang="bg-BG" sz="2400" dirty="0" smtClean="0">
                <a:solidFill>
                  <a:srgbClr val="00B0F0"/>
                </a:solidFill>
              </a:rPr>
              <a:t> </a:t>
            </a:r>
            <a:r>
              <a:rPr lang="ru-RU" sz="2400" dirty="0" err="1" smtClean="0"/>
              <a:t>атрибутът</a:t>
            </a:r>
            <a:r>
              <a:rPr lang="ru-RU" sz="2400" dirty="0" smtClean="0"/>
              <a:t> </a:t>
            </a:r>
            <a:r>
              <a:rPr lang="ru-RU" sz="2400" dirty="0" err="1" smtClean="0"/>
              <a:t>върху</a:t>
            </a:r>
            <a:r>
              <a:rPr lang="ru-RU" sz="2400" dirty="0"/>
              <a:t> 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ReleaseDate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/>
              <a:t>определя</a:t>
            </a:r>
            <a:r>
              <a:rPr lang="ru-RU" sz="2400" dirty="0" smtClean="0"/>
              <a:t> </a:t>
            </a:r>
            <a:r>
              <a:rPr lang="ru-RU" sz="2400" dirty="0"/>
              <a:t>типа на </a:t>
            </a:r>
            <a:r>
              <a:rPr lang="ru-RU" sz="2400" dirty="0" err="1"/>
              <a:t>данните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400" dirty="0" err="1" smtClean="0"/>
              <a:t>Date</a:t>
            </a:r>
            <a:r>
              <a:rPr lang="ru-RU" sz="2400" dirty="0"/>
              <a:t>). </a:t>
            </a:r>
            <a:endParaRPr lang="ru-RU" sz="2400" dirty="0" smtClean="0"/>
          </a:p>
          <a:p>
            <a:r>
              <a:rPr lang="ru-RU" sz="2400" dirty="0" smtClean="0"/>
              <a:t>С </a:t>
            </a:r>
            <a:r>
              <a:rPr lang="ru-RU" sz="2400" dirty="0" err="1"/>
              <a:t>този</a:t>
            </a:r>
            <a:r>
              <a:rPr lang="ru-RU" sz="2400" dirty="0"/>
              <a:t> атрибут:</a:t>
            </a:r>
          </a:p>
          <a:p>
            <a:pPr lvl="1">
              <a:buFont typeface="Wingdings" pitchFamily="2" charset="2"/>
              <a:buChar char="ü"/>
            </a:pPr>
            <a:r>
              <a:rPr lang="ru-RU" sz="2400" dirty="0" err="1"/>
              <a:t>Потребителят</a:t>
            </a:r>
            <a:r>
              <a:rPr lang="ru-RU" sz="2400" dirty="0"/>
              <a:t> не е </a:t>
            </a:r>
            <a:r>
              <a:rPr lang="ru-RU" sz="2400" dirty="0" err="1"/>
              <a:t>длъжен</a:t>
            </a:r>
            <a:r>
              <a:rPr lang="ru-RU" sz="2400" dirty="0"/>
              <a:t> да </a:t>
            </a:r>
            <a:r>
              <a:rPr lang="ru-RU" sz="2400" dirty="0" err="1"/>
              <a:t>въвежда</a:t>
            </a:r>
            <a:r>
              <a:rPr lang="ru-RU" sz="2400" dirty="0"/>
              <a:t> информация за часа в </a:t>
            </a:r>
            <a:r>
              <a:rPr lang="ru-RU" sz="2400" dirty="0" err="1"/>
              <a:t>полето</a:t>
            </a:r>
            <a:r>
              <a:rPr lang="ru-RU" sz="2400" dirty="0"/>
              <a:t> за дата.</a:t>
            </a:r>
          </a:p>
          <a:p>
            <a:pPr lvl="1">
              <a:buFont typeface="Wingdings" pitchFamily="2" charset="2"/>
              <a:buChar char="ü"/>
            </a:pPr>
            <a:r>
              <a:rPr lang="ru-RU" sz="2400" dirty="0" err="1"/>
              <a:t>Показва</a:t>
            </a:r>
            <a:r>
              <a:rPr lang="ru-RU" sz="2400" dirty="0"/>
              <a:t> се само </a:t>
            </a:r>
            <a:r>
              <a:rPr lang="ru-RU" sz="2400" dirty="0" err="1"/>
              <a:t>датата</a:t>
            </a:r>
            <a:r>
              <a:rPr lang="ru-RU" sz="2400" dirty="0"/>
              <a:t>, </a:t>
            </a:r>
            <a:r>
              <a:rPr lang="ru-RU" sz="2400" dirty="0" smtClean="0"/>
              <a:t>но не и </a:t>
            </a:r>
            <a:r>
              <a:rPr lang="ru-RU" sz="2400" dirty="0" err="1"/>
              <a:t>информацията</a:t>
            </a:r>
            <a:r>
              <a:rPr lang="ru-RU" sz="2400" dirty="0"/>
              <a:t> за часа.</a:t>
            </a:r>
          </a:p>
          <a:p>
            <a:r>
              <a:rPr lang="en-US" sz="2400" dirty="0" err="1" smtClean="0">
                <a:solidFill>
                  <a:srgbClr val="00B0F0"/>
                </a:solidFill>
              </a:rPr>
              <a:t>DataAnnotations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bg-BG" sz="2400" dirty="0" smtClean="0"/>
              <a:t>са обхванати в по-късен урок.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77926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bg-BG" sz="2400" dirty="0" smtClean="0"/>
              <a:t>С десен </a:t>
            </a:r>
            <a:r>
              <a:rPr lang="bg-BG" sz="2400" dirty="0" err="1" smtClean="0"/>
              <a:t>клик</a:t>
            </a:r>
            <a:r>
              <a:rPr lang="bg-BG" sz="2400" dirty="0" smtClean="0"/>
              <a:t> върху проекта </a:t>
            </a:r>
            <a:r>
              <a:rPr lang="en-US" sz="2400" dirty="0" err="1" smtClean="0"/>
              <a:t>MVCMovie</a:t>
            </a:r>
            <a:r>
              <a:rPr lang="en-US" sz="2400" dirty="0" smtClean="0"/>
              <a:t> </a:t>
            </a:r>
            <a:r>
              <a:rPr lang="bg-BG" sz="2400" dirty="0" smtClean="0"/>
              <a:t>изберете опцията </a:t>
            </a:r>
            <a:r>
              <a:rPr lang="en-US" sz="2400" dirty="0" smtClean="0"/>
              <a:t>Manage </a:t>
            </a:r>
            <a:r>
              <a:rPr lang="en-US" sz="2400" dirty="0" err="1" smtClean="0"/>
              <a:t>NuGet</a:t>
            </a:r>
            <a:r>
              <a:rPr lang="en-US" sz="2400" dirty="0" smtClean="0"/>
              <a:t> Packages</a:t>
            </a:r>
          </a:p>
          <a:p>
            <a:r>
              <a:rPr lang="bg-BG" sz="2400" dirty="0" smtClean="0"/>
              <a:t>От отворилият се прозорец </a:t>
            </a:r>
            <a:r>
              <a:rPr lang="en-US" sz="2400" dirty="0" err="1" smtClean="0"/>
              <a:t>NuGet</a:t>
            </a:r>
            <a:r>
              <a:rPr lang="en-US" sz="2400" dirty="0" smtClean="0"/>
              <a:t>: </a:t>
            </a:r>
            <a:r>
              <a:rPr lang="en-US" sz="2400" dirty="0" err="1" smtClean="0"/>
              <a:t>MVCMovie</a:t>
            </a:r>
            <a:r>
              <a:rPr lang="bg-BG" sz="2400" dirty="0" smtClean="0"/>
              <a:t> в </a:t>
            </a:r>
            <a:r>
              <a:rPr lang="en-US" sz="2400" dirty="0" smtClean="0"/>
              <a:t>Browse </a:t>
            </a:r>
            <a:r>
              <a:rPr lang="bg-BG" sz="2400" dirty="0" err="1" smtClean="0"/>
              <a:t>таба</a:t>
            </a:r>
            <a:r>
              <a:rPr lang="en-US" sz="2400" dirty="0" smtClean="0"/>
              <a:t> </a:t>
            </a:r>
            <a:r>
              <a:rPr lang="bg-BG" sz="2400" dirty="0" smtClean="0"/>
              <a:t>потърсете за </a:t>
            </a:r>
            <a:r>
              <a:rPr lang="en-US" sz="2400" dirty="0" err="1"/>
              <a:t>Microsoft.EntityFrameworkCore.Design</a:t>
            </a:r>
            <a:r>
              <a:rPr lang="en-US" sz="2400" dirty="0"/>
              <a:t> </a:t>
            </a:r>
            <a:endParaRPr lang="bg-BG" sz="2400" dirty="0" smtClean="0"/>
          </a:p>
          <a:p>
            <a:r>
              <a:rPr lang="bg-BG" sz="2400" dirty="0" smtClean="0"/>
              <a:t>Инсталирайте!</a:t>
            </a:r>
            <a:endParaRPr lang="bg-BG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t="1237" b="53540"/>
          <a:stretch/>
        </p:blipFill>
        <p:spPr bwMode="auto">
          <a:xfrm>
            <a:off x="755576" y="3789040"/>
            <a:ext cx="7403976" cy="191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86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bg-BG" sz="2400" dirty="0" smtClean="0"/>
              <a:t>Тази инсталация добавя следното: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EF Core SQL Server provider</a:t>
            </a:r>
            <a:r>
              <a:rPr lang="en-US" sz="2400" dirty="0" smtClean="0"/>
              <a:t>. </a:t>
            </a:r>
            <a:r>
              <a:rPr lang="bg-BG" sz="2400" dirty="0" smtClean="0"/>
              <a:t>Пакетът на доставчика инсталира </a:t>
            </a:r>
            <a:r>
              <a:rPr lang="en-US" sz="2400" dirty="0" smtClean="0"/>
              <a:t>EF Core package </a:t>
            </a:r>
            <a:r>
              <a:rPr lang="bg-BG" sz="2400" dirty="0" smtClean="0"/>
              <a:t>като зависимост (</a:t>
            </a:r>
            <a:r>
              <a:rPr lang="en-US" sz="2400" dirty="0" smtClean="0"/>
              <a:t>dependency</a:t>
            </a:r>
            <a:r>
              <a:rPr lang="bg-BG" sz="2400" dirty="0" smtClean="0"/>
              <a:t>)</a:t>
            </a:r>
            <a:r>
              <a:rPr lang="en-US" sz="2400" dirty="0" smtClean="0"/>
              <a:t>.</a:t>
            </a:r>
          </a:p>
          <a:p>
            <a:pPr lvl="1"/>
            <a:r>
              <a:rPr lang="ru-RU" sz="2400" dirty="0" err="1"/>
              <a:t>Помощните</a:t>
            </a:r>
            <a:r>
              <a:rPr lang="ru-RU" sz="2400" dirty="0"/>
              <a:t> </a:t>
            </a:r>
            <a:r>
              <a:rPr lang="ru-RU" sz="2400" dirty="0" err="1"/>
              <a:t>програми</a:t>
            </a:r>
            <a:r>
              <a:rPr lang="ru-RU" sz="2400" dirty="0"/>
              <a:t>, </a:t>
            </a:r>
            <a:r>
              <a:rPr lang="ru-RU" sz="2400" dirty="0" err="1"/>
              <a:t>използвани</a:t>
            </a:r>
            <a:r>
              <a:rPr lang="ru-RU" sz="2400" dirty="0"/>
              <a:t> от </a:t>
            </a:r>
            <a:r>
              <a:rPr lang="ru-RU" sz="2400" dirty="0" err="1"/>
              <a:t>пакетите</a:t>
            </a:r>
            <a:r>
              <a:rPr lang="ru-RU" sz="2400" dirty="0"/>
              <a:t>, </a:t>
            </a:r>
            <a:r>
              <a:rPr lang="ru-RU" sz="2400" dirty="0" err="1"/>
              <a:t>инсталирани</a:t>
            </a:r>
            <a:r>
              <a:rPr lang="ru-RU" sz="2400" dirty="0"/>
              <a:t> автоматично в </a:t>
            </a:r>
            <a:r>
              <a:rPr lang="en-US" sz="2400" dirty="0" smtClean="0"/>
              <a:t>scaffolding </a:t>
            </a:r>
            <a:r>
              <a:rPr lang="bg-BG" sz="2400" dirty="0" smtClean="0"/>
              <a:t>стъпката</a:t>
            </a:r>
            <a:r>
              <a:rPr lang="ru-RU" sz="2400" dirty="0" smtClean="0"/>
              <a:t>, </a:t>
            </a:r>
            <a:r>
              <a:rPr lang="ru-RU" sz="2400" dirty="0"/>
              <a:t>по -</a:t>
            </a:r>
            <a:r>
              <a:rPr lang="ru-RU" sz="2400" dirty="0" err="1"/>
              <a:t>късно</a:t>
            </a:r>
            <a:r>
              <a:rPr lang="ru-RU" sz="2400" dirty="0"/>
              <a:t> в урока</a:t>
            </a:r>
            <a:r>
              <a:rPr lang="ru-RU" sz="2400" dirty="0" smtClean="0"/>
              <a:t>.</a:t>
            </a:r>
          </a:p>
          <a:p>
            <a:pPr lvl="1"/>
            <a:r>
              <a:rPr lang="ru-RU" sz="2400" dirty="0" err="1" smtClean="0"/>
              <a:t>Стартирайте</a:t>
            </a:r>
            <a:r>
              <a:rPr lang="ru-RU" sz="2400" dirty="0" smtClean="0"/>
              <a:t> проекта, за да проверите за </a:t>
            </a:r>
            <a:r>
              <a:rPr lang="ru-RU" sz="2400" dirty="0" err="1" smtClean="0"/>
              <a:t>евентуални</a:t>
            </a:r>
            <a:r>
              <a:rPr lang="ru-RU" sz="2400" dirty="0" smtClean="0"/>
              <a:t> грешки…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504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 movie pages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599" y="1600199"/>
            <a:ext cx="4105437" cy="4035003"/>
          </a:xfrm>
        </p:spPr>
        <p:txBody>
          <a:bodyPr>
            <a:noAutofit/>
          </a:bodyPr>
          <a:lstStyle/>
          <a:p>
            <a:r>
              <a:rPr lang="ru-RU" sz="2400" dirty="0" err="1"/>
              <a:t>Използвайте</a:t>
            </a:r>
            <a:r>
              <a:rPr lang="ru-RU" sz="2400" dirty="0"/>
              <a:t> инструмента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Scaffold</a:t>
            </a:r>
            <a:r>
              <a:rPr lang="bg-BG" sz="2400" dirty="0" smtClean="0"/>
              <a:t>, за да генерирате </a:t>
            </a:r>
            <a:r>
              <a:rPr lang="ru-RU" sz="2400" dirty="0" err="1" smtClean="0"/>
              <a:t>Create</a:t>
            </a:r>
            <a:r>
              <a:rPr lang="ru-RU" sz="2400" dirty="0"/>
              <a:t>, </a:t>
            </a:r>
            <a:r>
              <a:rPr lang="ru-RU" sz="2400" dirty="0" err="1"/>
              <a:t>Read</a:t>
            </a:r>
            <a:r>
              <a:rPr lang="ru-RU" sz="2400" dirty="0"/>
              <a:t>, </a:t>
            </a:r>
            <a:r>
              <a:rPr lang="ru-RU" sz="2400" dirty="0" err="1" smtClean="0"/>
              <a:t>Update</a:t>
            </a:r>
            <a:r>
              <a:rPr lang="ru-RU" sz="2400" dirty="0" smtClean="0"/>
              <a:t> и</a:t>
            </a:r>
            <a:r>
              <a:rPr lang="ru-RU" sz="2400" dirty="0"/>
              <a:t> </a:t>
            </a:r>
            <a:r>
              <a:rPr lang="ru-RU" sz="2400" dirty="0" err="1" smtClean="0"/>
              <a:t>Delete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en-US" sz="2400" dirty="0" smtClean="0"/>
              <a:t>CRUD</a:t>
            </a:r>
            <a:r>
              <a:rPr lang="ru-RU" sz="2400" dirty="0" smtClean="0"/>
              <a:t>) </a:t>
            </a:r>
            <a:r>
              <a:rPr lang="ru-RU" sz="2400" dirty="0" err="1" smtClean="0"/>
              <a:t>страници</a:t>
            </a:r>
            <a:r>
              <a:rPr lang="bg-BG" sz="2400" dirty="0" smtClean="0"/>
              <a:t>те</a:t>
            </a:r>
            <a:r>
              <a:rPr lang="ru-RU" sz="2400" dirty="0" smtClean="0"/>
              <a:t> </a:t>
            </a:r>
            <a:r>
              <a:rPr lang="ru-RU" sz="2400" dirty="0"/>
              <a:t>за </a:t>
            </a:r>
            <a:r>
              <a:rPr lang="ru-RU" sz="2400" dirty="0" err="1"/>
              <a:t>модела</a:t>
            </a:r>
            <a:r>
              <a:rPr lang="ru-RU" sz="2400" dirty="0"/>
              <a:t> на </a:t>
            </a:r>
            <a:r>
              <a:rPr lang="ru-RU" sz="2400" dirty="0" err="1" smtClean="0"/>
              <a:t>филма</a:t>
            </a:r>
            <a:r>
              <a:rPr lang="ru-RU" sz="2400" dirty="0" smtClean="0"/>
              <a:t>.</a:t>
            </a:r>
          </a:p>
          <a:p>
            <a:r>
              <a:rPr lang="bg-BG" sz="2400" dirty="0"/>
              <a:t>В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Solution Explorer</a:t>
            </a:r>
            <a:r>
              <a:rPr lang="en-US" sz="2400" dirty="0"/>
              <a:t> </a:t>
            </a:r>
            <a:r>
              <a:rPr lang="bg-BG" sz="2400" dirty="0"/>
              <a:t>щракнете с десния бутон върху папката 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r>
              <a:rPr lang="en-US" sz="2400" dirty="0"/>
              <a:t> </a:t>
            </a:r>
            <a:r>
              <a:rPr lang="bg-BG" sz="2400" dirty="0"/>
              <a:t>и изберете 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Add&gt; New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Scaffolded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Item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bg-BG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9"/>
          <a:stretch/>
        </p:blipFill>
        <p:spPr bwMode="auto">
          <a:xfrm>
            <a:off x="4715037" y="1484785"/>
            <a:ext cx="442896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27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 movie pages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599" y="1600199"/>
            <a:ext cx="3098305" cy="4035003"/>
          </a:xfrm>
        </p:spPr>
        <p:txBody>
          <a:bodyPr>
            <a:noAutofit/>
          </a:bodyPr>
          <a:lstStyle/>
          <a:p>
            <a:r>
              <a:rPr lang="ru-RU" sz="2400" dirty="0"/>
              <a:t>В </a:t>
            </a:r>
            <a:r>
              <a:rPr lang="ru-RU" sz="2400" dirty="0" err="1"/>
              <a:t>диалоговия</a:t>
            </a:r>
            <a:r>
              <a:rPr lang="ru-RU" sz="2400" dirty="0"/>
              <a:t> </a:t>
            </a:r>
            <a:r>
              <a:rPr lang="ru-RU" sz="2400" dirty="0" err="1"/>
              <a:t>прозорец</a:t>
            </a:r>
            <a:r>
              <a:rPr lang="ru-RU" sz="2400" dirty="0"/>
              <a:t> 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Add New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Scaffolded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Item</a:t>
            </a:r>
            <a:r>
              <a:rPr lang="ru-RU" sz="2400" dirty="0"/>
              <a:t> изберете 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MVC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Controller with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using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tx2">
                    <a:lumMod val="75000"/>
                  </a:schemeClr>
                </a:solidFill>
              </a:rPr>
              <a:t>Entity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b="1" dirty="0" err="1">
                <a:solidFill>
                  <a:schemeClr val="tx2">
                    <a:lumMod val="75000"/>
                  </a:schemeClr>
                </a:solidFill>
              </a:rPr>
              <a:t>Framework</a:t>
            </a:r>
            <a:r>
              <a:rPr lang="ru-RU" sz="2400" b="1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ru-RU" sz="2400" b="1" dirty="0" err="1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ru-RU" sz="2400" dirty="0"/>
              <a:t> .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bg-BG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5498" r="10928" b="8316"/>
          <a:stretch/>
        </p:blipFill>
        <p:spPr bwMode="auto">
          <a:xfrm>
            <a:off x="3779912" y="2132856"/>
            <a:ext cx="5232388" cy="307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79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 movie pages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3"/>
          </p:nvPr>
        </p:nvSpPr>
        <p:spPr>
          <a:xfrm>
            <a:off x="609599" y="1600199"/>
            <a:ext cx="7922841" cy="4035003"/>
          </a:xfrm>
        </p:spPr>
        <p:txBody>
          <a:bodyPr>
            <a:noAutofit/>
          </a:bodyPr>
          <a:lstStyle/>
          <a:p>
            <a:r>
              <a:rPr lang="ru-RU" sz="2200" dirty="0" err="1"/>
              <a:t>Попълнете</a:t>
            </a:r>
            <a:r>
              <a:rPr lang="ru-RU" sz="2200" dirty="0"/>
              <a:t> 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Add MVC Controller with view using Entity Framework</a:t>
            </a:r>
            <a:r>
              <a:rPr lang="ru-RU" sz="2200" dirty="0"/>
              <a:t> </a:t>
            </a:r>
            <a:r>
              <a:rPr lang="ru-RU" sz="2200" dirty="0" err="1"/>
              <a:t>диалоговия</a:t>
            </a:r>
            <a:r>
              <a:rPr lang="ru-RU" sz="2200" dirty="0"/>
              <a:t> </a:t>
            </a:r>
            <a:r>
              <a:rPr lang="ru-RU" sz="2200" dirty="0" err="1" smtClean="0"/>
              <a:t>прозорец</a:t>
            </a:r>
            <a:r>
              <a:rPr lang="en-US" sz="2200" dirty="0" smtClean="0"/>
              <a:t>:</a:t>
            </a:r>
          </a:p>
          <a:p>
            <a:r>
              <a:rPr lang="ru-RU" sz="2200" dirty="0" smtClean="0"/>
              <a:t>В</a:t>
            </a:r>
            <a:r>
              <a:rPr lang="ru-RU" sz="2200" dirty="0"/>
              <a:t> </a:t>
            </a:r>
            <a:r>
              <a:rPr lang="ru-RU" sz="2200" dirty="0" err="1"/>
              <a:t>падащото</a:t>
            </a:r>
            <a:r>
              <a:rPr lang="ru-RU" sz="2200" dirty="0"/>
              <a:t> меню 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Model Class</a:t>
            </a:r>
            <a:r>
              <a:rPr lang="ru-RU" sz="2200" dirty="0"/>
              <a:t> изберете </a:t>
            </a:r>
            <a:r>
              <a:rPr lang="ru-RU" sz="2200" b="1" dirty="0" err="1">
                <a:solidFill>
                  <a:schemeClr val="tx2">
                    <a:lumMod val="75000"/>
                  </a:schemeClr>
                </a:solidFill>
              </a:rPr>
              <a:t>Movie</a:t>
            </a: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ru-RU" sz="2200" b="1" dirty="0" err="1">
                <a:solidFill>
                  <a:schemeClr val="tx2">
                    <a:lumMod val="75000"/>
                  </a:schemeClr>
                </a:solidFill>
              </a:rPr>
              <a:t>MvcMovie.Models</a:t>
            </a: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ru-RU" sz="2200" dirty="0"/>
              <a:t> .</a:t>
            </a:r>
          </a:p>
          <a:p>
            <a:r>
              <a:rPr lang="ru-RU" sz="2200" dirty="0"/>
              <a:t>В </a:t>
            </a:r>
            <a:r>
              <a:rPr lang="ru-RU" sz="2200" dirty="0" err="1"/>
              <a:t>реда</a:t>
            </a:r>
            <a:r>
              <a:rPr lang="ru-RU" sz="2200" dirty="0"/>
              <a:t> </a:t>
            </a:r>
            <a:r>
              <a:rPr lang="ru-RU" sz="2200" b="1" dirty="0"/>
              <a:t>на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Data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ontext class</a:t>
            </a:r>
            <a:r>
              <a:rPr lang="ru-RU" sz="2200" dirty="0"/>
              <a:t> изберете знака </a:t>
            </a:r>
            <a:r>
              <a:rPr lang="ru-RU" sz="2200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 (плюс)</a:t>
            </a:r>
            <a:r>
              <a:rPr lang="ru-RU" sz="2200" dirty="0"/>
              <a:t>.</a:t>
            </a:r>
          </a:p>
          <a:p>
            <a:pPr lvl="1"/>
            <a:r>
              <a:rPr lang="ru-RU" sz="2200" dirty="0"/>
              <a:t>В </a:t>
            </a:r>
            <a:r>
              <a:rPr lang="ru-RU" sz="2200" dirty="0" err="1"/>
              <a:t>диалоговия</a:t>
            </a:r>
            <a:r>
              <a:rPr lang="ru-RU" sz="2200" dirty="0"/>
              <a:t> </a:t>
            </a:r>
            <a:r>
              <a:rPr lang="ru-RU" sz="2200" dirty="0" err="1"/>
              <a:t>прозорец</a:t>
            </a:r>
            <a:r>
              <a:rPr lang="ru-RU" sz="2200" dirty="0"/>
              <a:t> 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Add data context</a:t>
            </a:r>
            <a:r>
              <a:rPr lang="ru-RU" sz="2200" dirty="0"/>
              <a:t> се </a:t>
            </a:r>
            <a:r>
              <a:rPr lang="ru-RU" sz="2200" dirty="0" err="1"/>
              <a:t>генерира</a:t>
            </a:r>
            <a:r>
              <a:rPr lang="ru-RU" sz="2200" dirty="0"/>
              <a:t> </a:t>
            </a:r>
            <a:r>
              <a:rPr lang="ru-RU" sz="2200" dirty="0" err="1"/>
              <a:t>името</a:t>
            </a:r>
            <a:r>
              <a:rPr lang="ru-RU" sz="2200" dirty="0"/>
              <a:t> на </a:t>
            </a:r>
            <a:r>
              <a:rPr lang="ru-RU" sz="2200" dirty="0" err="1"/>
              <a:t>класа</a:t>
            </a:r>
            <a:r>
              <a:rPr lang="ru-RU" sz="2200" dirty="0"/>
              <a:t> </a:t>
            </a:r>
            <a:r>
              <a:rPr lang="ru-RU" sz="2200" i="1" dirty="0" err="1">
                <a:solidFill>
                  <a:schemeClr val="tx2">
                    <a:lumMod val="75000"/>
                  </a:schemeClr>
                </a:solidFill>
              </a:rPr>
              <a:t>MvcMovie.Data.MvcMovieContext</a:t>
            </a:r>
            <a:r>
              <a:rPr lang="ru-RU" sz="2200" dirty="0"/>
              <a:t> .</a:t>
            </a:r>
          </a:p>
          <a:p>
            <a:pPr lvl="1"/>
            <a:r>
              <a:rPr lang="ru-RU" sz="2200" dirty="0"/>
              <a:t>Изберете 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ru-RU" sz="2200" dirty="0"/>
              <a:t> .</a:t>
            </a:r>
          </a:p>
          <a:p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ru-RU" sz="2200" dirty="0"/>
              <a:t> и 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Controller name</a:t>
            </a:r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ru-RU" sz="2200" dirty="0"/>
              <a:t>: </a:t>
            </a:r>
            <a:r>
              <a:rPr lang="ru-RU" sz="2200" dirty="0" err="1"/>
              <a:t>Запазете</a:t>
            </a:r>
            <a:r>
              <a:rPr lang="ru-RU" sz="2200" dirty="0"/>
              <a:t> </a:t>
            </a:r>
            <a:r>
              <a:rPr lang="ru-RU" sz="2200" dirty="0" err="1"/>
              <a:t>настройките</a:t>
            </a:r>
            <a:r>
              <a:rPr lang="ru-RU" sz="2200" dirty="0"/>
              <a:t> по </a:t>
            </a:r>
            <a:r>
              <a:rPr lang="ru-RU" sz="2200" dirty="0" err="1"/>
              <a:t>подразбиране</a:t>
            </a:r>
            <a:r>
              <a:rPr lang="ru-RU" sz="2200" dirty="0"/>
              <a:t>.</a:t>
            </a:r>
          </a:p>
          <a:p>
            <a:r>
              <a:rPr lang="ru-RU" sz="2200" dirty="0"/>
              <a:t>Изберете 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ru-RU" sz="2200" dirty="0"/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633517803"/>
      </p:ext>
    </p:extLst>
  </p:cSld>
  <p:clrMapOvr>
    <a:masterClrMapping/>
  </p:clrMapOvr>
</p:sld>
</file>

<file path=ppt/theme/theme1.xml><?xml version="1.0" encoding="utf-8"?>
<a:theme xmlns:a="http://schemas.openxmlformats.org/drawingml/2006/main" name="Хоризонт">
  <a:themeElements>
    <a:clrScheme name="Х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Х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Х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1166</TotalTime>
  <Words>232</Words>
  <Application>Microsoft Office PowerPoint</Application>
  <PresentationFormat>Презентация на цял екран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16" baseType="lpstr">
      <vt:lpstr>Хоризонт</vt:lpstr>
      <vt:lpstr>Asp.net core mvc</vt:lpstr>
      <vt:lpstr>Добавяне на модели</vt:lpstr>
      <vt:lpstr>Добавяне на модели</vt:lpstr>
      <vt:lpstr>Добавяне на модели</vt:lpstr>
      <vt:lpstr>Добавяне на Nuget packages</vt:lpstr>
      <vt:lpstr>Добавяне на Nuget packages</vt:lpstr>
      <vt:lpstr>Scaffold movie pages</vt:lpstr>
      <vt:lpstr>Scaffold movie pages</vt:lpstr>
      <vt:lpstr>Scaffold movie pages</vt:lpstr>
      <vt:lpstr>Scaffold movie pages</vt:lpstr>
      <vt:lpstr>Scaffold movie pages</vt:lpstr>
      <vt:lpstr>Scaffold movie pages</vt:lpstr>
      <vt:lpstr>Scaffold movie pages</vt:lpstr>
      <vt:lpstr>Scaffold movie pages</vt:lpstr>
      <vt:lpstr>Scaffold movie pages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mvc</dc:title>
  <dc:creator>weeew</dc:creator>
  <cp:lastModifiedBy>weeew</cp:lastModifiedBy>
  <cp:revision>12</cp:revision>
  <dcterms:created xsi:type="dcterms:W3CDTF">2021-10-18T11:45:20Z</dcterms:created>
  <dcterms:modified xsi:type="dcterms:W3CDTF">2021-10-20T07:40:53Z</dcterms:modified>
</cp:coreProperties>
</file>