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6E282-2BF4-4DF8-8050-38341B7A1E0A}" type="datetimeFigureOut">
              <a:rPr lang="bg-BG" smtClean="0"/>
              <a:t>13.10.2021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90880-F709-4774-92E0-E897311E827D}" type="slidenum">
              <a:rPr lang="bg-BG" smtClean="0"/>
              <a:t>‹#›</a:t>
            </a:fld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bg-BG" smtClean="0"/>
              <a:t>Щракнете за редакция стил подзагл. обр.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6E282-2BF4-4DF8-8050-38341B7A1E0A}" type="datetimeFigureOut">
              <a:rPr lang="bg-BG" smtClean="0"/>
              <a:t>13.10.2021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90880-F709-4774-92E0-E897311E827D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6E282-2BF4-4DF8-8050-38341B7A1E0A}" type="datetimeFigureOut">
              <a:rPr lang="bg-BG" smtClean="0"/>
              <a:t>13.10.2021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90880-F709-4774-92E0-E897311E827D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6E282-2BF4-4DF8-8050-38341B7A1E0A}" type="datetimeFigureOut">
              <a:rPr lang="bg-BG" smtClean="0"/>
              <a:t>13.10.2021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90880-F709-4774-92E0-E897311E827D}" type="slidenum">
              <a:rPr lang="bg-BG" smtClean="0"/>
              <a:t>‹#›</a:t>
            </a:fld>
            <a:endParaRPr lang="bg-BG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6E282-2BF4-4DF8-8050-38341B7A1E0A}" type="datetimeFigureOut">
              <a:rPr lang="bg-BG" smtClean="0"/>
              <a:t>13.10.2021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90880-F709-4774-92E0-E897311E827D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6E282-2BF4-4DF8-8050-38341B7A1E0A}" type="datetimeFigureOut">
              <a:rPr lang="bg-BG" smtClean="0"/>
              <a:t>13.10.2021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90880-F709-4774-92E0-E897311E827D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6E282-2BF4-4DF8-8050-38341B7A1E0A}" type="datetimeFigureOut">
              <a:rPr lang="bg-BG" smtClean="0"/>
              <a:t>13.10.2021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90880-F709-4774-92E0-E897311E827D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6E282-2BF4-4DF8-8050-38341B7A1E0A}" type="datetimeFigureOut">
              <a:rPr lang="bg-BG" smtClean="0"/>
              <a:t>13.10.2021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90880-F709-4774-92E0-E897311E827D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6E282-2BF4-4DF8-8050-38341B7A1E0A}" type="datetimeFigureOut">
              <a:rPr lang="bg-BG" smtClean="0"/>
              <a:t>13.10.2021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90880-F709-4774-92E0-E897311E827D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6E282-2BF4-4DF8-8050-38341B7A1E0A}" type="datetimeFigureOut">
              <a:rPr lang="bg-BG" smtClean="0"/>
              <a:t>13.10.2021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90880-F709-4774-92E0-E897311E827D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bg-BG" smtClean="0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6E282-2BF4-4DF8-8050-38341B7A1E0A}" type="datetimeFigureOut">
              <a:rPr lang="bg-BG" smtClean="0"/>
              <a:t>13.10.2021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90880-F709-4774-92E0-E897311E827D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7BF6E282-2BF4-4DF8-8050-38341B7A1E0A}" type="datetimeFigureOut">
              <a:rPr lang="bg-BG" smtClean="0"/>
              <a:t>13.10.2021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FCF90880-F709-4774-92E0-E897311E827D}" type="slidenum">
              <a:rPr lang="bg-BG" smtClean="0"/>
              <a:t>‹#›</a:t>
            </a:fld>
            <a:endParaRPr lang="bg-BG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bg-BG" sz="4000" b="1" dirty="0"/>
              <a:t>Д</a:t>
            </a:r>
            <a:r>
              <a:rPr lang="ru-RU" sz="4000" b="1" dirty="0" err="1" smtClean="0"/>
              <a:t>обавяне</a:t>
            </a:r>
            <a:r>
              <a:rPr lang="ru-RU" sz="4000" b="1" dirty="0" smtClean="0"/>
              <a:t> на </a:t>
            </a:r>
            <a:r>
              <a:rPr lang="ru-RU" sz="4000" b="1" dirty="0"/>
              <a:t>контролер </a:t>
            </a:r>
            <a:r>
              <a:rPr lang="ru-RU" sz="4000" b="1" dirty="0" err="1"/>
              <a:t>към</a:t>
            </a:r>
            <a:r>
              <a:rPr lang="ru-RU" sz="4000" b="1" dirty="0"/>
              <a:t> </a:t>
            </a:r>
            <a:r>
              <a:rPr lang="ru-RU" sz="4000" b="1" dirty="0" err="1" smtClean="0"/>
              <a:t>приложението</a:t>
            </a:r>
            <a:endParaRPr lang="ru-RU" sz="4000" b="1" dirty="0"/>
          </a:p>
        </p:txBody>
      </p:sp>
      <p:sp>
        <p:nvSpPr>
          <p:cNvPr id="2" name="Заглавие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6000" b="1" dirty="0"/>
              <a:t>ASP.NET </a:t>
            </a:r>
            <a:r>
              <a:rPr lang="ru-RU" sz="6000" b="1" dirty="0" err="1"/>
              <a:t>Core</a:t>
            </a:r>
            <a:r>
              <a:rPr lang="ru-RU" sz="6000" b="1" dirty="0"/>
              <a:t> </a:t>
            </a:r>
            <a:r>
              <a:rPr lang="ru-RU" sz="6000" b="1" dirty="0" smtClean="0"/>
              <a:t>MVC</a:t>
            </a:r>
            <a:endParaRPr lang="bg-BG" sz="6000" dirty="0"/>
          </a:p>
        </p:txBody>
      </p:sp>
    </p:spTree>
    <p:extLst>
      <p:ext uri="{BB962C8B-B14F-4D97-AF65-F5344CB8AC3E}">
        <p14:creationId xmlns:p14="http://schemas.microsoft.com/office/powerpoint/2010/main" val="15151657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Добавете контролер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890392" cy="4114800"/>
          </a:xfrm>
        </p:spPr>
        <p:txBody>
          <a:bodyPr/>
          <a:lstStyle/>
          <a:p>
            <a:r>
              <a:rPr lang="bg-BG" sz="2000" dirty="0"/>
              <a:t>Заменете съдържанието на </a:t>
            </a:r>
            <a:r>
              <a:rPr lang="en-US" sz="2000" i="1" dirty="0"/>
              <a:t>Controllers/</a:t>
            </a:r>
            <a:r>
              <a:rPr lang="en-US" sz="2000" i="1" dirty="0" err="1"/>
              <a:t>HelloWorldController.cs</a:t>
            </a:r>
            <a:r>
              <a:rPr lang="en-US" sz="2000" dirty="0"/>
              <a:t> </a:t>
            </a:r>
            <a:r>
              <a:rPr lang="bg-BG" sz="2000" dirty="0"/>
              <a:t>със следното</a:t>
            </a:r>
            <a:r>
              <a:rPr lang="bg-BG" sz="2000" dirty="0" smtClean="0"/>
              <a:t>:</a:t>
            </a:r>
            <a:endParaRPr lang="en-US" sz="2000" dirty="0" smtClean="0"/>
          </a:p>
          <a:p>
            <a:r>
              <a:rPr lang="ru-RU" sz="2000" dirty="0" err="1"/>
              <a:t>Всеки</a:t>
            </a:r>
            <a:r>
              <a:rPr lang="ru-RU" sz="2000" dirty="0"/>
              <a:t> </a:t>
            </a:r>
            <a:r>
              <a:rPr lang="ru-RU" sz="2000" dirty="0" err="1"/>
              <a:t>public</a:t>
            </a:r>
            <a:r>
              <a:rPr lang="en-US" sz="2000" dirty="0"/>
              <a:t> </a:t>
            </a:r>
            <a:r>
              <a:rPr lang="ru-RU" sz="2000" dirty="0"/>
              <a:t>метод в контролера се </a:t>
            </a:r>
            <a:r>
              <a:rPr lang="ru-RU" sz="2000" dirty="0" err="1"/>
              <a:t>извиква</a:t>
            </a:r>
            <a:r>
              <a:rPr lang="ru-RU" sz="2000" dirty="0"/>
              <a:t> </a:t>
            </a:r>
            <a:r>
              <a:rPr lang="ru-RU" sz="2000" dirty="0" err="1"/>
              <a:t>като</a:t>
            </a:r>
            <a:r>
              <a:rPr lang="ru-RU" sz="2000" dirty="0"/>
              <a:t> </a:t>
            </a:r>
            <a:r>
              <a:rPr lang="ru-RU" sz="2000" b="1" dirty="0"/>
              <a:t>HTTP </a:t>
            </a:r>
            <a:r>
              <a:rPr lang="en-US" sz="2000" b="1" dirty="0"/>
              <a:t>endpoint</a:t>
            </a:r>
            <a:r>
              <a:rPr lang="ru-RU" sz="2000" dirty="0"/>
              <a:t>. </a:t>
            </a:r>
            <a:endParaRPr lang="en-US" sz="2000" dirty="0"/>
          </a:p>
          <a:p>
            <a:r>
              <a:rPr lang="bg-BG" sz="2000" dirty="0"/>
              <a:t>И</a:t>
            </a:r>
            <a:r>
              <a:rPr lang="ru-RU" sz="2000" dirty="0" smtClean="0"/>
              <a:t> </a:t>
            </a:r>
            <a:r>
              <a:rPr lang="ru-RU" sz="2000" dirty="0" err="1"/>
              <a:t>двата</a:t>
            </a:r>
            <a:r>
              <a:rPr lang="ru-RU" sz="2000" dirty="0"/>
              <a:t> метода </a:t>
            </a:r>
            <a:r>
              <a:rPr lang="ru-RU" sz="2000" dirty="0" err="1"/>
              <a:t>връщат</a:t>
            </a:r>
            <a:r>
              <a:rPr lang="ru-RU" sz="2000" dirty="0"/>
              <a:t> низ. </a:t>
            </a:r>
            <a:endParaRPr lang="en-US" sz="2000" dirty="0"/>
          </a:p>
          <a:p>
            <a:r>
              <a:rPr lang="ru-RU" sz="2000" dirty="0" err="1"/>
              <a:t>Обърнете</a:t>
            </a:r>
            <a:r>
              <a:rPr lang="ru-RU" sz="2000" dirty="0"/>
              <a:t> внимание на </a:t>
            </a:r>
            <a:r>
              <a:rPr lang="ru-RU" sz="2000" dirty="0" err="1"/>
              <a:t>коментарите</a:t>
            </a:r>
            <a:r>
              <a:rPr lang="ru-RU" sz="2000" dirty="0"/>
              <a:t>, </a:t>
            </a:r>
            <a:r>
              <a:rPr lang="ru-RU" sz="2000" dirty="0" err="1"/>
              <a:t>предхождащи</a:t>
            </a:r>
            <a:r>
              <a:rPr lang="ru-RU" sz="2000" dirty="0"/>
              <a:t> </a:t>
            </a:r>
            <a:r>
              <a:rPr lang="ru-RU" sz="2000" dirty="0" err="1"/>
              <a:t>всеки</a:t>
            </a:r>
            <a:r>
              <a:rPr lang="ru-RU" sz="2000" dirty="0"/>
              <a:t> метод.</a:t>
            </a:r>
            <a:endParaRPr lang="en-US" sz="2000" dirty="0"/>
          </a:p>
          <a:p>
            <a:pPr marL="0" indent="0">
              <a:buNone/>
            </a:pPr>
            <a:endParaRPr lang="bg-BG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" r="35208"/>
          <a:stretch/>
        </p:blipFill>
        <p:spPr bwMode="auto">
          <a:xfrm>
            <a:off x="4716016" y="1628800"/>
            <a:ext cx="4284000" cy="3719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Закръглено правоъгълно изнесено означение 3"/>
          <p:cNvSpPr/>
          <p:nvPr/>
        </p:nvSpPr>
        <p:spPr>
          <a:xfrm>
            <a:off x="5724128" y="188640"/>
            <a:ext cx="3275888" cy="1800200"/>
          </a:xfrm>
          <a:prstGeom prst="wedgeRoundRectCallout">
            <a:avLst>
              <a:gd name="adj1" fmla="val -51537"/>
              <a:gd name="adj2" fmla="val 92469"/>
              <a:gd name="adj3" fmla="val 166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/>
              <a:t>това е </a:t>
            </a:r>
            <a:r>
              <a:rPr lang="en-US" b="1" dirty="0" smtClean="0">
                <a:solidFill>
                  <a:srgbClr val="92D050"/>
                </a:solidFill>
              </a:rPr>
              <a:t>HTTP</a:t>
            </a:r>
            <a:r>
              <a:rPr lang="bg-BG" b="1" dirty="0" smtClean="0">
                <a:solidFill>
                  <a:srgbClr val="92D050"/>
                </a:solidFill>
              </a:rPr>
              <a:t> </a:t>
            </a:r>
            <a:r>
              <a:rPr lang="en-US" b="1" dirty="0" smtClean="0">
                <a:solidFill>
                  <a:srgbClr val="92D050"/>
                </a:solidFill>
              </a:rPr>
              <a:t>GET</a:t>
            </a:r>
            <a:r>
              <a:rPr lang="en-US" dirty="0" smtClean="0"/>
              <a:t> </a:t>
            </a:r>
            <a:r>
              <a:rPr lang="bg-BG" dirty="0" smtClean="0"/>
              <a:t>метод, който се извиква чрез добавяне</a:t>
            </a:r>
            <a:r>
              <a:rPr lang="en-US" dirty="0" smtClean="0"/>
              <a:t> </a:t>
            </a:r>
            <a:r>
              <a:rPr lang="bg-BG" dirty="0" smtClean="0"/>
              <a:t>на  /</a:t>
            </a:r>
            <a:r>
              <a:rPr lang="en-US" dirty="0" err="1" smtClean="0"/>
              <a:t>HelloWorld</a:t>
            </a:r>
            <a:r>
              <a:rPr lang="en-US" dirty="0" smtClean="0"/>
              <a:t>/</a:t>
            </a:r>
            <a:r>
              <a:rPr lang="bg-BG" dirty="0" smtClean="0"/>
              <a:t>към основния </a:t>
            </a:r>
            <a:r>
              <a:rPr lang="en-US" dirty="0" smtClean="0"/>
              <a:t>URL </a:t>
            </a:r>
            <a:r>
              <a:rPr lang="bg-BG" dirty="0" smtClean="0"/>
              <a:t>адрес</a:t>
            </a:r>
            <a:endParaRPr lang="bg-BG" dirty="0"/>
          </a:p>
        </p:txBody>
      </p:sp>
      <p:sp>
        <p:nvSpPr>
          <p:cNvPr id="7" name="Закръглено правоъгълно изнесено означение 6"/>
          <p:cNvSpPr/>
          <p:nvPr/>
        </p:nvSpPr>
        <p:spPr>
          <a:xfrm>
            <a:off x="1979712" y="4897736"/>
            <a:ext cx="3275888" cy="1800200"/>
          </a:xfrm>
          <a:prstGeom prst="wedgeRoundRectCallout">
            <a:avLst>
              <a:gd name="adj1" fmla="val 60395"/>
              <a:gd name="adj2" fmla="val -88359"/>
              <a:gd name="adj3" fmla="val 166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92D050"/>
                </a:solidFill>
              </a:rPr>
              <a:t>HTTP GET</a:t>
            </a:r>
            <a:r>
              <a:rPr lang="en-US" dirty="0" smtClean="0"/>
              <a:t> </a:t>
            </a:r>
            <a:r>
              <a:rPr lang="bg-BG" dirty="0" smtClean="0"/>
              <a:t>метод, който се извиква чрез добавяне на /</a:t>
            </a:r>
            <a:r>
              <a:rPr lang="en-US" dirty="0" err="1" smtClean="0"/>
              <a:t>HelloWorld</a:t>
            </a:r>
            <a:r>
              <a:rPr lang="en-US" dirty="0" smtClean="0"/>
              <a:t>/Welcome/ </a:t>
            </a:r>
            <a:r>
              <a:rPr lang="bg-BG" dirty="0" smtClean="0"/>
              <a:t>към </a:t>
            </a:r>
            <a:r>
              <a:rPr lang="en-US" dirty="0" smtClean="0"/>
              <a:t>URL </a:t>
            </a:r>
            <a:r>
              <a:rPr lang="bg-BG" dirty="0" smtClean="0"/>
              <a:t>адреса.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9638406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Controllers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800" b="1" u="sng" dirty="0" smtClean="0"/>
              <a:t>HTTP endpoints:</a:t>
            </a:r>
          </a:p>
          <a:p>
            <a:pPr lvl="1">
              <a:buFont typeface="Wingdings" pitchFamily="2" charset="2"/>
              <a:buChar char="ü"/>
            </a:pPr>
            <a:r>
              <a:rPr lang="ru-RU" sz="2800" dirty="0"/>
              <a:t>URL адрес за </a:t>
            </a:r>
            <a:r>
              <a:rPr lang="ru-RU" sz="2800" dirty="0" err="1"/>
              <a:t>насочване</a:t>
            </a:r>
            <a:r>
              <a:rPr lang="ru-RU" sz="2800" dirty="0"/>
              <a:t> в </a:t>
            </a:r>
            <a:r>
              <a:rPr lang="ru-RU" sz="2800" dirty="0" err="1"/>
              <a:t>уеб</a:t>
            </a:r>
            <a:r>
              <a:rPr lang="ru-RU" sz="2800" dirty="0"/>
              <a:t> </a:t>
            </a:r>
            <a:r>
              <a:rPr lang="ru-RU" sz="2800" dirty="0" err="1"/>
              <a:t>приложението</a:t>
            </a:r>
            <a:r>
              <a:rPr lang="ru-RU" sz="2800" dirty="0"/>
              <a:t>, </a:t>
            </a:r>
            <a:r>
              <a:rPr lang="ru-RU" sz="2800" dirty="0" err="1"/>
              <a:t>като</a:t>
            </a:r>
            <a:r>
              <a:rPr lang="ru-RU" sz="2800" dirty="0"/>
              <a:t> например https: // </a:t>
            </a:r>
            <a:r>
              <a:rPr lang="ru-RU" sz="2800" dirty="0" err="1"/>
              <a:t>localhost</a:t>
            </a:r>
            <a:r>
              <a:rPr lang="ru-RU" sz="2800" dirty="0"/>
              <a:t>: 5001/</a:t>
            </a:r>
            <a:r>
              <a:rPr lang="ru-RU" sz="2800" dirty="0" err="1"/>
              <a:t>HelloWorld</a:t>
            </a:r>
            <a:r>
              <a:rPr lang="ru-RU" sz="2800" dirty="0" smtClean="0"/>
              <a:t>.</a:t>
            </a:r>
            <a:endParaRPr lang="en-US" sz="2800" dirty="0" smtClean="0"/>
          </a:p>
          <a:p>
            <a:pPr lvl="1">
              <a:buFont typeface="Wingdings" pitchFamily="2" charset="2"/>
              <a:buChar char="ü"/>
            </a:pPr>
            <a:r>
              <a:rPr lang="ru-RU" sz="2800" dirty="0" err="1"/>
              <a:t>Мрежовото</a:t>
            </a:r>
            <a:r>
              <a:rPr lang="ru-RU" sz="2800" dirty="0"/>
              <a:t> местоположение на </a:t>
            </a:r>
            <a:r>
              <a:rPr lang="ru-RU" sz="2800" dirty="0" err="1"/>
              <a:t>уеб</a:t>
            </a:r>
            <a:r>
              <a:rPr lang="ru-RU" sz="2800" dirty="0"/>
              <a:t> </a:t>
            </a:r>
            <a:r>
              <a:rPr lang="ru-RU" sz="2800" dirty="0" err="1"/>
              <a:t>сървъра</a:t>
            </a:r>
            <a:r>
              <a:rPr lang="ru-RU" sz="2800" dirty="0"/>
              <a:t>, </a:t>
            </a:r>
            <a:r>
              <a:rPr lang="ru-RU" sz="2800" dirty="0" err="1"/>
              <a:t>включително</a:t>
            </a:r>
            <a:r>
              <a:rPr lang="ru-RU" sz="2800" dirty="0"/>
              <a:t> TCP порта: </a:t>
            </a:r>
            <a:r>
              <a:rPr lang="ru-RU" sz="2800" dirty="0" err="1"/>
              <a:t>localhost</a:t>
            </a:r>
            <a:r>
              <a:rPr lang="ru-RU" sz="2800" dirty="0"/>
              <a:t>: 5001</a:t>
            </a:r>
            <a:r>
              <a:rPr lang="ru-RU" sz="2800" dirty="0" smtClean="0"/>
              <a:t>.</a:t>
            </a:r>
            <a:endParaRPr lang="en-US" sz="2800" dirty="0" smtClean="0"/>
          </a:p>
          <a:p>
            <a:pPr lvl="1">
              <a:buFont typeface="Wingdings" pitchFamily="2" charset="2"/>
              <a:buChar char="ü"/>
            </a:pPr>
            <a:r>
              <a:rPr lang="bg-BG" sz="2800" dirty="0"/>
              <a:t>Целевият </a:t>
            </a:r>
            <a:r>
              <a:rPr lang="en-US" sz="2800" dirty="0"/>
              <a:t>URI: </a:t>
            </a:r>
            <a:r>
              <a:rPr lang="en-US" sz="2800" dirty="0" err="1"/>
              <a:t>HelloWorld</a:t>
            </a:r>
            <a:r>
              <a:rPr lang="en-US" sz="2800" dirty="0"/>
              <a:t>.</a:t>
            </a: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42079851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Controllers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bg-BG" sz="2800" dirty="0"/>
              <a:t>Стартирайте приложението </a:t>
            </a:r>
          </a:p>
          <a:p>
            <a:r>
              <a:rPr lang="ru-RU" sz="2800" dirty="0" err="1"/>
              <a:t>Добавете</a:t>
            </a:r>
            <a:r>
              <a:rPr lang="ru-RU" sz="2800" dirty="0"/>
              <a:t> „</a:t>
            </a:r>
            <a:r>
              <a:rPr lang="ru-RU" sz="2800" dirty="0" err="1"/>
              <a:t>HelloWorld</a:t>
            </a:r>
            <a:r>
              <a:rPr lang="ru-RU" sz="2800" dirty="0"/>
              <a:t>“ </a:t>
            </a:r>
            <a:r>
              <a:rPr lang="ru-RU" sz="2800" dirty="0" err="1"/>
              <a:t>към</a:t>
            </a:r>
            <a:r>
              <a:rPr lang="ru-RU" sz="2800" dirty="0"/>
              <a:t> </a:t>
            </a:r>
            <a:r>
              <a:rPr lang="ru-RU" sz="2800" dirty="0" err="1"/>
              <a:t>пътя</a:t>
            </a:r>
            <a:r>
              <a:rPr lang="ru-RU" sz="2800" dirty="0"/>
              <a:t> в </a:t>
            </a:r>
            <a:r>
              <a:rPr lang="ru-RU" sz="2800" dirty="0" err="1"/>
              <a:t>адресната</a:t>
            </a:r>
            <a:r>
              <a:rPr lang="ru-RU" sz="2800" dirty="0"/>
              <a:t> лента</a:t>
            </a:r>
            <a:r>
              <a:rPr lang="ru-RU" sz="2800" dirty="0" smtClean="0"/>
              <a:t>.</a:t>
            </a:r>
            <a:endParaRPr lang="bg-BG" sz="28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" t="1" r="37638" b="30066"/>
          <a:stretch/>
        </p:blipFill>
        <p:spPr bwMode="auto">
          <a:xfrm>
            <a:off x="3995936" y="2852936"/>
            <a:ext cx="4680000" cy="29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81536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err="1" smtClean="0"/>
              <a:t>Маршрутизиране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ru-RU" sz="2400" dirty="0" err="1"/>
              <a:t>Контролерите</a:t>
            </a:r>
            <a:r>
              <a:rPr lang="ru-RU" sz="2400" dirty="0"/>
              <a:t> на ASP.NET </a:t>
            </a:r>
            <a:r>
              <a:rPr lang="ru-RU" sz="2400" dirty="0" err="1"/>
              <a:t>Core</a:t>
            </a:r>
            <a:r>
              <a:rPr lang="ru-RU" sz="2400" dirty="0"/>
              <a:t> </a:t>
            </a:r>
            <a:r>
              <a:rPr lang="ru-RU" sz="2400" dirty="0" err="1"/>
              <a:t>използват</a:t>
            </a:r>
            <a:r>
              <a:rPr lang="ru-RU" sz="2400" dirty="0"/>
              <a:t> </a:t>
            </a:r>
            <a:r>
              <a:rPr lang="en-US" sz="2400" b="1" dirty="0" smtClean="0"/>
              <a:t>middleware</a:t>
            </a:r>
            <a:r>
              <a:rPr lang="ru-RU" sz="2400" dirty="0"/>
              <a:t> за </a:t>
            </a:r>
            <a:r>
              <a:rPr lang="ru-RU" sz="2400" dirty="0" err="1"/>
              <a:t>маршрутизиране</a:t>
            </a:r>
            <a:r>
              <a:rPr lang="ru-RU" sz="2400" dirty="0"/>
              <a:t>, за да </a:t>
            </a:r>
            <a:r>
              <a:rPr lang="ru-RU" sz="2400" dirty="0" err="1"/>
              <a:t>съответстват</a:t>
            </a:r>
            <a:r>
              <a:rPr lang="ru-RU" sz="2400" dirty="0"/>
              <a:t> на URL </a:t>
            </a:r>
            <a:r>
              <a:rPr lang="ru-RU" sz="2400" dirty="0" err="1"/>
              <a:t>адресите</a:t>
            </a:r>
            <a:r>
              <a:rPr lang="ru-RU" sz="2400" dirty="0"/>
              <a:t> на </a:t>
            </a:r>
            <a:r>
              <a:rPr lang="ru-RU" sz="2400" dirty="0" err="1"/>
              <a:t>входящите</a:t>
            </a:r>
            <a:r>
              <a:rPr lang="ru-RU" sz="2400" dirty="0"/>
              <a:t> заявки и да </a:t>
            </a:r>
            <a:r>
              <a:rPr lang="ru-RU" sz="2400" dirty="0" err="1"/>
              <a:t>ги</a:t>
            </a:r>
            <a:r>
              <a:rPr lang="ru-RU" sz="2400" dirty="0"/>
              <a:t> </a:t>
            </a:r>
            <a:r>
              <a:rPr lang="ru-RU" sz="2400" dirty="0" err="1"/>
              <a:t>съпоставят</a:t>
            </a:r>
            <a:r>
              <a:rPr lang="ru-RU" sz="2400" dirty="0"/>
              <a:t> с </a:t>
            </a:r>
            <a:r>
              <a:rPr lang="en-US" sz="2400" dirty="0" smtClean="0"/>
              <a:t>Actions</a:t>
            </a:r>
            <a:r>
              <a:rPr lang="ru-RU" sz="2400" dirty="0"/>
              <a:t> . </a:t>
            </a:r>
            <a:r>
              <a:rPr lang="ru-RU" sz="2400" dirty="0" err="1"/>
              <a:t>Шаблони</a:t>
            </a:r>
            <a:r>
              <a:rPr lang="ru-RU" sz="2400" dirty="0"/>
              <a:t> на </a:t>
            </a:r>
            <a:r>
              <a:rPr lang="ru-RU" sz="2400" dirty="0" err="1"/>
              <a:t>маршрути</a:t>
            </a:r>
            <a:r>
              <a:rPr lang="ru-RU" sz="2400" dirty="0"/>
              <a:t>:</a:t>
            </a:r>
          </a:p>
          <a:p>
            <a:r>
              <a:rPr lang="ru-RU" sz="2400" dirty="0" err="1"/>
              <a:t>Дефинирани</a:t>
            </a:r>
            <a:r>
              <a:rPr lang="ru-RU" sz="2400" dirty="0"/>
              <a:t> </a:t>
            </a:r>
            <a:r>
              <a:rPr lang="ru-RU" sz="2400" dirty="0" err="1"/>
              <a:t>са</a:t>
            </a:r>
            <a:r>
              <a:rPr lang="ru-RU" sz="2400" dirty="0"/>
              <a:t> в </a:t>
            </a:r>
            <a:r>
              <a:rPr lang="en-US" sz="2400" dirty="0" err="1" smtClean="0"/>
              <a:t>Startup.cs</a:t>
            </a:r>
            <a:r>
              <a:rPr lang="en-US" sz="2400" dirty="0" smtClean="0"/>
              <a:t> </a:t>
            </a:r>
            <a:r>
              <a:rPr lang="bg-BG" sz="2400" dirty="0" smtClean="0"/>
              <a:t>файла </a:t>
            </a:r>
            <a:r>
              <a:rPr lang="ru-RU" sz="2400" dirty="0" smtClean="0"/>
              <a:t>или </a:t>
            </a:r>
            <a:r>
              <a:rPr lang="ru-RU" sz="2400" dirty="0" err="1"/>
              <a:t>атрибути</a:t>
            </a:r>
            <a:r>
              <a:rPr lang="ru-RU" sz="2400" dirty="0"/>
              <a:t>.</a:t>
            </a:r>
          </a:p>
          <a:p>
            <a:r>
              <a:rPr lang="ru-RU" sz="2400" dirty="0" err="1" smtClean="0"/>
              <a:t>Опи</a:t>
            </a:r>
            <a:r>
              <a:rPr lang="bg-BG" sz="2400" dirty="0" smtClean="0"/>
              <a:t>сват</a:t>
            </a:r>
            <a:r>
              <a:rPr lang="ru-RU" sz="2400" dirty="0" smtClean="0"/>
              <a:t> </a:t>
            </a:r>
            <a:r>
              <a:rPr lang="ru-RU" sz="2400" dirty="0"/>
              <a:t>как URL </a:t>
            </a:r>
            <a:r>
              <a:rPr lang="ru-RU" sz="2400" dirty="0" err="1"/>
              <a:t>пътищата</a:t>
            </a:r>
            <a:r>
              <a:rPr lang="ru-RU" sz="2400" dirty="0"/>
              <a:t> се </a:t>
            </a:r>
            <a:r>
              <a:rPr lang="ru-RU" sz="2400" dirty="0" err="1"/>
              <a:t>съпоставят</a:t>
            </a:r>
            <a:r>
              <a:rPr lang="ru-RU" sz="2400" dirty="0"/>
              <a:t> с </a:t>
            </a:r>
            <a:r>
              <a:rPr lang="en-US" sz="2400" b="1" dirty="0" smtClean="0"/>
              <a:t>Actions</a:t>
            </a:r>
            <a:r>
              <a:rPr lang="ru-RU" sz="2400" dirty="0" smtClean="0"/>
              <a:t>.</a:t>
            </a:r>
            <a:endParaRPr lang="ru-RU" sz="2400" dirty="0"/>
          </a:p>
          <a:p>
            <a:r>
              <a:rPr lang="ru-RU" sz="2400" dirty="0" err="1"/>
              <a:t>Използват</a:t>
            </a:r>
            <a:r>
              <a:rPr lang="ru-RU" sz="2400" dirty="0"/>
              <a:t> се за </a:t>
            </a:r>
            <a:r>
              <a:rPr lang="ru-RU" sz="2400" dirty="0" err="1"/>
              <a:t>генериране</a:t>
            </a:r>
            <a:r>
              <a:rPr lang="ru-RU" sz="2400" dirty="0"/>
              <a:t> на URL </a:t>
            </a:r>
            <a:r>
              <a:rPr lang="ru-RU" sz="2400" dirty="0" err="1"/>
              <a:t>адреси</a:t>
            </a:r>
            <a:r>
              <a:rPr lang="ru-RU" sz="2400" dirty="0"/>
              <a:t> за </a:t>
            </a:r>
            <a:r>
              <a:rPr lang="ru-RU" sz="2400" dirty="0" err="1"/>
              <a:t>връзки</a:t>
            </a:r>
            <a:r>
              <a:rPr lang="ru-RU" sz="2400" dirty="0"/>
              <a:t>. </a:t>
            </a:r>
            <a:r>
              <a:rPr lang="ru-RU" sz="2400" dirty="0" err="1"/>
              <a:t>Генерираните</a:t>
            </a:r>
            <a:r>
              <a:rPr lang="ru-RU" sz="2400" dirty="0"/>
              <a:t> </a:t>
            </a:r>
            <a:r>
              <a:rPr lang="ru-RU" sz="2400" dirty="0" err="1"/>
              <a:t>връзки</a:t>
            </a:r>
            <a:r>
              <a:rPr lang="ru-RU" sz="2400" dirty="0"/>
              <a:t> </a:t>
            </a:r>
            <a:r>
              <a:rPr lang="ru-RU" sz="2400" dirty="0" err="1"/>
              <a:t>обикновено</a:t>
            </a:r>
            <a:r>
              <a:rPr lang="ru-RU" sz="2400" dirty="0"/>
              <a:t> се </a:t>
            </a:r>
            <a:r>
              <a:rPr lang="ru-RU" sz="2400" dirty="0" err="1"/>
              <a:t>връщат</a:t>
            </a:r>
            <a:r>
              <a:rPr lang="ru-RU" sz="2400" dirty="0"/>
              <a:t> в отговорите.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9416245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562074"/>
          </a:xfrm>
        </p:spPr>
        <p:txBody>
          <a:bodyPr/>
          <a:lstStyle/>
          <a:p>
            <a:r>
              <a:rPr lang="bg-BG" dirty="0" smtClean="0"/>
              <a:t>Стандартен маршрут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quarter" idx="13"/>
          </p:nvPr>
        </p:nvSpPr>
        <p:spPr>
          <a:xfrm>
            <a:off x="609600" y="908720"/>
            <a:ext cx="7924800" cy="4806280"/>
          </a:xfrm>
        </p:spPr>
        <p:txBody>
          <a:bodyPr>
            <a:normAutofit/>
          </a:bodyPr>
          <a:lstStyle/>
          <a:p>
            <a:r>
              <a:rPr lang="en-US" dirty="0" err="1" smtClean="0"/>
              <a:t>Startup.Configure</a:t>
            </a:r>
            <a:r>
              <a:rPr lang="en-US" dirty="0" smtClean="0"/>
              <a:t> </a:t>
            </a:r>
            <a:r>
              <a:rPr lang="ru-RU" dirty="0" err="1"/>
              <a:t>обикновено</a:t>
            </a:r>
            <a:r>
              <a:rPr lang="ru-RU" dirty="0"/>
              <a:t> </a:t>
            </a:r>
            <a:r>
              <a:rPr lang="ru-RU" dirty="0" err="1"/>
              <a:t>има</a:t>
            </a:r>
            <a:r>
              <a:rPr lang="ru-RU" dirty="0"/>
              <a:t> код, подобен на </a:t>
            </a:r>
            <a:r>
              <a:rPr lang="ru-RU" dirty="0" err="1"/>
              <a:t>следния</a:t>
            </a:r>
            <a:r>
              <a:rPr lang="ru-RU" dirty="0"/>
              <a:t>, </a:t>
            </a:r>
            <a:r>
              <a:rPr lang="ru-RU" dirty="0" err="1"/>
              <a:t>когато</a:t>
            </a:r>
            <a:r>
              <a:rPr lang="ru-RU" dirty="0"/>
              <a:t> </a:t>
            </a:r>
            <a:r>
              <a:rPr lang="ru-RU" dirty="0" err="1"/>
              <a:t>използвате</a:t>
            </a:r>
            <a:r>
              <a:rPr lang="ru-RU" dirty="0"/>
              <a:t> </a:t>
            </a:r>
            <a:r>
              <a:rPr lang="ru-RU" dirty="0" err="1"/>
              <a:t>конвенционално</a:t>
            </a:r>
            <a:r>
              <a:rPr lang="ru-RU" dirty="0"/>
              <a:t> </a:t>
            </a:r>
            <a:r>
              <a:rPr lang="ru-RU" dirty="0" err="1"/>
              <a:t>маршрутизиране</a:t>
            </a:r>
            <a:r>
              <a:rPr lang="ru-RU" dirty="0" smtClean="0"/>
              <a:t>: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lvl="1">
              <a:buFont typeface="Wingdings" pitchFamily="2" charset="2"/>
              <a:buChar char="ü"/>
            </a:pPr>
            <a:endParaRPr lang="en-US" dirty="0" smtClean="0"/>
          </a:p>
          <a:p>
            <a:pPr lvl="1">
              <a:buFont typeface="Wingdings" pitchFamily="2" charset="2"/>
              <a:buChar char="ü"/>
            </a:pPr>
            <a:endParaRPr lang="en-US" dirty="0"/>
          </a:p>
          <a:p>
            <a:pPr lvl="1">
              <a:buFont typeface="Wingdings" pitchFamily="2" charset="2"/>
              <a:buChar char="ü"/>
            </a:pPr>
            <a:endParaRPr lang="en-US" dirty="0" smtClean="0"/>
          </a:p>
          <a:p>
            <a:pPr lvl="1">
              <a:buFont typeface="Wingdings" pitchFamily="2" charset="2"/>
              <a:buChar char="ü"/>
            </a:pPr>
            <a:endParaRPr lang="en-US" dirty="0"/>
          </a:p>
          <a:p>
            <a:pPr lvl="1">
              <a:buFont typeface="Wingdings" pitchFamily="2" charset="2"/>
              <a:buChar char="ü"/>
            </a:pPr>
            <a:r>
              <a:rPr lang="ru-RU" dirty="0" err="1" smtClean="0"/>
              <a:t>Вътре</a:t>
            </a:r>
            <a:r>
              <a:rPr lang="ru-RU" dirty="0" smtClean="0"/>
              <a:t> </a:t>
            </a:r>
            <a:r>
              <a:rPr lang="ru-RU" dirty="0"/>
              <a:t>в </a:t>
            </a:r>
            <a:r>
              <a:rPr lang="ru-RU" dirty="0" err="1"/>
              <a:t>извикването</a:t>
            </a:r>
            <a:r>
              <a:rPr lang="ru-RU" dirty="0"/>
              <a:t> </a:t>
            </a:r>
            <a:r>
              <a:rPr lang="ru-RU" dirty="0" err="1"/>
              <a:t>към</a:t>
            </a:r>
            <a:r>
              <a:rPr lang="ru-RU" dirty="0"/>
              <a:t> </a:t>
            </a:r>
            <a:r>
              <a:rPr lang="ru-RU" b="1" dirty="0" err="1"/>
              <a:t>UseEndpoints</a:t>
            </a:r>
            <a:r>
              <a:rPr lang="ru-RU" dirty="0"/>
              <a:t>, </a:t>
            </a:r>
            <a:r>
              <a:rPr lang="ru-RU" b="1" dirty="0" err="1"/>
              <a:t>MapControllerRoute</a:t>
            </a:r>
            <a:r>
              <a:rPr lang="ru-RU" dirty="0"/>
              <a:t> се </a:t>
            </a:r>
            <a:r>
              <a:rPr lang="ru-RU" dirty="0" err="1"/>
              <a:t>използва</a:t>
            </a:r>
            <a:r>
              <a:rPr lang="ru-RU" dirty="0"/>
              <a:t> за </a:t>
            </a:r>
            <a:r>
              <a:rPr lang="ru-RU" dirty="0" err="1"/>
              <a:t>създаване</a:t>
            </a:r>
            <a:r>
              <a:rPr lang="ru-RU" dirty="0"/>
              <a:t> на един маршрут. </a:t>
            </a:r>
            <a:endParaRPr lang="en-US" dirty="0" smtClean="0"/>
          </a:p>
          <a:p>
            <a:pPr lvl="1">
              <a:buFont typeface="Wingdings" pitchFamily="2" charset="2"/>
              <a:buChar char="ü"/>
            </a:pPr>
            <a:r>
              <a:rPr lang="ru-RU" dirty="0" err="1" smtClean="0"/>
              <a:t>Единичният</a:t>
            </a:r>
            <a:r>
              <a:rPr lang="ru-RU" dirty="0" smtClean="0"/>
              <a:t> </a:t>
            </a:r>
            <a:r>
              <a:rPr lang="ru-RU" dirty="0"/>
              <a:t>маршрут се </a:t>
            </a:r>
            <a:r>
              <a:rPr lang="ru-RU" dirty="0" err="1"/>
              <a:t>нарича</a:t>
            </a:r>
            <a:r>
              <a:rPr lang="ru-RU" dirty="0"/>
              <a:t> маршрут по </a:t>
            </a:r>
            <a:r>
              <a:rPr lang="ru-RU" dirty="0" err="1"/>
              <a:t>подразбиране</a:t>
            </a:r>
            <a:r>
              <a:rPr lang="ru-RU" dirty="0"/>
              <a:t>. </a:t>
            </a:r>
            <a:endParaRPr lang="en-US" dirty="0" smtClean="0"/>
          </a:p>
          <a:p>
            <a:pPr lvl="1">
              <a:buFont typeface="Wingdings" pitchFamily="2" charset="2"/>
              <a:buChar char="ü"/>
            </a:pPr>
            <a:r>
              <a:rPr lang="ru-RU" dirty="0" err="1" smtClean="0"/>
              <a:t>Повечето</a:t>
            </a:r>
            <a:r>
              <a:rPr lang="ru-RU" dirty="0" smtClean="0"/>
              <a:t> </a:t>
            </a:r>
            <a:r>
              <a:rPr lang="ru-RU" dirty="0"/>
              <a:t>приложения с </a:t>
            </a:r>
            <a:r>
              <a:rPr lang="ru-RU" dirty="0" err="1"/>
              <a:t>контролери</a:t>
            </a:r>
            <a:r>
              <a:rPr lang="ru-RU" dirty="0"/>
              <a:t> и </a:t>
            </a:r>
            <a:r>
              <a:rPr lang="ru-RU" dirty="0" err="1"/>
              <a:t>изгледи</a:t>
            </a:r>
            <a:r>
              <a:rPr lang="ru-RU" dirty="0"/>
              <a:t> </a:t>
            </a:r>
            <a:r>
              <a:rPr lang="ru-RU" dirty="0" err="1"/>
              <a:t>използват</a:t>
            </a:r>
            <a:r>
              <a:rPr lang="ru-RU" dirty="0"/>
              <a:t> шаблон на маршрут, подобен на маршрута по </a:t>
            </a:r>
            <a:r>
              <a:rPr lang="ru-RU" dirty="0" err="1"/>
              <a:t>подразбиране</a:t>
            </a:r>
            <a:r>
              <a:rPr lang="ru-RU" dirty="0"/>
              <a:t>. </a:t>
            </a:r>
            <a:endParaRPr lang="en-US" dirty="0" smtClean="0"/>
          </a:p>
          <a:p>
            <a:pPr lvl="1">
              <a:buFont typeface="Wingdings" pitchFamily="2" charset="2"/>
              <a:buChar char="ü"/>
            </a:pPr>
            <a:r>
              <a:rPr lang="ru-RU" dirty="0" smtClean="0"/>
              <a:t>API </a:t>
            </a:r>
            <a:r>
              <a:rPr lang="ru-RU" dirty="0"/>
              <a:t>на REST </a:t>
            </a:r>
            <a:r>
              <a:rPr lang="ru-RU" dirty="0" err="1"/>
              <a:t>трябва</a:t>
            </a:r>
            <a:r>
              <a:rPr lang="ru-RU" dirty="0"/>
              <a:t> да </a:t>
            </a:r>
            <a:r>
              <a:rPr lang="ru-RU" dirty="0" err="1"/>
              <a:t>използват</a:t>
            </a:r>
            <a:r>
              <a:rPr lang="ru-RU" dirty="0"/>
              <a:t> </a:t>
            </a:r>
            <a:r>
              <a:rPr lang="ru-RU" dirty="0" err="1"/>
              <a:t>маршрутизиране</a:t>
            </a:r>
            <a:r>
              <a:rPr lang="ru-RU" dirty="0"/>
              <a:t> на </a:t>
            </a:r>
            <a:r>
              <a:rPr lang="ru-RU" dirty="0" err="1"/>
              <a:t>атрибути</a:t>
            </a:r>
            <a:r>
              <a:rPr lang="ru-RU" dirty="0"/>
              <a:t>.</a:t>
            </a:r>
            <a:endParaRPr lang="en-US" dirty="0" smtClean="0"/>
          </a:p>
          <a:p>
            <a:pPr marL="0" indent="0">
              <a:buNone/>
            </a:pPr>
            <a:endParaRPr lang="bg-BG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" t="37173" r="-51" b="19370"/>
          <a:stretch/>
        </p:blipFill>
        <p:spPr bwMode="auto">
          <a:xfrm>
            <a:off x="899592" y="1628800"/>
            <a:ext cx="7127944" cy="17451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0965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634082"/>
          </a:xfrm>
        </p:spPr>
        <p:txBody>
          <a:bodyPr/>
          <a:lstStyle/>
          <a:p>
            <a:r>
              <a:rPr lang="bg-BG" dirty="0" smtClean="0"/>
              <a:t>Стандартен маршрут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quarter" idx="13"/>
          </p:nvPr>
        </p:nvSpPr>
        <p:spPr>
          <a:xfrm>
            <a:off x="609600" y="980728"/>
            <a:ext cx="7924800" cy="4734272"/>
          </a:xfrm>
        </p:spPr>
        <p:txBody>
          <a:bodyPr/>
          <a:lstStyle/>
          <a:p>
            <a:r>
              <a:rPr lang="bg-BG" dirty="0"/>
              <a:t>Шаблонът на маршрута </a:t>
            </a:r>
            <a:r>
              <a:rPr lang="bg-BG" b="1" dirty="0"/>
              <a:t>„{</a:t>
            </a:r>
            <a:r>
              <a:rPr lang="en-US" b="1" dirty="0"/>
              <a:t>controller = Home}/{action = Index}/{id</a:t>
            </a:r>
            <a:r>
              <a:rPr lang="en-US" b="1" dirty="0" smtClean="0"/>
              <a:t>?}</a:t>
            </a:r>
            <a:r>
              <a:rPr lang="en-US" dirty="0" smtClean="0"/>
              <a:t>“:</a:t>
            </a:r>
            <a:endParaRPr lang="bg-BG" dirty="0" smtClean="0"/>
          </a:p>
          <a:p>
            <a:pPr lvl="1">
              <a:buFont typeface="Wingdings" pitchFamily="2" charset="2"/>
              <a:buChar char="ü"/>
            </a:pPr>
            <a:r>
              <a:rPr lang="bg-BG" dirty="0" smtClean="0"/>
              <a:t>Съвпада </a:t>
            </a:r>
            <a:r>
              <a:rPr lang="bg-BG" dirty="0"/>
              <a:t>с </a:t>
            </a:r>
            <a:r>
              <a:rPr lang="en-US" dirty="0"/>
              <a:t>URL </a:t>
            </a:r>
            <a:r>
              <a:rPr lang="bg-BG" dirty="0"/>
              <a:t>пътека </a:t>
            </a:r>
            <a:r>
              <a:rPr lang="bg-BG" dirty="0" smtClean="0"/>
              <a:t>като /</a:t>
            </a:r>
            <a:r>
              <a:rPr lang="en-US" dirty="0" smtClean="0"/>
              <a:t>Products/Details/5</a:t>
            </a:r>
            <a:endParaRPr lang="bg-BG" dirty="0" smtClean="0"/>
          </a:p>
          <a:p>
            <a:pPr lvl="1">
              <a:buFont typeface="Wingdings" pitchFamily="2" charset="2"/>
              <a:buChar char="ü"/>
            </a:pPr>
            <a:r>
              <a:rPr lang="bg-BG" dirty="0" smtClean="0"/>
              <a:t>Извлича </a:t>
            </a:r>
            <a:r>
              <a:rPr lang="bg-BG" dirty="0"/>
              <a:t>стойностите на маршрута {</a:t>
            </a:r>
            <a:r>
              <a:rPr lang="en-US" dirty="0"/>
              <a:t>controller = Products, action = Details, id = 5}, </a:t>
            </a:r>
            <a:r>
              <a:rPr lang="bg-BG" dirty="0"/>
              <a:t>като символизира пътя. </a:t>
            </a:r>
            <a:endParaRPr lang="bg-BG" dirty="0" smtClean="0"/>
          </a:p>
          <a:p>
            <a:pPr lvl="1">
              <a:buFont typeface="Wingdings" pitchFamily="2" charset="2"/>
              <a:buChar char="ü"/>
            </a:pPr>
            <a:r>
              <a:rPr lang="bg-BG" dirty="0" smtClean="0"/>
              <a:t>Извличането </a:t>
            </a:r>
            <a:r>
              <a:rPr lang="bg-BG" dirty="0"/>
              <a:t>на стойности на маршрута води до съвпадение, ако приложението има контролер с име </a:t>
            </a:r>
            <a:r>
              <a:rPr lang="en-US" dirty="0" err="1"/>
              <a:t>ProductsController</a:t>
            </a:r>
            <a:r>
              <a:rPr lang="en-US" dirty="0"/>
              <a:t> </a:t>
            </a:r>
            <a:r>
              <a:rPr lang="bg-BG" dirty="0"/>
              <a:t>и действие </a:t>
            </a:r>
            <a:r>
              <a:rPr lang="en-US" dirty="0"/>
              <a:t>Details:</a:t>
            </a:r>
            <a:endParaRPr lang="bg-BG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1" t="37176" r="5806" b="22510"/>
          <a:stretch/>
        </p:blipFill>
        <p:spPr bwMode="auto">
          <a:xfrm>
            <a:off x="1043608" y="3212976"/>
            <a:ext cx="7127688" cy="1988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79813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562074"/>
          </a:xfrm>
        </p:spPr>
        <p:txBody>
          <a:bodyPr/>
          <a:lstStyle/>
          <a:p>
            <a:r>
              <a:rPr lang="bg-BG" dirty="0" err="1" smtClean="0"/>
              <a:t>маршрутизиране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quarter" idx="13"/>
          </p:nvPr>
        </p:nvSpPr>
        <p:spPr>
          <a:xfrm>
            <a:off x="609600" y="908720"/>
            <a:ext cx="7924800" cy="4806280"/>
          </a:xfrm>
        </p:spPr>
        <p:txBody>
          <a:bodyPr>
            <a:normAutofit fontScale="92500"/>
          </a:bodyPr>
          <a:lstStyle/>
          <a:p>
            <a:r>
              <a:rPr lang="ru-RU" sz="2000" dirty="0" err="1"/>
              <a:t>Когато</a:t>
            </a:r>
            <a:r>
              <a:rPr lang="ru-RU" sz="2000" dirty="0"/>
              <a:t> отворите </a:t>
            </a:r>
            <a:r>
              <a:rPr lang="ru-RU" sz="2000" dirty="0" err="1"/>
              <a:t>приложението</a:t>
            </a:r>
            <a:r>
              <a:rPr lang="ru-RU" sz="2000" dirty="0"/>
              <a:t> и не </a:t>
            </a:r>
            <a:r>
              <a:rPr lang="ru-RU" sz="2000" dirty="0" err="1"/>
              <a:t>предоставяте</a:t>
            </a:r>
            <a:r>
              <a:rPr lang="ru-RU" sz="2000" dirty="0"/>
              <a:t> </a:t>
            </a:r>
            <a:r>
              <a:rPr lang="ru-RU" sz="2000" dirty="0" err="1"/>
              <a:t>никакви</a:t>
            </a:r>
            <a:r>
              <a:rPr lang="ru-RU" sz="2000" dirty="0"/>
              <a:t> URL </a:t>
            </a:r>
            <a:r>
              <a:rPr lang="ru-RU" sz="2000" dirty="0" err="1"/>
              <a:t>сегменти</a:t>
            </a:r>
            <a:r>
              <a:rPr lang="ru-RU" sz="2000" dirty="0"/>
              <a:t>, по </a:t>
            </a:r>
            <a:r>
              <a:rPr lang="ru-RU" sz="2000" dirty="0" err="1"/>
              <a:t>подразбиране</a:t>
            </a:r>
            <a:r>
              <a:rPr lang="ru-RU" sz="2000" dirty="0"/>
              <a:t> той </a:t>
            </a:r>
            <a:r>
              <a:rPr lang="ru-RU" sz="2000" dirty="0" err="1"/>
              <a:t>използва</a:t>
            </a:r>
            <a:r>
              <a:rPr lang="ru-RU" sz="2000" dirty="0"/>
              <a:t> контролера </a:t>
            </a:r>
            <a:r>
              <a:rPr lang="ru-RU" sz="2000" dirty="0" smtClean="0"/>
              <a:t>„</a:t>
            </a:r>
            <a:r>
              <a:rPr lang="en-US" sz="2000" b="1" dirty="0" smtClean="0"/>
              <a:t>Home</a:t>
            </a:r>
            <a:r>
              <a:rPr lang="ru-RU" sz="2000" dirty="0" smtClean="0"/>
              <a:t>“ </a:t>
            </a:r>
            <a:r>
              <a:rPr lang="ru-RU" sz="2000" dirty="0"/>
              <a:t>и метода </a:t>
            </a:r>
            <a:r>
              <a:rPr lang="ru-RU" sz="2000" dirty="0" smtClean="0"/>
              <a:t>„</a:t>
            </a:r>
            <a:r>
              <a:rPr lang="en-US" sz="2000" b="1" dirty="0" smtClean="0"/>
              <a:t>Index</a:t>
            </a:r>
            <a:r>
              <a:rPr lang="ru-RU" sz="2000" dirty="0" smtClean="0"/>
              <a:t>“, </a:t>
            </a:r>
            <a:r>
              <a:rPr lang="ru-RU" sz="2000" dirty="0" err="1"/>
              <a:t>посочен</a:t>
            </a:r>
            <a:r>
              <a:rPr lang="ru-RU" sz="2000" dirty="0"/>
              <a:t> в </a:t>
            </a:r>
            <a:r>
              <a:rPr lang="ru-RU" sz="2000" dirty="0" err="1"/>
              <a:t>реда</a:t>
            </a:r>
            <a:r>
              <a:rPr lang="ru-RU" sz="2000" dirty="0"/>
              <a:t> на шаблона, </a:t>
            </a:r>
            <a:r>
              <a:rPr lang="ru-RU" sz="2000" dirty="0" smtClean="0"/>
              <a:t>описан </a:t>
            </a:r>
            <a:r>
              <a:rPr lang="ru-RU" sz="2000" dirty="0" err="1" smtClean="0"/>
              <a:t>по-горе</a:t>
            </a:r>
            <a:r>
              <a:rPr lang="ru-RU" sz="2000" dirty="0"/>
              <a:t>. В </a:t>
            </a:r>
            <a:r>
              <a:rPr lang="ru-RU" sz="2000" dirty="0" err="1"/>
              <a:t>предходните</a:t>
            </a:r>
            <a:r>
              <a:rPr lang="ru-RU" sz="2000" dirty="0"/>
              <a:t> URL </a:t>
            </a:r>
            <a:r>
              <a:rPr lang="ru-RU" sz="2000" dirty="0" err="1"/>
              <a:t>сегменти</a:t>
            </a:r>
            <a:r>
              <a:rPr lang="ru-RU" sz="2000" dirty="0" smtClean="0"/>
              <a:t>:</a:t>
            </a:r>
          </a:p>
          <a:p>
            <a:pPr lvl="1">
              <a:buFont typeface="Wingdings" pitchFamily="2" charset="2"/>
              <a:buChar char="ü"/>
            </a:pPr>
            <a:r>
              <a:rPr lang="ru-RU" sz="2000" b="1" dirty="0" err="1"/>
              <a:t>Първият</a:t>
            </a:r>
            <a:r>
              <a:rPr lang="ru-RU" sz="2000" dirty="0"/>
              <a:t> URL сегмент </a:t>
            </a:r>
            <a:r>
              <a:rPr lang="ru-RU" sz="2000" b="1" dirty="0" err="1"/>
              <a:t>определя</a:t>
            </a:r>
            <a:r>
              <a:rPr lang="ru-RU" sz="2000" b="1" dirty="0"/>
              <a:t> </a:t>
            </a:r>
            <a:r>
              <a:rPr lang="ru-RU" sz="2000" b="1" dirty="0" err="1"/>
              <a:t>класа</a:t>
            </a:r>
            <a:r>
              <a:rPr lang="ru-RU" sz="2000" b="1" dirty="0"/>
              <a:t> на контролера </a:t>
            </a:r>
            <a:r>
              <a:rPr lang="ru-RU" sz="2000" dirty="0"/>
              <a:t>за </a:t>
            </a:r>
            <a:r>
              <a:rPr lang="ru-RU" sz="2000" dirty="0" err="1"/>
              <a:t>изпълнение</a:t>
            </a:r>
            <a:r>
              <a:rPr lang="ru-RU" sz="2000" dirty="0"/>
              <a:t>. </a:t>
            </a:r>
            <a:r>
              <a:rPr lang="ru-RU" sz="2000" dirty="0" err="1"/>
              <a:t>Така</a:t>
            </a:r>
            <a:r>
              <a:rPr lang="ru-RU" sz="2000" dirty="0"/>
              <a:t> че </a:t>
            </a:r>
            <a:r>
              <a:rPr lang="ru-RU" sz="2000" b="1" dirty="0" smtClean="0"/>
              <a:t>localhost:5001/</a:t>
            </a:r>
            <a:r>
              <a:rPr lang="ru-RU" sz="2000" b="1" dirty="0" err="1" smtClean="0"/>
              <a:t>HelloWorld</a:t>
            </a:r>
            <a:r>
              <a:rPr lang="ru-RU" sz="2000" dirty="0" smtClean="0"/>
              <a:t> </a:t>
            </a:r>
            <a:r>
              <a:rPr lang="ru-RU" sz="2000" dirty="0" err="1" smtClean="0"/>
              <a:t>съответства</a:t>
            </a:r>
            <a:r>
              <a:rPr lang="ru-RU" sz="2000" dirty="0" smtClean="0"/>
              <a:t> </a:t>
            </a:r>
            <a:r>
              <a:rPr lang="ru-RU" sz="2000" dirty="0"/>
              <a:t>на </a:t>
            </a:r>
            <a:r>
              <a:rPr lang="ru-RU" sz="2000" dirty="0" err="1"/>
              <a:t>класа</a:t>
            </a:r>
            <a:r>
              <a:rPr lang="ru-RU" sz="2000" dirty="0"/>
              <a:t> на контролера </a:t>
            </a:r>
            <a:r>
              <a:rPr lang="ru-RU" sz="2000" b="1" dirty="0" err="1"/>
              <a:t>HelloWorld</a:t>
            </a:r>
            <a:r>
              <a:rPr lang="ru-RU" sz="2000" dirty="0"/>
              <a:t> .</a:t>
            </a:r>
          </a:p>
          <a:p>
            <a:pPr lvl="1">
              <a:buFont typeface="Wingdings" pitchFamily="2" charset="2"/>
              <a:buChar char="ü"/>
            </a:pPr>
            <a:r>
              <a:rPr lang="ru-RU" sz="2000" b="1" dirty="0" err="1"/>
              <a:t>Втората</a:t>
            </a:r>
            <a:r>
              <a:rPr lang="ru-RU" sz="2000" dirty="0"/>
              <a:t> част на URL сегмента </a:t>
            </a:r>
            <a:r>
              <a:rPr lang="ru-RU" sz="2000" b="1" dirty="0" err="1"/>
              <a:t>определя</a:t>
            </a:r>
            <a:r>
              <a:rPr lang="ru-RU" sz="2000" b="1" dirty="0"/>
              <a:t> метода на действие </a:t>
            </a:r>
            <a:r>
              <a:rPr lang="ru-RU" sz="2000" dirty="0"/>
              <a:t>на </a:t>
            </a:r>
            <a:r>
              <a:rPr lang="ru-RU" sz="2000" dirty="0" err="1"/>
              <a:t>класа</a:t>
            </a:r>
            <a:r>
              <a:rPr lang="ru-RU" sz="2000" dirty="0"/>
              <a:t>. </a:t>
            </a:r>
            <a:r>
              <a:rPr lang="ru-RU" sz="2000" dirty="0" err="1"/>
              <a:t>Така</a:t>
            </a:r>
            <a:r>
              <a:rPr lang="ru-RU" sz="2000" dirty="0"/>
              <a:t> </a:t>
            </a:r>
            <a:r>
              <a:rPr lang="ru-RU" sz="2000" b="1" dirty="0" smtClean="0"/>
              <a:t>localhost:5001/</a:t>
            </a:r>
            <a:r>
              <a:rPr lang="ru-RU" sz="2000" b="1" dirty="0" err="1" smtClean="0"/>
              <a:t>HelloWorld</a:t>
            </a:r>
            <a:r>
              <a:rPr lang="ru-RU" sz="2000" b="1" dirty="0" smtClean="0"/>
              <a:t>/</a:t>
            </a:r>
            <a:r>
              <a:rPr lang="ru-RU" sz="2000" b="1" dirty="0" err="1" smtClean="0"/>
              <a:t>Index</a:t>
            </a:r>
            <a:r>
              <a:rPr lang="ru-RU" sz="2000" b="1" dirty="0" smtClean="0"/>
              <a:t> </a:t>
            </a:r>
            <a:r>
              <a:rPr lang="ru-RU" sz="2000" dirty="0" err="1" smtClean="0"/>
              <a:t>причинява</a:t>
            </a:r>
            <a:r>
              <a:rPr lang="ru-RU" sz="2000" dirty="0" smtClean="0"/>
              <a:t> </a:t>
            </a:r>
            <a:r>
              <a:rPr lang="ru-RU" sz="2000" dirty="0" err="1"/>
              <a:t>изпълнението</a:t>
            </a:r>
            <a:r>
              <a:rPr lang="ru-RU" sz="2000" dirty="0"/>
              <a:t> на </a:t>
            </a:r>
            <a:r>
              <a:rPr lang="ru-RU" sz="2000" b="1" dirty="0" err="1" smtClean="0"/>
              <a:t>Index</a:t>
            </a:r>
            <a:r>
              <a:rPr lang="ru-RU" sz="2000" dirty="0" smtClean="0"/>
              <a:t> метода </a:t>
            </a:r>
            <a:r>
              <a:rPr lang="ru-RU" sz="2000" dirty="0"/>
              <a:t>на </a:t>
            </a:r>
            <a:r>
              <a:rPr lang="ru-RU" sz="2000" b="1" dirty="0" err="1" smtClean="0"/>
              <a:t>HelloWorldController</a:t>
            </a:r>
            <a:r>
              <a:rPr lang="ru-RU" sz="2000" dirty="0" smtClean="0"/>
              <a:t> </a:t>
            </a:r>
            <a:r>
              <a:rPr lang="ru-RU" sz="2000" dirty="0" err="1" smtClean="0"/>
              <a:t>класа</a:t>
            </a:r>
            <a:r>
              <a:rPr lang="ru-RU" sz="2000" dirty="0"/>
              <a:t>. </a:t>
            </a:r>
            <a:endParaRPr lang="ru-RU" sz="2000" dirty="0" smtClean="0"/>
          </a:p>
          <a:p>
            <a:pPr lvl="1">
              <a:buFont typeface="Wingdings" pitchFamily="2" charset="2"/>
              <a:buChar char="ü"/>
            </a:pPr>
            <a:r>
              <a:rPr lang="ru-RU" sz="2000" dirty="0" err="1" smtClean="0"/>
              <a:t>Забележете</a:t>
            </a:r>
            <a:r>
              <a:rPr lang="ru-RU" sz="2000" dirty="0"/>
              <a:t>, че </a:t>
            </a:r>
            <a:r>
              <a:rPr lang="ru-RU" sz="2000" dirty="0" err="1"/>
              <a:t>трябваше</a:t>
            </a:r>
            <a:r>
              <a:rPr lang="ru-RU" sz="2000" dirty="0"/>
              <a:t> само да </a:t>
            </a:r>
            <a:r>
              <a:rPr lang="ru-RU" sz="2000" dirty="0" err="1"/>
              <a:t>прегледате</a:t>
            </a:r>
            <a:r>
              <a:rPr lang="ru-RU" sz="2000" dirty="0"/>
              <a:t> </a:t>
            </a:r>
            <a:r>
              <a:rPr lang="ru-RU" sz="2000" dirty="0" smtClean="0"/>
              <a:t>localhost:5001/</a:t>
            </a:r>
            <a:r>
              <a:rPr lang="ru-RU" sz="2000" dirty="0" err="1" smtClean="0"/>
              <a:t>HelloWorld</a:t>
            </a:r>
            <a:r>
              <a:rPr lang="ru-RU" sz="2000" dirty="0" smtClean="0"/>
              <a:t> и</a:t>
            </a:r>
            <a:r>
              <a:rPr lang="ru-RU" sz="2000" dirty="0"/>
              <a:t> </a:t>
            </a:r>
            <a:r>
              <a:rPr lang="ru-RU" sz="2000" b="1" dirty="0" err="1" smtClean="0"/>
              <a:t>Index</a:t>
            </a:r>
            <a:r>
              <a:rPr lang="ru-RU" sz="2000" b="1" dirty="0" smtClean="0"/>
              <a:t> </a:t>
            </a:r>
            <a:r>
              <a:rPr lang="ru-RU" sz="2000" b="1" dirty="0" err="1" smtClean="0"/>
              <a:t>методът</a:t>
            </a:r>
            <a:r>
              <a:rPr lang="ru-RU" sz="2000" b="1" dirty="0" smtClean="0"/>
              <a:t> </a:t>
            </a:r>
            <a:r>
              <a:rPr lang="ru-RU" sz="2000" b="1" dirty="0"/>
              <a:t>е </a:t>
            </a:r>
            <a:r>
              <a:rPr lang="ru-RU" sz="2000" b="1" dirty="0" err="1"/>
              <a:t>извикан</a:t>
            </a:r>
            <a:r>
              <a:rPr lang="ru-RU" sz="2000" b="1" dirty="0"/>
              <a:t> по </a:t>
            </a:r>
            <a:r>
              <a:rPr lang="ru-RU" sz="2000" b="1" dirty="0" err="1"/>
              <a:t>подразбиране</a:t>
            </a:r>
            <a:r>
              <a:rPr lang="ru-RU" sz="2000" dirty="0"/>
              <a:t>. </a:t>
            </a:r>
            <a:r>
              <a:rPr lang="ru-RU" sz="2000" dirty="0" err="1" smtClean="0"/>
              <a:t>Index</a:t>
            </a:r>
            <a:r>
              <a:rPr lang="ru-RU" sz="2000" dirty="0" smtClean="0"/>
              <a:t> е </a:t>
            </a:r>
            <a:r>
              <a:rPr lang="ru-RU" sz="2000" dirty="0" err="1"/>
              <a:t>методът</a:t>
            </a:r>
            <a:r>
              <a:rPr lang="ru-RU" sz="2000" dirty="0"/>
              <a:t> по </a:t>
            </a:r>
            <a:r>
              <a:rPr lang="ru-RU" sz="2000" dirty="0" err="1"/>
              <a:t>подразбиране</a:t>
            </a:r>
            <a:r>
              <a:rPr lang="ru-RU" sz="2000" dirty="0"/>
              <a:t>, </a:t>
            </a:r>
            <a:r>
              <a:rPr lang="ru-RU" sz="2000" dirty="0" err="1"/>
              <a:t>който</a:t>
            </a:r>
            <a:r>
              <a:rPr lang="ru-RU" sz="2000" dirty="0"/>
              <a:t> </a:t>
            </a:r>
            <a:r>
              <a:rPr lang="ru-RU" sz="2000" dirty="0" err="1"/>
              <a:t>ще</a:t>
            </a:r>
            <a:r>
              <a:rPr lang="ru-RU" sz="2000" dirty="0"/>
              <a:t> </a:t>
            </a:r>
            <a:r>
              <a:rPr lang="ru-RU" sz="2000" dirty="0" err="1"/>
              <a:t>бъде</a:t>
            </a:r>
            <a:r>
              <a:rPr lang="ru-RU" sz="2000" dirty="0"/>
              <a:t> </a:t>
            </a:r>
            <a:r>
              <a:rPr lang="ru-RU" sz="2000" dirty="0" err="1"/>
              <a:t>извикан</a:t>
            </a:r>
            <a:r>
              <a:rPr lang="ru-RU" sz="2000" dirty="0"/>
              <a:t> на контролер, </a:t>
            </a:r>
            <a:r>
              <a:rPr lang="ru-RU" sz="2000" b="1" dirty="0" err="1"/>
              <a:t>ако</a:t>
            </a:r>
            <a:r>
              <a:rPr lang="ru-RU" sz="2000" b="1" dirty="0"/>
              <a:t> </a:t>
            </a:r>
            <a:r>
              <a:rPr lang="ru-RU" sz="2000" b="1" dirty="0" err="1"/>
              <a:t>името</a:t>
            </a:r>
            <a:r>
              <a:rPr lang="ru-RU" sz="2000" b="1" dirty="0"/>
              <a:t> на метода не е </a:t>
            </a:r>
            <a:r>
              <a:rPr lang="ru-RU" sz="2000" b="1" dirty="0" err="1"/>
              <a:t>изрично</a:t>
            </a:r>
            <a:r>
              <a:rPr lang="ru-RU" sz="2000" b="1" dirty="0"/>
              <a:t> </a:t>
            </a:r>
            <a:r>
              <a:rPr lang="ru-RU" sz="2000" b="1" dirty="0" err="1"/>
              <a:t>посочено</a:t>
            </a:r>
            <a:r>
              <a:rPr lang="ru-RU" sz="2000" dirty="0"/>
              <a:t>.</a:t>
            </a:r>
          </a:p>
          <a:p>
            <a:pPr lvl="1">
              <a:buFont typeface="Wingdings" pitchFamily="2" charset="2"/>
              <a:buChar char="ü"/>
            </a:pPr>
            <a:r>
              <a:rPr lang="ru-RU" sz="2000" dirty="0" err="1"/>
              <a:t>Третата</a:t>
            </a:r>
            <a:r>
              <a:rPr lang="ru-RU" sz="2000" dirty="0"/>
              <a:t> част от URL сегмента </a:t>
            </a:r>
            <a:r>
              <a:rPr lang="ru-RU" sz="2000" dirty="0" smtClean="0"/>
              <a:t>(</a:t>
            </a:r>
            <a:r>
              <a:rPr lang="ru-RU" sz="2000" dirty="0" err="1" smtClean="0"/>
              <a:t>id</a:t>
            </a:r>
            <a:r>
              <a:rPr lang="ru-RU" sz="2000" dirty="0"/>
              <a:t>) е за </a:t>
            </a:r>
            <a:r>
              <a:rPr lang="ru-RU" sz="2000" dirty="0" err="1"/>
              <a:t>данни</a:t>
            </a:r>
            <a:r>
              <a:rPr lang="ru-RU" sz="2000" dirty="0"/>
              <a:t> за маршрута. 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6968256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562074"/>
          </a:xfrm>
        </p:spPr>
        <p:txBody>
          <a:bodyPr/>
          <a:lstStyle/>
          <a:p>
            <a:r>
              <a:rPr lang="bg-BG" dirty="0" err="1" smtClean="0"/>
              <a:t>маршрутизиране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quarter" idx="13"/>
          </p:nvPr>
        </p:nvSpPr>
        <p:spPr>
          <a:xfrm>
            <a:off x="609600" y="908720"/>
            <a:ext cx="7924800" cy="4806280"/>
          </a:xfrm>
        </p:spPr>
        <p:txBody>
          <a:bodyPr>
            <a:normAutofit/>
          </a:bodyPr>
          <a:lstStyle/>
          <a:p>
            <a:r>
              <a:rPr lang="ru-RU" sz="2000" dirty="0"/>
              <a:t>Все </a:t>
            </a:r>
            <a:r>
              <a:rPr lang="ru-RU" sz="2000" dirty="0" err="1"/>
              <a:t>още</a:t>
            </a:r>
            <a:r>
              <a:rPr lang="ru-RU" sz="2000" dirty="0"/>
              <a:t> не </a:t>
            </a:r>
            <a:r>
              <a:rPr lang="ru-RU" sz="2000" dirty="0" err="1"/>
              <a:t>сте</a:t>
            </a:r>
            <a:r>
              <a:rPr lang="ru-RU" sz="2000" dirty="0"/>
              <a:t> </a:t>
            </a:r>
            <a:r>
              <a:rPr lang="ru-RU" sz="2000" dirty="0" err="1"/>
              <a:t>използвали</a:t>
            </a:r>
            <a:r>
              <a:rPr lang="ru-RU" sz="2000" dirty="0"/>
              <a:t> </a:t>
            </a:r>
            <a:r>
              <a:rPr lang="ru-RU" sz="2000" dirty="0"/>
              <a:t>[</a:t>
            </a:r>
            <a:r>
              <a:rPr lang="ru-RU" sz="2000" dirty="0" err="1"/>
              <a:t>Parameters</a:t>
            </a:r>
            <a:r>
              <a:rPr lang="ru-RU" sz="2000" dirty="0" smtClean="0"/>
              <a:t>]</a:t>
            </a:r>
            <a:r>
              <a:rPr lang="en-US" sz="2000" dirty="0" smtClean="0"/>
              <a:t> </a:t>
            </a:r>
            <a:r>
              <a:rPr lang="ru-RU" sz="2000" dirty="0" err="1" smtClean="0"/>
              <a:t>частта</a:t>
            </a:r>
            <a:r>
              <a:rPr lang="ru-RU" sz="2000" dirty="0" smtClean="0"/>
              <a:t> </a:t>
            </a:r>
            <a:r>
              <a:rPr lang="ru-RU" sz="2000" dirty="0"/>
              <a:t>от URL адреса</a:t>
            </a:r>
            <a:r>
              <a:rPr lang="ru-RU" sz="2000" dirty="0" smtClean="0"/>
              <a:t>.</a:t>
            </a:r>
            <a:endParaRPr lang="en-US" sz="2000" dirty="0" smtClean="0"/>
          </a:p>
          <a:p>
            <a:pPr lvl="1">
              <a:buFont typeface="Wingdings" pitchFamily="2" charset="2"/>
              <a:buChar char="ü"/>
            </a:pPr>
            <a:r>
              <a:rPr lang="ru-RU" sz="2000" dirty="0" err="1"/>
              <a:t>Променете</a:t>
            </a:r>
            <a:r>
              <a:rPr lang="ru-RU" sz="2000" dirty="0"/>
              <a:t> кода, за да </a:t>
            </a:r>
            <a:r>
              <a:rPr lang="ru-RU" sz="2000" dirty="0" err="1"/>
              <a:t>предадете</a:t>
            </a:r>
            <a:r>
              <a:rPr lang="ru-RU" sz="2000" dirty="0"/>
              <a:t> информация за </a:t>
            </a:r>
            <a:r>
              <a:rPr lang="ru-RU" sz="2000" dirty="0" err="1"/>
              <a:t>параметри</a:t>
            </a:r>
            <a:r>
              <a:rPr lang="ru-RU" sz="2000" dirty="0"/>
              <a:t> от URL адреса на контролера. </a:t>
            </a:r>
            <a:r>
              <a:rPr lang="ru-RU" sz="2000" dirty="0" smtClean="0"/>
              <a:t>Например</a:t>
            </a:r>
            <a:r>
              <a:rPr lang="en-US" sz="2000" dirty="0" smtClean="0"/>
              <a:t>:</a:t>
            </a:r>
          </a:p>
          <a:p>
            <a:pPr lvl="1">
              <a:buFont typeface="Wingdings" pitchFamily="2" charset="2"/>
              <a:buChar char="ü"/>
            </a:pPr>
            <a:r>
              <a:rPr lang="ru-RU" sz="2000" dirty="0" smtClean="0"/>
              <a:t>/</a:t>
            </a:r>
            <a:r>
              <a:rPr lang="ru-RU" sz="2000" dirty="0" err="1" smtClean="0"/>
              <a:t>HelloWorld</a:t>
            </a:r>
            <a:r>
              <a:rPr lang="ru-RU" sz="2000" dirty="0" smtClean="0"/>
              <a:t>/</a:t>
            </a:r>
            <a:r>
              <a:rPr lang="ru-RU" sz="2000" dirty="0" err="1" smtClean="0"/>
              <a:t>Welcome?name</a:t>
            </a:r>
            <a:r>
              <a:rPr lang="ru-RU" sz="2000" dirty="0" smtClean="0"/>
              <a:t>=</a:t>
            </a:r>
            <a:r>
              <a:rPr lang="en-US" sz="2000" dirty="0" smtClean="0"/>
              <a:t>Ivan</a:t>
            </a:r>
            <a:r>
              <a:rPr lang="ru-RU" sz="2000" dirty="0" smtClean="0"/>
              <a:t>&amp;</a:t>
            </a:r>
            <a:r>
              <a:rPr lang="en-US" sz="2000" dirty="0" smtClean="0"/>
              <a:t>age</a:t>
            </a:r>
            <a:r>
              <a:rPr lang="ru-RU" sz="2000" dirty="0" smtClean="0"/>
              <a:t>=</a:t>
            </a:r>
            <a:r>
              <a:rPr lang="en-US" sz="2000" dirty="0" smtClean="0"/>
              <a:t>12</a:t>
            </a:r>
          </a:p>
          <a:p>
            <a:r>
              <a:rPr lang="ru-RU" sz="2000" dirty="0" err="1"/>
              <a:t>Променете</a:t>
            </a:r>
            <a:r>
              <a:rPr lang="ru-RU" sz="2000" dirty="0"/>
              <a:t> </a:t>
            </a:r>
            <a:r>
              <a:rPr lang="ru-RU" sz="2000" b="1" dirty="0" err="1" smtClean="0"/>
              <a:t>Welcome</a:t>
            </a:r>
            <a:r>
              <a:rPr lang="en-US" sz="2000" dirty="0" smtClean="0"/>
              <a:t> </a:t>
            </a:r>
            <a:r>
              <a:rPr lang="ru-RU" sz="2000" dirty="0" smtClean="0"/>
              <a:t>метода</a:t>
            </a:r>
            <a:r>
              <a:rPr lang="ru-RU" sz="2000" dirty="0"/>
              <a:t>, за да включите два </a:t>
            </a:r>
            <a:r>
              <a:rPr lang="ru-RU" sz="2000" dirty="0" err="1"/>
              <a:t>параметъра</a:t>
            </a:r>
            <a:r>
              <a:rPr lang="ru-RU" sz="2000" dirty="0"/>
              <a:t>, </a:t>
            </a:r>
            <a:r>
              <a:rPr lang="ru-RU" sz="2000" dirty="0" err="1"/>
              <a:t>както</a:t>
            </a:r>
            <a:r>
              <a:rPr lang="ru-RU" sz="2000" dirty="0"/>
              <a:t> е показано в </a:t>
            </a:r>
            <a:r>
              <a:rPr lang="ru-RU" sz="2000" dirty="0" err="1"/>
              <a:t>следния</a:t>
            </a:r>
            <a:r>
              <a:rPr lang="ru-RU" sz="2000" dirty="0"/>
              <a:t> код</a:t>
            </a:r>
            <a:r>
              <a:rPr lang="ru-RU" sz="2000" dirty="0" smtClean="0"/>
              <a:t>.</a:t>
            </a:r>
            <a:endParaRPr lang="en-US" sz="2000" dirty="0" smtClean="0"/>
          </a:p>
          <a:p>
            <a:pPr marL="0" indent="0">
              <a:buNone/>
            </a:pPr>
            <a:endParaRPr lang="bg-BG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056" b="31958"/>
          <a:stretch/>
        </p:blipFill>
        <p:spPr bwMode="auto">
          <a:xfrm>
            <a:off x="827584" y="3714680"/>
            <a:ext cx="7692008" cy="1903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Закръглено правоъгълно изнесено означение 6"/>
          <p:cNvSpPr/>
          <p:nvPr/>
        </p:nvSpPr>
        <p:spPr>
          <a:xfrm>
            <a:off x="3995936" y="3245480"/>
            <a:ext cx="3714132" cy="938400"/>
          </a:xfrm>
          <a:prstGeom prst="wedgeRoundRectCallout">
            <a:avLst>
              <a:gd name="adj1" fmla="val -70597"/>
              <a:gd name="adj2" fmla="val 14542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HtmlEncoder.Default.Encode</a:t>
            </a:r>
            <a:r>
              <a:rPr lang="en-US" dirty="0" smtClean="0"/>
              <a:t> </a:t>
            </a:r>
            <a:r>
              <a:rPr lang="bg-BG" dirty="0" smtClean="0"/>
              <a:t>защитава приложението </a:t>
            </a:r>
            <a:r>
              <a:rPr lang="bg-BG" dirty="0"/>
              <a:t>от злонамерено въвеждане, например чрез </a:t>
            </a:r>
            <a:r>
              <a:rPr lang="en-US" dirty="0"/>
              <a:t>JavaScript.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4324415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562074"/>
          </a:xfrm>
        </p:spPr>
        <p:txBody>
          <a:bodyPr/>
          <a:lstStyle/>
          <a:p>
            <a:r>
              <a:rPr lang="bg-BG" dirty="0" err="1" smtClean="0"/>
              <a:t>маршрутизиране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quarter" idx="13"/>
          </p:nvPr>
        </p:nvSpPr>
        <p:spPr>
          <a:xfrm>
            <a:off x="609600" y="908720"/>
            <a:ext cx="7924800" cy="4806280"/>
          </a:xfrm>
        </p:spPr>
        <p:txBody>
          <a:bodyPr>
            <a:normAutofit/>
          </a:bodyPr>
          <a:lstStyle/>
          <a:p>
            <a:r>
              <a:rPr lang="ru-RU" sz="2400" dirty="0" err="1"/>
              <a:t>Стартирайте</a:t>
            </a:r>
            <a:r>
              <a:rPr lang="ru-RU" sz="2400" dirty="0"/>
              <a:t> </a:t>
            </a:r>
            <a:r>
              <a:rPr lang="ru-RU" sz="2400" dirty="0" err="1"/>
              <a:t>приложението</a:t>
            </a:r>
            <a:r>
              <a:rPr lang="ru-RU" sz="2400" dirty="0"/>
              <a:t> и </a:t>
            </a:r>
            <a:r>
              <a:rPr lang="ru-RU" sz="2400" dirty="0" err="1" smtClean="0"/>
              <a:t>отидете</a:t>
            </a:r>
            <a:r>
              <a:rPr lang="ru-RU" sz="2400" dirty="0" smtClean="0"/>
              <a:t> до:</a:t>
            </a:r>
          </a:p>
          <a:p>
            <a:pPr lvl="1">
              <a:buFont typeface="Wingdings" pitchFamily="2" charset="2"/>
              <a:buChar char="ü"/>
            </a:pPr>
            <a:r>
              <a:rPr lang="ru-RU" sz="2400" dirty="0" smtClean="0">
                <a:solidFill>
                  <a:srgbClr val="0070C0"/>
                </a:solidFill>
              </a:rPr>
              <a:t>https</a:t>
            </a:r>
            <a:r>
              <a:rPr lang="ru-RU" sz="2400" dirty="0">
                <a:solidFill>
                  <a:srgbClr val="0070C0"/>
                </a:solidFill>
              </a:rPr>
              <a:t>://localhost:{PORT}/</a:t>
            </a:r>
            <a:r>
              <a:rPr lang="ru-RU" sz="2400" dirty="0" smtClean="0">
                <a:solidFill>
                  <a:srgbClr val="0070C0"/>
                </a:solidFill>
              </a:rPr>
              <a:t>HelloWorld/Welcome?name=</a:t>
            </a:r>
            <a:r>
              <a:rPr lang="en-US" sz="2400" dirty="0" smtClean="0">
                <a:solidFill>
                  <a:srgbClr val="0070C0"/>
                </a:solidFill>
              </a:rPr>
              <a:t>Ivan</a:t>
            </a:r>
            <a:r>
              <a:rPr lang="ru-RU" sz="2400" dirty="0" smtClean="0">
                <a:solidFill>
                  <a:srgbClr val="0070C0"/>
                </a:solidFill>
              </a:rPr>
              <a:t>&amp;</a:t>
            </a:r>
            <a:r>
              <a:rPr lang="en-US" sz="2400" dirty="0" smtClean="0">
                <a:solidFill>
                  <a:srgbClr val="0070C0"/>
                </a:solidFill>
              </a:rPr>
              <a:t>age</a:t>
            </a:r>
            <a:r>
              <a:rPr lang="ru-RU" sz="2400" dirty="0" smtClean="0">
                <a:solidFill>
                  <a:srgbClr val="0070C0"/>
                </a:solidFill>
              </a:rPr>
              <a:t>=</a:t>
            </a:r>
            <a:r>
              <a:rPr lang="en-US" sz="2400" dirty="0" smtClean="0">
                <a:solidFill>
                  <a:srgbClr val="0070C0"/>
                </a:solidFill>
              </a:rPr>
              <a:t>12 </a:t>
            </a:r>
            <a:r>
              <a:rPr lang="en-US" sz="2400" dirty="0" smtClean="0"/>
              <a:t>(</a:t>
            </a:r>
            <a:r>
              <a:rPr lang="bg-BG" sz="2400" dirty="0" smtClean="0"/>
              <a:t>пробвайте с различни стойности</a:t>
            </a:r>
            <a:r>
              <a:rPr lang="en-US" sz="2400" dirty="0" smtClean="0"/>
              <a:t>)</a:t>
            </a:r>
            <a:r>
              <a:rPr lang="ru-RU" sz="2400" dirty="0"/>
              <a:t> </a:t>
            </a:r>
            <a:endParaRPr lang="en-US" sz="2400" dirty="0" smtClean="0"/>
          </a:p>
          <a:p>
            <a:pPr lvl="1">
              <a:buFont typeface="Wingdings" pitchFamily="2" charset="2"/>
              <a:buChar char="ü"/>
            </a:pPr>
            <a:endParaRPr lang="en-US" sz="2400" dirty="0"/>
          </a:p>
          <a:p>
            <a:pPr lvl="1">
              <a:buFont typeface="Wingdings" pitchFamily="2" charset="2"/>
              <a:buChar char="ü"/>
            </a:pPr>
            <a:endParaRPr lang="en-US" sz="2400" dirty="0" smtClean="0"/>
          </a:p>
          <a:p>
            <a:pPr lvl="1">
              <a:buFont typeface="Wingdings" pitchFamily="2" charset="2"/>
              <a:buChar char="ü"/>
            </a:pPr>
            <a:endParaRPr lang="en-US" sz="2400" dirty="0"/>
          </a:p>
          <a:p>
            <a:pPr lvl="1">
              <a:buFont typeface="Wingdings" pitchFamily="2" charset="2"/>
              <a:buChar char="ü"/>
            </a:pPr>
            <a:endParaRPr lang="en-US" sz="2400" dirty="0" smtClean="0"/>
          </a:p>
          <a:p>
            <a:pPr lvl="1">
              <a:buFont typeface="Wingdings" pitchFamily="2" charset="2"/>
              <a:buChar char="ü"/>
            </a:pPr>
            <a:r>
              <a:rPr lang="ru-RU" sz="2400" dirty="0" err="1"/>
              <a:t>Системата</a:t>
            </a:r>
            <a:r>
              <a:rPr lang="ru-RU" sz="2400" dirty="0"/>
              <a:t> за </a:t>
            </a:r>
            <a:r>
              <a:rPr lang="ru-RU" sz="2400" dirty="0" err="1"/>
              <a:t>свързване</a:t>
            </a:r>
            <a:r>
              <a:rPr lang="ru-RU" sz="2400" dirty="0"/>
              <a:t> на </a:t>
            </a:r>
            <a:r>
              <a:rPr lang="ru-RU" sz="2400" dirty="0" err="1"/>
              <a:t>модела</a:t>
            </a:r>
            <a:r>
              <a:rPr lang="ru-RU" sz="2400" dirty="0"/>
              <a:t> MVC автоматично </a:t>
            </a:r>
            <a:r>
              <a:rPr lang="ru-RU" sz="2400" dirty="0" err="1" smtClean="0"/>
              <a:t>напасва</a:t>
            </a:r>
            <a:r>
              <a:rPr lang="ru-RU" sz="2400" dirty="0" smtClean="0"/>
              <a:t> </a:t>
            </a:r>
            <a:r>
              <a:rPr lang="ru-RU" sz="2400" dirty="0" err="1" smtClean="0"/>
              <a:t>именуваните</a:t>
            </a:r>
            <a:r>
              <a:rPr lang="ru-RU" sz="2400" dirty="0" smtClean="0"/>
              <a:t> </a:t>
            </a:r>
            <a:r>
              <a:rPr lang="ru-RU" sz="2400" dirty="0" err="1"/>
              <a:t>параметри</a:t>
            </a:r>
            <a:r>
              <a:rPr lang="ru-RU" sz="2400" dirty="0"/>
              <a:t> от низа на </a:t>
            </a:r>
            <a:r>
              <a:rPr lang="ru-RU" sz="2400" dirty="0" err="1"/>
              <a:t>заявката</a:t>
            </a:r>
            <a:r>
              <a:rPr lang="ru-RU" sz="2400" dirty="0"/>
              <a:t> до </a:t>
            </a:r>
            <a:r>
              <a:rPr lang="ru-RU" sz="2400" dirty="0" smtClean="0"/>
              <a:t>параметрите </a:t>
            </a:r>
            <a:r>
              <a:rPr lang="ru-RU" sz="2400" dirty="0"/>
              <a:t>в метода. </a:t>
            </a:r>
            <a:endParaRPr lang="bg-BG" sz="2400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0918" tIns="101568" rIns="0" bIns="10156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bg-BG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bg-BG" sz="1200" b="0" i="0" u="none" strike="noStrike" cap="none" normalizeH="0" baseline="0" smtClean="0">
                <a:ln>
                  <a:noFill/>
                </a:ln>
                <a:solidFill>
                  <a:srgbClr val="171717"/>
                </a:solidFill>
                <a:effectLst/>
                <a:latin typeface="Segoe UI" pitchFamily="34" charset="0"/>
                <a:cs typeface="Segoe UI" pitchFamily="34" charset="0"/>
              </a:rPr>
              <a:t>Използва се </a:t>
            </a:r>
            <a:r>
              <a:rPr kumimoji="0" lang="bg-BG" sz="900" b="0" i="0" u="none" strike="noStrike" cap="none" normalizeH="0" baseline="0" smtClean="0">
                <a:ln>
                  <a:noFill/>
                </a:ln>
                <a:solidFill>
                  <a:srgbClr val="171717"/>
                </a:solidFill>
                <a:effectLst/>
                <a:latin typeface="SFMono-Regular"/>
                <a:cs typeface="Segoe UI" pitchFamily="34" charset="0"/>
              </a:rPr>
              <a:t>HtmlEncoder.Default.Encode</a:t>
            </a:r>
            <a:r>
              <a:rPr kumimoji="0" lang="bg-BG" sz="1200" b="0" i="0" u="none" strike="noStrike" cap="none" normalizeH="0" baseline="0" smtClean="0">
                <a:ln>
                  <a:noFill/>
                </a:ln>
                <a:solidFill>
                  <a:srgbClr val="171717"/>
                </a:solidFill>
                <a:effectLst/>
                <a:latin typeface="Segoe UI" pitchFamily="34" charset="0"/>
                <a:cs typeface="Segoe UI" pitchFamily="34" charset="0"/>
              </a:rPr>
              <a:t>за защита на приложението от злонамерено въвеждане, например чрез JavaScript.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bg-BG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0918" tIns="101568" rIns="0" bIns="10156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bg-BG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bg-BG" sz="1200" b="0" i="0" u="none" strike="noStrike" cap="none" normalizeH="0" baseline="0" smtClean="0">
                <a:ln>
                  <a:noFill/>
                </a:ln>
                <a:solidFill>
                  <a:srgbClr val="171717"/>
                </a:solidFill>
                <a:effectLst/>
                <a:latin typeface="Segoe UI" pitchFamily="34" charset="0"/>
                <a:cs typeface="Segoe UI" pitchFamily="34" charset="0"/>
              </a:rPr>
              <a:t>Използва се </a:t>
            </a:r>
            <a:r>
              <a:rPr kumimoji="0" lang="bg-BG" sz="900" b="0" i="0" u="none" strike="noStrike" cap="none" normalizeH="0" baseline="0" smtClean="0">
                <a:ln>
                  <a:noFill/>
                </a:ln>
                <a:solidFill>
                  <a:srgbClr val="171717"/>
                </a:solidFill>
                <a:effectLst/>
                <a:latin typeface="SFMono-Regular"/>
                <a:cs typeface="Segoe UI" pitchFamily="34" charset="0"/>
              </a:rPr>
              <a:t>HtmlEncoder.Default.Encode</a:t>
            </a:r>
            <a:r>
              <a:rPr kumimoji="0" lang="bg-BG" sz="1200" b="0" i="0" u="none" strike="noStrike" cap="none" normalizeH="0" baseline="0" smtClean="0">
                <a:ln>
                  <a:noFill/>
                </a:ln>
                <a:solidFill>
                  <a:srgbClr val="171717"/>
                </a:solidFill>
                <a:effectLst/>
                <a:latin typeface="Segoe UI" pitchFamily="34" charset="0"/>
                <a:cs typeface="Segoe UI" pitchFamily="34" charset="0"/>
              </a:rPr>
              <a:t>за защита на приложението от злонамерено въвеждане, например чрез JavaScript.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bg-BG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304800" y="304800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g-BG" sz="1200" b="0" i="0" u="none" strike="noStrike" cap="none" normalizeH="0" baseline="0" smtClean="0">
                <a:ln>
                  <a:noFill/>
                </a:ln>
                <a:solidFill>
                  <a:srgbClr val="171717"/>
                </a:solidFill>
                <a:effectLst/>
                <a:latin typeface="Segoe UI" pitchFamily="34" charset="0"/>
                <a:cs typeface="Segoe UI" pitchFamily="34" charset="0"/>
              </a:rPr>
              <a:t>Стартирайте приложението и да отидете до: </a:t>
            </a:r>
            <a:r>
              <a:rPr kumimoji="0" lang="bg-BG" sz="900" b="0" i="0" u="none" strike="noStrike" cap="none" normalizeH="0" baseline="0" smtClean="0">
                <a:ln>
                  <a:noFill/>
                </a:ln>
                <a:solidFill>
                  <a:srgbClr val="171717"/>
                </a:solidFill>
                <a:effectLst/>
                <a:latin typeface="SFMono-Regular"/>
                <a:cs typeface="Arial" pitchFamily="34" charset="0"/>
              </a:rPr>
              <a:t>https://localhost:{PORT}/HelloWorld/Welcome?name=Rick&amp;numtimes=4</a:t>
            </a:r>
            <a:r>
              <a:rPr kumimoji="0" lang="bg-BG" sz="1200" b="0" i="0" u="none" strike="noStrike" cap="none" normalizeH="0" baseline="0" smtClean="0">
                <a:ln>
                  <a:noFill/>
                </a:ln>
                <a:solidFill>
                  <a:srgbClr val="171717"/>
                </a:solidFill>
                <a:effectLst/>
                <a:latin typeface="Segoe UI" pitchFamily="34" charset="0"/>
                <a:cs typeface="Segoe UI" pitchFamily="34" charset="0"/>
              </a:rPr>
              <a:t>. </a:t>
            </a:r>
            <a:r>
              <a:rPr kumimoji="0" lang="bg-BG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bg-BG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034"/>
          <a:stretch/>
        </p:blipFill>
        <p:spPr bwMode="auto">
          <a:xfrm>
            <a:off x="597631" y="2613875"/>
            <a:ext cx="8253538" cy="13911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127078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634082"/>
          </a:xfrm>
        </p:spPr>
        <p:txBody>
          <a:bodyPr/>
          <a:lstStyle/>
          <a:p>
            <a:r>
              <a:rPr lang="bg-BG" dirty="0" err="1" smtClean="0"/>
              <a:t>маршрутизиране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quarter" idx="13"/>
          </p:nvPr>
        </p:nvSpPr>
        <p:spPr>
          <a:xfrm>
            <a:off x="609600" y="2564904"/>
            <a:ext cx="7924800" cy="3150096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ru-RU" sz="2400" dirty="0"/>
              <a:t>Параметрите на URL сегмента не се </a:t>
            </a:r>
            <a:r>
              <a:rPr lang="ru-RU" sz="2400" dirty="0" err="1"/>
              <a:t>използват</a:t>
            </a:r>
            <a:r>
              <a:rPr lang="ru-RU" sz="2400" dirty="0" smtClean="0"/>
              <a:t>.</a:t>
            </a:r>
          </a:p>
          <a:p>
            <a:pPr>
              <a:buFont typeface="Wingdings" pitchFamily="2" charset="2"/>
              <a:buChar char="ü"/>
            </a:pPr>
            <a:r>
              <a:rPr lang="ru-RU" sz="2400" dirty="0" smtClean="0"/>
              <a:t>Параметрите </a:t>
            </a:r>
            <a:r>
              <a:rPr lang="ru-RU" sz="2400" dirty="0" err="1"/>
              <a:t>name</a:t>
            </a:r>
            <a:r>
              <a:rPr lang="ru-RU" sz="2400" dirty="0"/>
              <a:t> и </a:t>
            </a:r>
            <a:r>
              <a:rPr lang="en-US" sz="2400" dirty="0" smtClean="0"/>
              <a:t>age </a:t>
            </a:r>
            <a:r>
              <a:rPr lang="ru-RU" sz="2400" dirty="0" smtClean="0"/>
              <a:t>се </a:t>
            </a:r>
            <a:r>
              <a:rPr lang="ru-RU" sz="2400" dirty="0" err="1"/>
              <a:t>предават</a:t>
            </a:r>
            <a:r>
              <a:rPr lang="ru-RU" sz="2400" dirty="0"/>
              <a:t> в низа на </a:t>
            </a:r>
            <a:r>
              <a:rPr lang="ru-RU" sz="2400" dirty="0" err="1" smtClean="0"/>
              <a:t>заявката</a:t>
            </a:r>
            <a:r>
              <a:rPr lang="en-US" sz="2400" dirty="0" smtClean="0"/>
              <a:t> (query string)</a:t>
            </a:r>
            <a:r>
              <a:rPr lang="ru-RU" sz="2400" dirty="0" smtClean="0"/>
              <a:t>.</a:t>
            </a:r>
            <a:endParaRPr lang="en-US" sz="2400" dirty="0" smtClean="0"/>
          </a:p>
          <a:p>
            <a:pPr>
              <a:buFont typeface="Wingdings" pitchFamily="2" charset="2"/>
              <a:buChar char="ü"/>
            </a:pPr>
            <a:r>
              <a:rPr lang="ru-RU" sz="2400" dirty="0" smtClean="0"/>
              <a:t>? </a:t>
            </a:r>
            <a:r>
              <a:rPr lang="ru-RU" sz="2400" dirty="0"/>
              <a:t>(</a:t>
            </a:r>
            <a:r>
              <a:rPr lang="ru-RU" sz="2400" dirty="0" err="1"/>
              <a:t>въпросителен</a:t>
            </a:r>
            <a:r>
              <a:rPr lang="ru-RU" sz="2400" dirty="0"/>
              <a:t> знак) в </a:t>
            </a:r>
            <a:r>
              <a:rPr lang="ru-RU" sz="2400" dirty="0" err="1"/>
              <a:t>горния</a:t>
            </a:r>
            <a:r>
              <a:rPr lang="ru-RU" sz="2400" dirty="0"/>
              <a:t> URL адрес е </a:t>
            </a:r>
            <a:r>
              <a:rPr lang="ru-RU" sz="2400" dirty="0" err="1"/>
              <a:t>разделител</a:t>
            </a:r>
            <a:r>
              <a:rPr lang="ru-RU" sz="2400" dirty="0"/>
              <a:t> </a:t>
            </a:r>
            <a:r>
              <a:rPr lang="bg-BG" sz="2400" dirty="0" smtClean="0"/>
              <a:t>И след него следва</a:t>
            </a:r>
            <a:r>
              <a:rPr lang="ru-RU" sz="2400" dirty="0" smtClean="0"/>
              <a:t> </a:t>
            </a:r>
            <a:r>
              <a:rPr lang="ru-RU" sz="2400" dirty="0" err="1"/>
              <a:t>низът</a:t>
            </a:r>
            <a:r>
              <a:rPr lang="ru-RU" sz="2400" dirty="0"/>
              <a:t> на </a:t>
            </a:r>
            <a:r>
              <a:rPr lang="ru-RU" sz="2400" dirty="0" err="1" smtClean="0"/>
              <a:t>заявката</a:t>
            </a:r>
            <a:r>
              <a:rPr lang="ru-RU" sz="2400" dirty="0" smtClean="0"/>
              <a:t>.</a:t>
            </a:r>
            <a:endParaRPr lang="en-US" sz="2400" dirty="0" smtClean="0"/>
          </a:p>
          <a:p>
            <a:pPr>
              <a:buFont typeface="Wingdings" pitchFamily="2" charset="2"/>
              <a:buChar char="ü"/>
            </a:pPr>
            <a:r>
              <a:rPr lang="ru-RU" sz="2400" dirty="0" err="1" smtClean="0"/>
              <a:t>Символът</a:t>
            </a:r>
            <a:r>
              <a:rPr lang="ru-RU" sz="2400" dirty="0" smtClean="0"/>
              <a:t> </a:t>
            </a:r>
            <a:r>
              <a:rPr lang="ru-RU" sz="2400" dirty="0"/>
              <a:t>&amp; </a:t>
            </a:r>
            <a:r>
              <a:rPr lang="ru-RU" sz="2400" dirty="0" err="1"/>
              <a:t>разделя</a:t>
            </a:r>
            <a:r>
              <a:rPr lang="ru-RU" sz="2400" dirty="0"/>
              <a:t> двойки поле-</a:t>
            </a:r>
            <a:r>
              <a:rPr lang="ru-RU" sz="2400" dirty="0" err="1"/>
              <a:t>стойност</a:t>
            </a:r>
            <a:r>
              <a:rPr lang="ru-RU" sz="2400" dirty="0" smtClean="0"/>
              <a:t>. </a:t>
            </a:r>
            <a:endParaRPr lang="bg-BG" sz="2400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18" b="70034"/>
          <a:stretch/>
        </p:blipFill>
        <p:spPr bwMode="auto">
          <a:xfrm>
            <a:off x="611559" y="1052736"/>
            <a:ext cx="7897145" cy="13911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03547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b="1" dirty="0"/>
              <a:t>ASP.NET </a:t>
            </a:r>
            <a:r>
              <a:rPr lang="ru-RU" sz="3200" b="1" dirty="0" err="1"/>
              <a:t>Core</a:t>
            </a:r>
            <a:r>
              <a:rPr lang="ru-RU" sz="3200" b="1" dirty="0"/>
              <a:t> MVC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ru-RU" sz="2800" dirty="0" err="1"/>
              <a:t>Архитектурният</a:t>
            </a:r>
            <a:r>
              <a:rPr lang="ru-RU" sz="2800" dirty="0"/>
              <a:t> </a:t>
            </a:r>
            <a:r>
              <a:rPr lang="ru-RU" sz="2800" dirty="0" err="1"/>
              <a:t>модел</a:t>
            </a:r>
            <a:r>
              <a:rPr lang="ru-RU" sz="2800" dirty="0"/>
              <a:t> </a:t>
            </a:r>
            <a:r>
              <a:rPr lang="ru-RU" sz="2800" b="1" dirty="0" err="1"/>
              <a:t>Model-View-Controller</a:t>
            </a:r>
            <a:r>
              <a:rPr lang="ru-RU" sz="2800" dirty="0"/>
              <a:t> (MVC) </a:t>
            </a:r>
            <a:r>
              <a:rPr lang="ru-RU" sz="2800" dirty="0" err="1"/>
              <a:t>разделя</a:t>
            </a:r>
            <a:r>
              <a:rPr lang="ru-RU" sz="2800" dirty="0"/>
              <a:t> </a:t>
            </a:r>
            <a:r>
              <a:rPr lang="ru-RU" sz="2800" dirty="0" err="1"/>
              <a:t>приложението</a:t>
            </a:r>
            <a:r>
              <a:rPr lang="ru-RU" sz="2800" dirty="0"/>
              <a:t> на три </a:t>
            </a:r>
            <a:r>
              <a:rPr lang="ru-RU" sz="2800" dirty="0" err="1"/>
              <a:t>основни</a:t>
            </a:r>
            <a:r>
              <a:rPr lang="ru-RU" sz="2800" dirty="0"/>
              <a:t> компонента: </a:t>
            </a:r>
            <a:r>
              <a:rPr lang="ru-RU" sz="2800" b="1" dirty="0"/>
              <a:t>M</a:t>
            </a:r>
            <a:r>
              <a:rPr lang="ru-RU" sz="2800" dirty="0"/>
              <a:t> </a:t>
            </a:r>
            <a:r>
              <a:rPr lang="ru-RU" sz="2800" dirty="0" err="1"/>
              <a:t>odel</a:t>
            </a:r>
            <a:r>
              <a:rPr lang="ru-RU" sz="2800" dirty="0"/>
              <a:t>, </a:t>
            </a:r>
            <a:r>
              <a:rPr lang="ru-RU" sz="2800" b="1" dirty="0"/>
              <a:t>V</a:t>
            </a:r>
            <a:r>
              <a:rPr lang="ru-RU" sz="2800" dirty="0"/>
              <a:t> </a:t>
            </a:r>
            <a:r>
              <a:rPr lang="ru-RU" sz="2800" dirty="0" err="1"/>
              <a:t>iew</a:t>
            </a:r>
            <a:r>
              <a:rPr lang="ru-RU" sz="2800" dirty="0"/>
              <a:t> и </a:t>
            </a:r>
            <a:r>
              <a:rPr lang="ru-RU" sz="2800" b="1" dirty="0"/>
              <a:t>C</a:t>
            </a:r>
            <a:r>
              <a:rPr lang="ru-RU" sz="2800" dirty="0"/>
              <a:t> </a:t>
            </a:r>
            <a:r>
              <a:rPr lang="ru-RU" sz="2800" dirty="0" err="1"/>
              <a:t>ontroller</a:t>
            </a:r>
            <a:r>
              <a:rPr lang="ru-RU" sz="2800" dirty="0"/>
              <a:t>. </a:t>
            </a:r>
            <a:endParaRPr lang="ru-RU" sz="2800" dirty="0" smtClean="0"/>
          </a:p>
          <a:p>
            <a:r>
              <a:rPr lang="ru-RU" sz="2800" dirty="0" err="1"/>
              <a:t>Моделът</a:t>
            </a:r>
            <a:r>
              <a:rPr lang="ru-RU" sz="2800" dirty="0"/>
              <a:t> MVC </a:t>
            </a:r>
            <a:r>
              <a:rPr lang="ru-RU" sz="2800" dirty="0" err="1"/>
              <a:t>ви</a:t>
            </a:r>
            <a:r>
              <a:rPr lang="ru-RU" sz="2800" dirty="0"/>
              <a:t> </a:t>
            </a:r>
            <a:r>
              <a:rPr lang="ru-RU" sz="2800" dirty="0" err="1"/>
              <a:t>помага</a:t>
            </a:r>
            <a:r>
              <a:rPr lang="ru-RU" sz="2800" dirty="0"/>
              <a:t> да </a:t>
            </a:r>
            <a:r>
              <a:rPr lang="ru-RU" sz="2800" dirty="0" err="1"/>
              <a:t>създавате</a:t>
            </a:r>
            <a:r>
              <a:rPr lang="ru-RU" sz="2800" dirty="0"/>
              <a:t> приложения, </a:t>
            </a:r>
            <a:r>
              <a:rPr lang="ru-RU" sz="2800" dirty="0" err="1"/>
              <a:t>които</a:t>
            </a:r>
            <a:r>
              <a:rPr lang="ru-RU" sz="2800" dirty="0"/>
              <a:t> </a:t>
            </a:r>
            <a:r>
              <a:rPr lang="ru-RU" sz="2800" dirty="0" err="1"/>
              <a:t>са</a:t>
            </a:r>
            <a:r>
              <a:rPr lang="ru-RU" sz="2800" dirty="0"/>
              <a:t> по -</a:t>
            </a:r>
            <a:r>
              <a:rPr lang="ru-RU" sz="2800" dirty="0" err="1"/>
              <a:t>тествани</a:t>
            </a:r>
            <a:r>
              <a:rPr lang="ru-RU" sz="2800" dirty="0"/>
              <a:t> и по -</a:t>
            </a:r>
            <a:r>
              <a:rPr lang="ru-RU" sz="2800" dirty="0" err="1"/>
              <a:t>лесни</a:t>
            </a:r>
            <a:r>
              <a:rPr lang="ru-RU" sz="2800" dirty="0"/>
              <a:t> за </a:t>
            </a:r>
            <a:r>
              <a:rPr lang="ru-RU" sz="2800" dirty="0" err="1"/>
              <a:t>актуализиране</a:t>
            </a: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27541286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634082"/>
          </a:xfrm>
        </p:spPr>
        <p:txBody>
          <a:bodyPr/>
          <a:lstStyle/>
          <a:p>
            <a:r>
              <a:rPr lang="bg-BG" dirty="0" err="1" smtClean="0"/>
              <a:t>маршрутизиране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quarter" idx="13"/>
          </p:nvPr>
        </p:nvSpPr>
        <p:spPr>
          <a:xfrm>
            <a:off x="611560" y="908720"/>
            <a:ext cx="7924800" cy="1944216"/>
          </a:xfrm>
        </p:spPr>
        <p:txBody>
          <a:bodyPr>
            <a:normAutofit/>
          </a:bodyPr>
          <a:lstStyle/>
          <a:p>
            <a:r>
              <a:rPr lang="ru-RU" sz="2400" dirty="0" err="1"/>
              <a:t>Заменете</a:t>
            </a:r>
            <a:r>
              <a:rPr lang="ru-RU" sz="2400" dirty="0"/>
              <a:t> метода </a:t>
            </a:r>
            <a:r>
              <a:rPr lang="ru-RU" sz="2400" b="1" dirty="0" err="1"/>
              <a:t>Welcome</a:t>
            </a:r>
            <a:r>
              <a:rPr lang="ru-RU" sz="2400" dirty="0"/>
              <a:t> </a:t>
            </a:r>
            <a:r>
              <a:rPr lang="ru-RU" sz="2400" dirty="0" err="1"/>
              <a:t>със</a:t>
            </a:r>
            <a:r>
              <a:rPr lang="ru-RU" sz="2400" dirty="0"/>
              <a:t> </a:t>
            </a:r>
            <a:r>
              <a:rPr lang="ru-RU" sz="2400" dirty="0" err="1"/>
              <a:t>следния</a:t>
            </a:r>
            <a:r>
              <a:rPr lang="ru-RU" sz="2400" dirty="0"/>
              <a:t> код:</a:t>
            </a:r>
            <a:endParaRPr lang="bg-BG" sz="2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63" t="26941" r="7912" b="27698"/>
          <a:stretch/>
        </p:blipFill>
        <p:spPr bwMode="auto">
          <a:xfrm>
            <a:off x="1475656" y="1427036"/>
            <a:ext cx="6007251" cy="1785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Контейнер за съдържание 2"/>
          <p:cNvSpPr txBox="1">
            <a:spLocks/>
          </p:cNvSpPr>
          <p:nvPr/>
        </p:nvSpPr>
        <p:spPr>
          <a:xfrm>
            <a:off x="611560" y="3339848"/>
            <a:ext cx="7924800" cy="19442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2400" dirty="0"/>
              <a:t>Стартирайте приложението и въведете следния </a:t>
            </a:r>
            <a:r>
              <a:rPr lang="en-US" sz="2400" dirty="0"/>
              <a:t>URL </a:t>
            </a:r>
            <a:r>
              <a:rPr lang="bg-BG" sz="2400" dirty="0"/>
              <a:t>адрес: </a:t>
            </a:r>
            <a:endParaRPr lang="en-US" sz="2400" dirty="0" smtClean="0"/>
          </a:p>
          <a:p>
            <a:pPr lvl="1">
              <a:buFont typeface="Wingdings" pitchFamily="2" charset="2"/>
              <a:buChar char="ü"/>
            </a:pPr>
            <a:r>
              <a:rPr lang="en-US" sz="2000" dirty="0" smtClean="0">
                <a:solidFill>
                  <a:srgbClr val="0070C0"/>
                </a:solidFill>
              </a:rPr>
              <a:t>https://localhost:{</a:t>
            </a:r>
            <a:r>
              <a:rPr lang="en-US" sz="2000" dirty="0">
                <a:solidFill>
                  <a:srgbClr val="0070C0"/>
                </a:solidFill>
              </a:rPr>
              <a:t>PORT}/</a:t>
            </a:r>
            <a:r>
              <a:rPr lang="en-US" sz="2000" dirty="0" smtClean="0">
                <a:solidFill>
                  <a:srgbClr val="0070C0"/>
                </a:solidFill>
              </a:rPr>
              <a:t>HelloWorld/Welcome/3?Name=Ivan</a:t>
            </a:r>
            <a:r>
              <a:rPr lang="bg-BG" sz="2000" dirty="0" smtClean="0">
                <a:solidFill>
                  <a:srgbClr val="0070C0"/>
                </a:solidFill>
              </a:rPr>
              <a:t> </a:t>
            </a:r>
            <a:endParaRPr lang="en-US" sz="2000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46892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634082"/>
          </a:xfrm>
        </p:spPr>
        <p:txBody>
          <a:bodyPr/>
          <a:lstStyle/>
          <a:p>
            <a:r>
              <a:rPr lang="bg-BG" dirty="0" err="1" smtClean="0"/>
              <a:t>маршрутизиране</a:t>
            </a:r>
            <a:endParaRPr lang="bg-BG" dirty="0"/>
          </a:p>
        </p:txBody>
      </p:sp>
      <p:sp>
        <p:nvSpPr>
          <p:cNvPr id="6" name="Контейнер за съдържание 2"/>
          <p:cNvSpPr txBox="1">
            <a:spLocks/>
          </p:cNvSpPr>
          <p:nvPr/>
        </p:nvSpPr>
        <p:spPr>
          <a:xfrm>
            <a:off x="611560" y="3339848"/>
            <a:ext cx="7924800" cy="19442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ü"/>
            </a:pPr>
            <a:r>
              <a:rPr lang="bg-BG" sz="2000" dirty="0" smtClean="0"/>
              <a:t>В този </a:t>
            </a:r>
            <a:r>
              <a:rPr lang="en-US" sz="2000" dirty="0"/>
              <a:t>URL </a:t>
            </a:r>
            <a:r>
              <a:rPr lang="bg-BG" sz="2000" dirty="0"/>
              <a:t>адрес</a:t>
            </a:r>
            <a:r>
              <a:rPr lang="bg-BG" sz="2000" dirty="0" smtClean="0"/>
              <a:t>:</a:t>
            </a:r>
          </a:p>
          <a:p>
            <a:pPr lvl="1">
              <a:buFont typeface="Wingdings" pitchFamily="2" charset="2"/>
              <a:buChar char="ü"/>
            </a:pPr>
            <a:r>
              <a:rPr lang="bg-BG" sz="2000" dirty="0" smtClean="0"/>
              <a:t>Третият </a:t>
            </a:r>
            <a:r>
              <a:rPr lang="en-US" sz="2000" dirty="0" smtClean="0"/>
              <a:t>URL</a:t>
            </a:r>
            <a:r>
              <a:rPr lang="bg-BG" sz="2000" dirty="0" smtClean="0"/>
              <a:t> сегмент</a:t>
            </a:r>
            <a:r>
              <a:rPr lang="en-US" sz="2000" dirty="0" smtClean="0"/>
              <a:t> </a:t>
            </a:r>
            <a:r>
              <a:rPr lang="bg-BG" sz="2000" dirty="0" smtClean="0"/>
              <a:t>съвпада</a:t>
            </a:r>
            <a:r>
              <a:rPr lang="en-US" sz="2000" dirty="0" smtClean="0"/>
              <a:t> </a:t>
            </a:r>
            <a:r>
              <a:rPr lang="bg-BG" sz="2000" dirty="0" smtClean="0"/>
              <a:t>с </a:t>
            </a:r>
            <a:r>
              <a:rPr lang="en-US" sz="2000" dirty="0" smtClean="0"/>
              <a:t>route </a:t>
            </a:r>
            <a:r>
              <a:rPr lang="bg-BG" sz="2000" dirty="0" smtClean="0"/>
              <a:t>параметъра, който отговаря за </a:t>
            </a:r>
            <a:r>
              <a:rPr lang="en-US" sz="2000" b="1" dirty="0" smtClean="0"/>
              <a:t>id</a:t>
            </a:r>
            <a:endParaRPr lang="bg-BG" sz="2000" b="1" dirty="0" smtClean="0"/>
          </a:p>
          <a:p>
            <a:pPr lvl="1">
              <a:buFont typeface="Wingdings" pitchFamily="2" charset="2"/>
              <a:buChar char="ü"/>
            </a:pPr>
            <a:r>
              <a:rPr lang="bg-BG" sz="2000" dirty="0" smtClean="0"/>
              <a:t>Методът </a:t>
            </a:r>
            <a:r>
              <a:rPr lang="en-US" sz="2000" dirty="0"/>
              <a:t>Welcome </a:t>
            </a:r>
            <a:r>
              <a:rPr lang="bg-BG" sz="2000" dirty="0"/>
              <a:t>съдържа </a:t>
            </a:r>
            <a:r>
              <a:rPr lang="bg-BG" sz="2000" dirty="0" smtClean="0"/>
              <a:t>параметър</a:t>
            </a:r>
            <a:r>
              <a:rPr lang="en-US" sz="2000" dirty="0" smtClean="0"/>
              <a:t> </a:t>
            </a:r>
            <a:r>
              <a:rPr lang="en-US" sz="2000" b="1" dirty="0" smtClean="0"/>
              <a:t>id</a:t>
            </a:r>
            <a:r>
              <a:rPr lang="bg-BG" sz="2000" dirty="0" smtClean="0"/>
              <a:t>, </a:t>
            </a:r>
            <a:r>
              <a:rPr lang="bg-BG" sz="2000" dirty="0"/>
              <a:t>който съответства на </a:t>
            </a:r>
            <a:r>
              <a:rPr lang="en-US" sz="2000" dirty="0"/>
              <a:t>URL </a:t>
            </a:r>
            <a:r>
              <a:rPr lang="bg-BG" sz="2000" dirty="0"/>
              <a:t>шаблона в метода </a:t>
            </a:r>
            <a:r>
              <a:rPr lang="en-US" sz="2000" b="1" dirty="0" err="1"/>
              <a:t>MapControllerRoute</a:t>
            </a:r>
            <a:r>
              <a:rPr lang="en-US" sz="2000" dirty="0" smtClean="0"/>
              <a:t>.</a:t>
            </a:r>
            <a:endParaRPr lang="bg-BG" sz="2000" dirty="0" smtClean="0"/>
          </a:p>
          <a:p>
            <a:pPr lvl="1">
              <a:buFont typeface="Wingdings" pitchFamily="2" charset="2"/>
              <a:buChar char="ü"/>
            </a:pPr>
            <a:r>
              <a:rPr lang="bg-BG" sz="2000" b="1" dirty="0" smtClean="0"/>
              <a:t>? </a:t>
            </a:r>
            <a:r>
              <a:rPr lang="bg-BG" sz="2000" b="1" dirty="0"/>
              <a:t>стартира </a:t>
            </a:r>
            <a:r>
              <a:rPr lang="bg-BG" sz="2000" dirty="0"/>
              <a:t>низа на заявката.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217" b="70034"/>
          <a:stretch/>
        </p:blipFill>
        <p:spPr bwMode="auto">
          <a:xfrm>
            <a:off x="746677" y="980728"/>
            <a:ext cx="7654565" cy="2055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8432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706090"/>
          </a:xfrm>
        </p:spPr>
        <p:txBody>
          <a:bodyPr/>
          <a:lstStyle/>
          <a:p>
            <a:r>
              <a:rPr lang="ru-RU" sz="3200" b="1" dirty="0"/>
              <a:t>ASP.NET </a:t>
            </a:r>
            <a:r>
              <a:rPr lang="ru-RU" sz="3200" b="1" dirty="0" err="1"/>
              <a:t>Core</a:t>
            </a:r>
            <a:r>
              <a:rPr lang="ru-RU" sz="3200" b="1" dirty="0"/>
              <a:t> MVC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quarter" idx="13"/>
          </p:nvPr>
        </p:nvSpPr>
        <p:spPr>
          <a:xfrm>
            <a:off x="609600" y="1052736"/>
            <a:ext cx="7924800" cy="4662264"/>
          </a:xfrm>
        </p:spPr>
        <p:txBody>
          <a:bodyPr>
            <a:normAutofit fontScale="85000" lnSpcReduction="10000"/>
          </a:bodyPr>
          <a:lstStyle/>
          <a:p>
            <a:r>
              <a:rPr lang="ru-RU" sz="2800" dirty="0" err="1"/>
              <a:t>Приложенията</a:t>
            </a:r>
            <a:r>
              <a:rPr lang="ru-RU" sz="2800" dirty="0"/>
              <a:t>, </a:t>
            </a:r>
            <a:r>
              <a:rPr lang="ru-RU" sz="2800" dirty="0" err="1"/>
              <a:t>базирани</a:t>
            </a:r>
            <a:r>
              <a:rPr lang="ru-RU" sz="2800" dirty="0"/>
              <a:t> на MVC, </a:t>
            </a:r>
            <a:r>
              <a:rPr lang="ru-RU" sz="2800" dirty="0" err="1"/>
              <a:t>съдържат</a:t>
            </a:r>
            <a:r>
              <a:rPr lang="ru-RU" sz="2800" dirty="0"/>
              <a:t>:</a:t>
            </a:r>
          </a:p>
          <a:p>
            <a:r>
              <a:rPr lang="ru-RU" sz="2800" b="1" dirty="0"/>
              <a:t>М</a:t>
            </a:r>
            <a:r>
              <a:rPr lang="ru-RU" sz="2800" dirty="0"/>
              <a:t> </a:t>
            </a:r>
            <a:r>
              <a:rPr lang="ru-RU" sz="2800" dirty="0" err="1"/>
              <a:t>odels</a:t>
            </a:r>
            <a:r>
              <a:rPr lang="ru-RU" sz="2800" dirty="0"/>
              <a:t>: </a:t>
            </a:r>
            <a:endParaRPr lang="ru-RU" sz="2800" dirty="0" smtClean="0"/>
          </a:p>
          <a:p>
            <a:pPr lvl="1">
              <a:buFont typeface="Wingdings" pitchFamily="2" charset="2"/>
              <a:buChar char="ü"/>
            </a:pPr>
            <a:r>
              <a:rPr lang="ru-RU" sz="2800" dirty="0" err="1" smtClean="0"/>
              <a:t>класове</a:t>
            </a:r>
            <a:r>
              <a:rPr lang="ru-RU" sz="2800" dirty="0"/>
              <a:t>, </a:t>
            </a:r>
            <a:r>
              <a:rPr lang="ru-RU" sz="2800" dirty="0" err="1"/>
              <a:t>които</a:t>
            </a:r>
            <a:r>
              <a:rPr lang="ru-RU" sz="2800" dirty="0"/>
              <a:t> </a:t>
            </a:r>
            <a:r>
              <a:rPr lang="ru-RU" sz="2800" dirty="0" err="1"/>
              <a:t>представляват</a:t>
            </a:r>
            <a:r>
              <a:rPr lang="ru-RU" sz="2800" dirty="0"/>
              <a:t> </a:t>
            </a:r>
            <a:r>
              <a:rPr lang="ru-RU" sz="2800" dirty="0" err="1"/>
              <a:t>данните</a:t>
            </a:r>
            <a:r>
              <a:rPr lang="ru-RU" sz="2800" dirty="0"/>
              <a:t> на </a:t>
            </a:r>
            <a:r>
              <a:rPr lang="ru-RU" sz="2800" dirty="0" err="1"/>
              <a:t>приложението</a:t>
            </a:r>
            <a:r>
              <a:rPr lang="ru-RU" sz="2800" dirty="0"/>
              <a:t>. </a:t>
            </a:r>
            <a:endParaRPr lang="ru-RU" sz="2800" dirty="0" smtClean="0"/>
          </a:p>
          <a:p>
            <a:pPr lvl="1">
              <a:buFont typeface="Wingdings" pitchFamily="2" charset="2"/>
              <a:buChar char="ü"/>
            </a:pPr>
            <a:r>
              <a:rPr lang="ru-RU" sz="2800" dirty="0" err="1" smtClean="0"/>
              <a:t>Класовете</a:t>
            </a:r>
            <a:r>
              <a:rPr lang="ru-RU" sz="2800" dirty="0" smtClean="0"/>
              <a:t> модели </a:t>
            </a:r>
            <a:r>
              <a:rPr lang="ru-RU" sz="2800" dirty="0" err="1" smtClean="0"/>
              <a:t>използват</a:t>
            </a:r>
            <a:r>
              <a:rPr lang="ru-RU" sz="2800" dirty="0" smtClean="0"/>
              <a:t> логика за </a:t>
            </a:r>
            <a:r>
              <a:rPr lang="ru-RU" sz="2800" dirty="0" err="1" smtClean="0"/>
              <a:t>валидиране</a:t>
            </a:r>
            <a:r>
              <a:rPr lang="ru-RU" sz="2800" dirty="0" smtClean="0"/>
              <a:t>, за да наложат бизнес правила за </a:t>
            </a:r>
            <a:r>
              <a:rPr lang="ru-RU" sz="2800" dirty="0" err="1" smtClean="0"/>
              <a:t>тези</a:t>
            </a:r>
            <a:r>
              <a:rPr lang="ru-RU" sz="2800" dirty="0" smtClean="0"/>
              <a:t> </a:t>
            </a:r>
            <a:r>
              <a:rPr lang="ru-RU" sz="2800" dirty="0" err="1" smtClean="0"/>
              <a:t>данни</a:t>
            </a:r>
            <a:r>
              <a:rPr lang="ru-RU" sz="2800" dirty="0" smtClean="0"/>
              <a:t>. </a:t>
            </a:r>
          </a:p>
          <a:p>
            <a:pPr lvl="1">
              <a:buFont typeface="Wingdings" pitchFamily="2" charset="2"/>
              <a:buChar char="ü"/>
            </a:pPr>
            <a:r>
              <a:rPr lang="ru-RU" sz="2800" dirty="0" err="1" smtClean="0"/>
              <a:t>Обикновено</a:t>
            </a:r>
            <a:r>
              <a:rPr lang="ru-RU" sz="2800" dirty="0" smtClean="0"/>
              <a:t> </a:t>
            </a:r>
            <a:r>
              <a:rPr lang="ru-RU" sz="2800" dirty="0" err="1"/>
              <a:t>обектите</a:t>
            </a:r>
            <a:r>
              <a:rPr lang="ru-RU" sz="2800" dirty="0"/>
              <a:t> на </a:t>
            </a:r>
            <a:r>
              <a:rPr lang="ru-RU" sz="2800" dirty="0" err="1"/>
              <a:t>модела</a:t>
            </a:r>
            <a:r>
              <a:rPr lang="ru-RU" sz="2800" dirty="0"/>
              <a:t> </a:t>
            </a:r>
            <a:r>
              <a:rPr lang="ru-RU" sz="2800" dirty="0" err="1"/>
              <a:t>извличат</a:t>
            </a:r>
            <a:r>
              <a:rPr lang="ru-RU" sz="2800" dirty="0"/>
              <a:t> и </a:t>
            </a:r>
            <a:r>
              <a:rPr lang="ru-RU" sz="2800" dirty="0" err="1"/>
              <a:t>съхраняват</a:t>
            </a:r>
            <a:r>
              <a:rPr lang="ru-RU" sz="2800" dirty="0"/>
              <a:t> </a:t>
            </a:r>
            <a:r>
              <a:rPr lang="ru-RU" sz="2800" dirty="0" err="1"/>
              <a:t>състоянието</a:t>
            </a:r>
            <a:r>
              <a:rPr lang="ru-RU" sz="2800" dirty="0"/>
              <a:t> на </a:t>
            </a:r>
            <a:r>
              <a:rPr lang="ru-RU" sz="2800" dirty="0" err="1"/>
              <a:t>модела</a:t>
            </a:r>
            <a:r>
              <a:rPr lang="ru-RU" sz="2800" dirty="0"/>
              <a:t> в база </a:t>
            </a:r>
            <a:r>
              <a:rPr lang="ru-RU" sz="2800" dirty="0" err="1"/>
              <a:t>данни</a:t>
            </a:r>
            <a:r>
              <a:rPr lang="ru-RU" sz="2800" dirty="0"/>
              <a:t>. </a:t>
            </a:r>
            <a:endParaRPr lang="ru-RU" sz="2800" dirty="0" smtClean="0"/>
          </a:p>
          <a:p>
            <a:r>
              <a:rPr lang="ru-RU" sz="2800" dirty="0" smtClean="0"/>
              <a:t>В </a:t>
            </a:r>
            <a:r>
              <a:rPr lang="ru-RU" sz="2800" dirty="0" err="1" smtClean="0"/>
              <a:t>този</a:t>
            </a:r>
            <a:r>
              <a:rPr lang="ru-RU" sz="2800" dirty="0" smtClean="0"/>
              <a:t> урок </a:t>
            </a:r>
            <a:r>
              <a:rPr lang="ru-RU" sz="2800" b="1" dirty="0" err="1" smtClean="0"/>
              <a:t>Movie</a:t>
            </a:r>
            <a:r>
              <a:rPr lang="ru-RU" sz="2800" dirty="0" smtClean="0"/>
              <a:t> </a:t>
            </a:r>
            <a:r>
              <a:rPr lang="ru-RU" sz="2800" b="1" dirty="0" err="1" smtClean="0"/>
              <a:t>модел</a:t>
            </a:r>
            <a:r>
              <a:rPr lang="ru-RU" sz="2800" dirty="0" smtClean="0"/>
              <a:t> </a:t>
            </a:r>
            <a:r>
              <a:rPr lang="ru-RU" sz="2800" dirty="0" err="1" smtClean="0"/>
              <a:t>извлича</a:t>
            </a:r>
            <a:r>
              <a:rPr lang="ru-RU" sz="2800" dirty="0" smtClean="0"/>
              <a:t> </a:t>
            </a:r>
            <a:r>
              <a:rPr lang="ru-RU" sz="2800" dirty="0" err="1" smtClean="0"/>
              <a:t>филмови</a:t>
            </a:r>
            <a:r>
              <a:rPr lang="ru-RU" sz="2800" dirty="0" smtClean="0"/>
              <a:t> </a:t>
            </a:r>
            <a:r>
              <a:rPr lang="ru-RU" sz="2800" dirty="0" err="1" smtClean="0"/>
              <a:t>данни</a:t>
            </a:r>
            <a:r>
              <a:rPr lang="ru-RU" sz="2800" dirty="0" smtClean="0"/>
              <a:t> от база </a:t>
            </a:r>
            <a:r>
              <a:rPr lang="ru-RU" sz="2800" dirty="0" err="1" smtClean="0"/>
              <a:t>данни</a:t>
            </a:r>
            <a:r>
              <a:rPr lang="ru-RU" sz="2800" dirty="0" smtClean="0"/>
              <a:t>, </a:t>
            </a:r>
            <a:r>
              <a:rPr lang="ru-RU" sz="2800" dirty="0" err="1" smtClean="0"/>
              <a:t>предоставя</a:t>
            </a:r>
            <a:r>
              <a:rPr lang="ru-RU" sz="2800" dirty="0" smtClean="0"/>
              <a:t> </a:t>
            </a:r>
            <a:r>
              <a:rPr lang="ru-RU" sz="2800" dirty="0" err="1" smtClean="0"/>
              <a:t>ги</a:t>
            </a:r>
            <a:r>
              <a:rPr lang="ru-RU" sz="2800" dirty="0" smtClean="0"/>
              <a:t> на </a:t>
            </a:r>
            <a:r>
              <a:rPr lang="ru-RU" sz="2800" dirty="0" err="1" smtClean="0"/>
              <a:t>изгледа</a:t>
            </a:r>
            <a:r>
              <a:rPr lang="ru-RU" sz="2800" dirty="0" smtClean="0"/>
              <a:t> или </a:t>
            </a:r>
            <a:r>
              <a:rPr lang="ru-RU" sz="2800" dirty="0" err="1" smtClean="0"/>
              <a:t>ги</a:t>
            </a:r>
            <a:r>
              <a:rPr lang="ru-RU" sz="2800" dirty="0" smtClean="0"/>
              <a:t> </a:t>
            </a:r>
            <a:r>
              <a:rPr lang="ru-RU" sz="2800" dirty="0" err="1" smtClean="0"/>
              <a:t>актуализира</a:t>
            </a:r>
            <a:r>
              <a:rPr lang="ru-RU" sz="2800" dirty="0" smtClean="0"/>
              <a:t>. </a:t>
            </a:r>
            <a:r>
              <a:rPr lang="ru-RU" sz="2800" dirty="0" err="1" smtClean="0"/>
              <a:t>Актуализираните</a:t>
            </a:r>
            <a:r>
              <a:rPr lang="ru-RU" sz="2800" dirty="0" smtClean="0"/>
              <a:t> </a:t>
            </a:r>
            <a:r>
              <a:rPr lang="ru-RU" sz="2800" dirty="0" err="1" smtClean="0"/>
              <a:t>данни</a:t>
            </a:r>
            <a:r>
              <a:rPr lang="ru-RU" sz="2800" dirty="0" smtClean="0"/>
              <a:t> се </a:t>
            </a:r>
            <a:r>
              <a:rPr lang="ru-RU" sz="2800" dirty="0" err="1" smtClean="0"/>
              <a:t>записват</a:t>
            </a:r>
            <a:r>
              <a:rPr lang="ru-RU" sz="2800" dirty="0" smtClean="0"/>
              <a:t> в база </a:t>
            </a:r>
            <a:r>
              <a:rPr lang="ru-RU" sz="2800" dirty="0" err="1" smtClean="0"/>
              <a:t>данни</a:t>
            </a:r>
            <a:r>
              <a:rPr lang="ru-RU" sz="2800" dirty="0" smtClean="0"/>
              <a:t>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262196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706090"/>
          </a:xfrm>
        </p:spPr>
        <p:txBody>
          <a:bodyPr/>
          <a:lstStyle/>
          <a:p>
            <a:r>
              <a:rPr lang="ru-RU" sz="3200" b="1" dirty="0"/>
              <a:t>ASP.NET </a:t>
            </a:r>
            <a:r>
              <a:rPr lang="ru-RU" sz="3200" b="1" dirty="0" err="1"/>
              <a:t>Core</a:t>
            </a:r>
            <a:r>
              <a:rPr lang="ru-RU" sz="3200" b="1" dirty="0"/>
              <a:t> MVC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quarter" idx="13"/>
          </p:nvPr>
        </p:nvSpPr>
        <p:spPr>
          <a:xfrm>
            <a:off x="609600" y="1052736"/>
            <a:ext cx="7924800" cy="4662264"/>
          </a:xfrm>
        </p:spPr>
        <p:txBody>
          <a:bodyPr>
            <a:normAutofit fontScale="92500"/>
          </a:bodyPr>
          <a:lstStyle/>
          <a:p>
            <a:r>
              <a:rPr lang="ru-RU" sz="2800" b="1" dirty="0" smtClean="0"/>
              <a:t>V</a:t>
            </a:r>
            <a:r>
              <a:rPr lang="ru-RU" sz="2800" dirty="0"/>
              <a:t> </a:t>
            </a:r>
            <a:r>
              <a:rPr lang="ru-RU" sz="2800" dirty="0" err="1"/>
              <a:t>iews</a:t>
            </a:r>
            <a:r>
              <a:rPr lang="ru-RU" sz="2800" dirty="0"/>
              <a:t>: </a:t>
            </a:r>
            <a:endParaRPr lang="ru-RU" sz="2800" dirty="0" smtClean="0"/>
          </a:p>
          <a:p>
            <a:pPr lvl="1">
              <a:buFont typeface="Wingdings" pitchFamily="2" charset="2"/>
              <a:buChar char="ü"/>
            </a:pPr>
            <a:r>
              <a:rPr lang="ru-RU" sz="2800" dirty="0" err="1" smtClean="0"/>
              <a:t>Изгледите</a:t>
            </a:r>
            <a:r>
              <a:rPr lang="ru-RU" sz="2800" dirty="0" smtClean="0"/>
              <a:t> </a:t>
            </a:r>
            <a:r>
              <a:rPr lang="ru-RU" sz="2800" dirty="0" err="1"/>
              <a:t>са</a:t>
            </a:r>
            <a:r>
              <a:rPr lang="ru-RU" sz="2800" dirty="0"/>
              <a:t> </a:t>
            </a:r>
            <a:r>
              <a:rPr lang="ru-RU" sz="2800" dirty="0" err="1"/>
              <a:t>компонентите</a:t>
            </a:r>
            <a:r>
              <a:rPr lang="ru-RU" sz="2800" dirty="0"/>
              <a:t>, </a:t>
            </a:r>
            <a:r>
              <a:rPr lang="ru-RU" sz="2800" dirty="0" err="1"/>
              <a:t>които</a:t>
            </a:r>
            <a:r>
              <a:rPr lang="ru-RU" sz="2800" dirty="0"/>
              <a:t> </a:t>
            </a:r>
            <a:r>
              <a:rPr lang="ru-RU" sz="2800" dirty="0" err="1"/>
              <a:t>показват</a:t>
            </a:r>
            <a:r>
              <a:rPr lang="ru-RU" sz="2800" dirty="0"/>
              <a:t> </a:t>
            </a:r>
            <a:r>
              <a:rPr lang="ru-RU" sz="2800" dirty="0" err="1"/>
              <a:t>потребителския</a:t>
            </a:r>
            <a:r>
              <a:rPr lang="ru-RU" sz="2800" dirty="0"/>
              <a:t> интерфейс на </a:t>
            </a:r>
            <a:r>
              <a:rPr lang="ru-RU" sz="2800" dirty="0" err="1"/>
              <a:t>приложението</a:t>
            </a:r>
            <a:r>
              <a:rPr lang="ru-RU" sz="2800" dirty="0"/>
              <a:t> (UI</a:t>
            </a:r>
            <a:r>
              <a:rPr lang="ru-RU" sz="2800" dirty="0" smtClean="0"/>
              <a:t>).</a:t>
            </a:r>
          </a:p>
          <a:p>
            <a:pPr lvl="1">
              <a:buFont typeface="Wingdings" pitchFamily="2" charset="2"/>
              <a:buChar char="ü"/>
            </a:pPr>
            <a:r>
              <a:rPr lang="ru-RU" sz="2800" dirty="0" smtClean="0"/>
              <a:t>По </a:t>
            </a:r>
            <a:r>
              <a:rPr lang="ru-RU" sz="2800" dirty="0"/>
              <a:t>принцип </a:t>
            </a:r>
            <a:r>
              <a:rPr lang="ru-RU" sz="2800" dirty="0" err="1"/>
              <a:t>този</a:t>
            </a:r>
            <a:r>
              <a:rPr lang="ru-RU" sz="2800" dirty="0"/>
              <a:t> </a:t>
            </a:r>
            <a:r>
              <a:rPr lang="ru-RU" sz="2800" dirty="0" err="1"/>
              <a:t>потребителски</a:t>
            </a:r>
            <a:r>
              <a:rPr lang="ru-RU" sz="2800" dirty="0"/>
              <a:t> интерфейс </a:t>
            </a:r>
            <a:r>
              <a:rPr lang="ru-RU" sz="2800" dirty="0" err="1"/>
              <a:t>показва</a:t>
            </a:r>
            <a:r>
              <a:rPr lang="ru-RU" sz="2800" dirty="0"/>
              <a:t> </a:t>
            </a:r>
            <a:r>
              <a:rPr lang="ru-RU" sz="2800" dirty="0" err="1"/>
              <a:t>данните</a:t>
            </a:r>
            <a:r>
              <a:rPr lang="ru-RU" sz="2800" dirty="0"/>
              <a:t> за </a:t>
            </a:r>
            <a:r>
              <a:rPr lang="ru-RU" sz="2800" dirty="0" err="1"/>
              <a:t>модела</a:t>
            </a:r>
            <a:r>
              <a:rPr lang="ru-RU" sz="2800" dirty="0"/>
              <a:t>.</a:t>
            </a:r>
          </a:p>
          <a:p>
            <a:r>
              <a:rPr lang="ru-RU" sz="2800" b="1" dirty="0"/>
              <a:t>С</a:t>
            </a:r>
            <a:r>
              <a:rPr lang="ru-RU" sz="2800" dirty="0"/>
              <a:t> </a:t>
            </a:r>
            <a:r>
              <a:rPr lang="ru-RU" sz="2800" dirty="0" err="1"/>
              <a:t>ontrollers</a:t>
            </a:r>
            <a:r>
              <a:rPr lang="ru-RU" sz="2800" dirty="0"/>
              <a:t>: </a:t>
            </a:r>
            <a:r>
              <a:rPr lang="ru-RU" sz="2800" dirty="0" err="1"/>
              <a:t>класове</a:t>
            </a:r>
            <a:r>
              <a:rPr lang="ru-RU" sz="2800" dirty="0"/>
              <a:t>, </a:t>
            </a:r>
            <a:r>
              <a:rPr lang="ru-RU" sz="2800" dirty="0" err="1" smtClean="0"/>
              <a:t>които</a:t>
            </a:r>
            <a:r>
              <a:rPr lang="ru-RU" sz="2800" dirty="0" smtClean="0"/>
              <a:t>:</a:t>
            </a:r>
            <a:endParaRPr lang="ru-RU" sz="2800" dirty="0"/>
          </a:p>
          <a:p>
            <a:pPr lvl="1">
              <a:buFont typeface="Wingdings" pitchFamily="2" charset="2"/>
              <a:buChar char="ü"/>
            </a:pPr>
            <a:r>
              <a:rPr lang="ru-RU" sz="2800" dirty="0" err="1" smtClean="0"/>
              <a:t>Обработват</a:t>
            </a:r>
            <a:r>
              <a:rPr lang="ru-RU" sz="2800" dirty="0" smtClean="0"/>
              <a:t> </a:t>
            </a:r>
            <a:r>
              <a:rPr lang="ru-RU" sz="2800" dirty="0" err="1"/>
              <a:t>заявките</a:t>
            </a:r>
            <a:r>
              <a:rPr lang="ru-RU" sz="2800" dirty="0"/>
              <a:t> на </a:t>
            </a:r>
            <a:r>
              <a:rPr lang="ru-RU" sz="2800" dirty="0" err="1"/>
              <a:t>браузъра</a:t>
            </a:r>
            <a:r>
              <a:rPr lang="ru-RU" sz="2800" dirty="0"/>
              <a:t>.</a:t>
            </a:r>
          </a:p>
          <a:p>
            <a:pPr lvl="1">
              <a:buFont typeface="Wingdings" pitchFamily="2" charset="2"/>
              <a:buChar char="ü"/>
            </a:pPr>
            <a:r>
              <a:rPr lang="ru-RU" sz="2800" dirty="0" err="1" smtClean="0"/>
              <a:t>Извличане</a:t>
            </a:r>
            <a:r>
              <a:rPr lang="ru-RU" sz="2800" dirty="0" smtClean="0"/>
              <a:t> </a:t>
            </a:r>
            <a:r>
              <a:rPr lang="ru-RU" sz="2800" dirty="0"/>
              <a:t>на </a:t>
            </a:r>
            <a:r>
              <a:rPr lang="ru-RU" sz="2800" dirty="0" err="1"/>
              <a:t>данни</a:t>
            </a:r>
            <a:r>
              <a:rPr lang="ru-RU" sz="2800" dirty="0"/>
              <a:t> за </a:t>
            </a:r>
            <a:r>
              <a:rPr lang="ru-RU" sz="2800" dirty="0" err="1"/>
              <a:t>модела</a:t>
            </a:r>
            <a:r>
              <a:rPr lang="ru-RU" sz="2800" dirty="0"/>
              <a:t>.</a:t>
            </a:r>
          </a:p>
          <a:p>
            <a:pPr lvl="1">
              <a:buFont typeface="Wingdings" pitchFamily="2" charset="2"/>
              <a:buChar char="ü"/>
            </a:pPr>
            <a:r>
              <a:rPr lang="ru-RU" sz="2800" dirty="0" err="1" smtClean="0"/>
              <a:t>Извикват</a:t>
            </a:r>
            <a:r>
              <a:rPr lang="ru-RU" sz="2800" dirty="0" smtClean="0"/>
              <a:t> </a:t>
            </a:r>
            <a:r>
              <a:rPr lang="ru-RU" sz="2800" dirty="0" err="1" smtClean="0"/>
              <a:t>шаблони</a:t>
            </a:r>
            <a:r>
              <a:rPr lang="ru-RU" sz="2800" dirty="0" smtClean="0"/>
              <a:t> </a:t>
            </a:r>
            <a:r>
              <a:rPr lang="ru-RU" sz="2800" dirty="0"/>
              <a:t>за </a:t>
            </a:r>
            <a:r>
              <a:rPr lang="ru-RU" sz="2800" dirty="0" err="1" smtClean="0"/>
              <a:t>изглед</a:t>
            </a:r>
            <a:r>
              <a:rPr lang="ru-RU" sz="2800" dirty="0" smtClean="0"/>
              <a:t>, </a:t>
            </a:r>
            <a:r>
              <a:rPr lang="ru-RU" sz="2800" dirty="0" err="1"/>
              <a:t>които</a:t>
            </a:r>
            <a:r>
              <a:rPr lang="ru-RU" sz="2800" dirty="0"/>
              <a:t> </a:t>
            </a:r>
            <a:r>
              <a:rPr lang="ru-RU" sz="2800" dirty="0" err="1"/>
              <a:t>връщат</a:t>
            </a:r>
            <a:r>
              <a:rPr lang="ru-RU" sz="2800" dirty="0"/>
              <a:t> отговор.</a:t>
            </a:r>
          </a:p>
        </p:txBody>
      </p:sp>
    </p:spTree>
    <p:extLst>
      <p:ext uri="{BB962C8B-B14F-4D97-AF65-F5344CB8AC3E}">
        <p14:creationId xmlns:p14="http://schemas.microsoft.com/office/powerpoint/2010/main" val="3392485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706090"/>
          </a:xfrm>
        </p:spPr>
        <p:txBody>
          <a:bodyPr/>
          <a:lstStyle/>
          <a:p>
            <a:r>
              <a:rPr lang="ru-RU" sz="3200" b="1" dirty="0"/>
              <a:t>ASP.NET </a:t>
            </a:r>
            <a:r>
              <a:rPr lang="ru-RU" sz="3200" b="1" dirty="0" err="1"/>
              <a:t>Core</a:t>
            </a:r>
            <a:r>
              <a:rPr lang="ru-RU" sz="3200" b="1" dirty="0"/>
              <a:t> MVC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quarter" idx="13"/>
          </p:nvPr>
        </p:nvSpPr>
        <p:spPr>
          <a:xfrm>
            <a:off x="609600" y="1052736"/>
            <a:ext cx="7924800" cy="4662264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ü"/>
            </a:pPr>
            <a:r>
              <a:rPr lang="ru-RU" sz="2800" dirty="0"/>
              <a:t>В приложение MVC </a:t>
            </a:r>
            <a:r>
              <a:rPr lang="ru-RU" sz="2800" dirty="0" err="1"/>
              <a:t>изгледът</a:t>
            </a:r>
            <a:r>
              <a:rPr lang="ru-RU" sz="2800" dirty="0"/>
              <a:t> </a:t>
            </a:r>
            <a:r>
              <a:rPr lang="ru-RU" sz="2800" dirty="0" err="1"/>
              <a:t>показва</a:t>
            </a:r>
            <a:r>
              <a:rPr lang="ru-RU" sz="2800" dirty="0"/>
              <a:t> само информация. </a:t>
            </a:r>
            <a:endParaRPr lang="ru-RU" sz="2800" dirty="0" smtClean="0"/>
          </a:p>
          <a:p>
            <a:pPr>
              <a:buFont typeface="Wingdings" pitchFamily="2" charset="2"/>
              <a:buChar char="ü"/>
            </a:pPr>
            <a:r>
              <a:rPr lang="ru-RU" sz="2800" dirty="0" err="1" smtClean="0"/>
              <a:t>Контролерът</a:t>
            </a:r>
            <a:r>
              <a:rPr lang="ru-RU" sz="2800" dirty="0" smtClean="0"/>
              <a:t> </a:t>
            </a:r>
            <a:r>
              <a:rPr lang="ru-RU" sz="2800" dirty="0" err="1"/>
              <a:t>обработва</a:t>
            </a:r>
            <a:r>
              <a:rPr lang="ru-RU" sz="2800" dirty="0"/>
              <a:t> и </a:t>
            </a:r>
            <a:r>
              <a:rPr lang="ru-RU" sz="2800" dirty="0" err="1"/>
              <a:t>реагира</a:t>
            </a:r>
            <a:r>
              <a:rPr lang="ru-RU" sz="2800" dirty="0"/>
              <a:t> на </a:t>
            </a:r>
            <a:r>
              <a:rPr lang="ru-RU" sz="2800" dirty="0" err="1"/>
              <a:t>въвеждане</a:t>
            </a:r>
            <a:r>
              <a:rPr lang="ru-RU" sz="2800" dirty="0"/>
              <a:t> и взаимодействие от потребителя. </a:t>
            </a:r>
            <a:endParaRPr lang="ru-RU" sz="2800" dirty="0" smtClean="0"/>
          </a:p>
          <a:p>
            <a:pPr lvl="1"/>
            <a:r>
              <a:rPr lang="ru-RU" sz="2800" dirty="0" smtClean="0"/>
              <a:t>Например</a:t>
            </a:r>
            <a:r>
              <a:rPr lang="ru-RU" sz="2800" dirty="0"/>
              <a:t>, </a:t>
            </a:r>
            <a:r>
              <a:rPr lang="ru-RU" sz="2800" dirty="0" err="1"/>
              <a:t>контролерът</a:t>
            </a:r>
            <a:r>
              <a:rPr lang="ru-RU" sz="2800" dirty="0"/>
              <a:t> </a:t>
            </a:r>
            <a:r>
              <a:rPr lang="ru-RU" sz="2800" dirty="0" err="1"/>
              <a:t>обработва</a:t>
            </a:r>
            <a:r>
              <a:rPr lang="ru-RU" sz="2800" dirty="0"/>
              <a:t> URL </a:t>
            </a:r>
            <a:r>
              <a:rPr lang="ru-RU" sz="2800" dirty="0" err="1"/>
              <a:t>сегменти</a:t>
            </a:r>
            <a:r>
              <a:rPr lang="ru-RU" sz="2800" dirty="0"/>
              <a:t> и </a:t>
            </a:r>
            <a:r>
              <a:rPr lang="ru-RU" sz="2800" dirty="0" err="1"/>
              <a:t>стойности</a:t>
            </a:r>
            <a:r>
              <a:rPr lang="ru-RU" sz="2800" dirty="0"/>
              <a:t> на низ от заявка и </a:t>
            </a:r>
            <a:r>
              <a:rPr lang="ru-RU" sz="2800" dirty="0" err="1"/>
              <a:t>ги</a:t>
            </a:r>
            <a:r>
              <a:rPr lang="ru-RU" sz="2800" dirty="0"/>
              <a:t> </a:t>
            </a:r>
            <a:r>
              <a:rPr lang="ru-RU" sz="2800" dirty="0" err="1"/>
              <a:t>предава</a:t>
            </a:r>
            <a:r>
              <a:rPr lang="ru-RU" sz="2800" dirty="0"/>
              <a:t> на </a:t>
            </a:r>
            <a:r>
              <a:rPr lang="ru-RU" sz="2800" dirty="0" err="1"/>
              <a:t>модела</a:t>
            </a:r>
            <a:r>
              <a:rPr lang="ru-RU" sz="2800" dirty="0"/>
              <a:t>. </a:t>
            </a:r>
            <a:endParaRPr lang="ru-RU" sz="2800" dirty="0" smtClean="0"/>
          </a:p>
          <a:p>
            <a:pPr>
              <a:buFont typeface="Wingdings" pitchFamily="2" charset="2"/>
              <a:buChar char="ü"/>
            </a:pPr>
            <a:r>
              <a:rPr lang="ru-RU" sz="2800" dirty="0" err="1" smtClean="0"/>
              <a:t>Моделът</a:t>
            </a:r>
            <a:r>
              <a:rPr lang="ru-RU" sz="2800" dirty="0" smtClean="0"/>
              <a:t> </a:t>
            </a:r>
            <a:r>
              <a:rPr lang="ru-RU" sz="2800" dirty="0" err="1"/>
              <a:t>може</a:t>
            </a:r>
            <a:r>
              <a:rPr lang="ru-RU" sz="2800" dirty="0"/>
              <a:t> да </a:t>
            </a:r>
            <a:r>
              <a:rPr lang="ru-RU" sz="2800" dirty="0" err="1"/>
              <a:t>използва</a:t>
            </a:r>
            <a:r>
              <a:rPr lang="ru-RU" sz="2800" dirty="0"/>
              <a:t> </a:t>
            </a:r>
            <a:r>
              <a:rPr lang="ru-RU" sz="2800" dirty="0" err="1"/>
              <a:t>тези</a:t>
            </a:r>
            <a:r>
              <a:rPr lang="ru-RU" sz="2800" dirty="0"/>
              <a:t> </a:t>
            </a:r>
            <a:r>
              <a:rPr lang="ru-RU" sz="2800" dirty="0" err="1"/>
              <a:t>стойности</a:t>
            </a:r>
            <a:r>
              <a:rPr lang="ru-RU" sz="2800" dirty="0"/>
              <a:t> за </a:t>
            </a:r>
            <a:r>
              <a:rPr lang="ru-RU" sz="2800" dirty="0" err="1"/>
              <a:t>запитване</a:t>
            </a:r>
            <a:r>
              <a:rPr lang="ru-RU" sz="2800" dirty="0"/>
              <a:t> в </a:t>
            </a:r>
            <a:r>
              <a:rPr lang="ru-RU" sz="2800" dirty="0" err="1"/>
              <a:t>базата</a:t>
            </a:r>
            <a:r>
              <a:rPr lang="ru-RU" sz="2800" dirty="0"/>
              <a:t> </a:t>
            </a:r>
            <a:r>
              <a:rPr lang="ru-RU" sz="2800" dirty="0" err="1"/>
              <a:t>данни</a:t>
            </a:r>
            <a:r>
              <a:rPr lang="ru-RU" sz="2800" dirty="0"/>
              <a:t>. Например:</a:t>
            </a:r>
          </a:p>
          <a:p>
            <a:pPr lvl="1"/>
            <a:r>
              <a:rPr lang="ru-RU" sz="2800" dirty="0">
                <a:solidFill>
                  <a:srgbClr val="0070C0"/>
                </a:solidFill>
              </a:rPr>
              <a:t>https://localhost:5001/Home/Privacy</a:t>
            </a:r>
            <a:r>
              <a:rPr lang="ru-RU" sz="2800" dirty="0"/>
              <a:t>: </a:t>
            </a:r>
            <a:r>
              <a:rPr lang="ru-RU" sz="2800" dirty="0" err="1"/>
              <a:t>посочва</a:t>
            </a:r>
            <a:r>
              <a:rPr lang="ru-RU" sz="2800" dirty="0"/>
              <a:t> </a:t>
            </a:r>
            <a:r>
              <a:rPr lang="ru-RU" sz="2800" b="1" dirty="0" err="1" smtClean="0">
                <a:solidFill>
                  <a:srgbClr val="0070C0"/>
                </a:solidFill>
              </a:rPr>
              <a:t>Home</a:t>
            </a:r>
            <a:r>
              <a:rPr lang="ru-RU" sz="2800" dirty="0" smtClean="0">
                <a:solidFill>
                  <a:srgbClr val="0070C0"/>
                </a:solidFill>
              </a:rPr>
              <a:t> </a:t>
            </a:r>
            <a:r>
              <a:rPr lang="ru-RU" sz="2800" dirty="0" smtClean="0"/>
              <a:t>контролера </a:t>
            </a:r>
            <a:r>
              <a:rPr lang="ru-RU" sz="2800" dirty="0"/>
              <a:t>и </a:t>
            </a:r>
            <a:r>
              <a:rPr lang="ru-RU" sz="2800" b="1" dirty="0" err="1" smtClean="0">
                <a:solidFill>
                  <a:srgbClr val="0070C0"/>
                </a:solidFill>
              </a:rPr>
              <a:t>Privacy</a:t>
            </a:r>
            <a:r>
              <a:rPr lang="ru-RU" sz="2800" dirty="0" smtClean="0">
                <a:solidFill>
                  <a:srgbClr val="0070C0"/>
                </a:solidFill>
              </a:rPr>
              <a:t> </a:t>
            </a:r>
            <a:r>
              <a:rPr lang="ru-RU" sz="2800" dirty="0" err="1" smtClean="0"/>
              <a:t>действието</a:t>
            </a:r>
            <a:r>
              <a:rPr lang="ru-RU" sz="2800" dirty="0"/>
              <a:t>.</a:t>
            </a:r>
          </a:p>
          <a:p>
            <a:pPr lvl="1"/>
            <a:r>
              <a:rPr lang="ru-RU" sz="2800" dirty="0">
                <a:solidFill>
                  <a:srgbClr val="0070C0"/>
                </a:solidFill>
              </a:rPr>
              <a:t>https://localhost:5001/Movies/Edit/5</a:t>
            </a:r>
            <a:r>
              <a:rPr lang="ru-RU" sz="2800" dirty="0"/>
              <a:t>: е заявка за </a:t>
            </a:r>
            <a:r>
              <a:rPr lang="ru-RU" sz="2800" dirty="0" err="1"/>
              <a:t>редактиране</a:t>
            </a:r>
            <a:r>
              <a:rPr lang="ru-RU" sz="2800" dirty="0"/>
              <a:t> на </a:t>
            </a:r>
            <a:r>
              <a:rPr lang="ru-RU" sz="2800" dirty="0" err="1"/>
              <a:t>филма</a:t>
            </a:r>
            <a:r>
              <a:rPr lang="ru-RU" sz="2800" dirty="0"/>
              <a:t> с </a:t>
            </a:r>
            <a:r>
              <a:rPr lang="ru-RU" sz="2800" b="1" dirty="0">
                <a:solidFill>
                  <a:srgbClr val="0070C0"/>
                </a:solidFill>
              </a:rPr>
              <a:t>ID</a:t>
            </a:r>
            <a:r>
              <a:rPr lang="ru-RU" sz="2800" dirty="0">
                <a:solidFill>
                  <a:srgbClr val="0070C0"/>
                </a:solidFill>
              </a:rPr>
              <a:t> </a:t>
            </a:r>
            <a:r>
              <a:rPr lang="ru-RU" sz="2800" dirty="0"/>
              <a:t>= 5 с </a:t>
            </a:r>
            <a:r>
              <a:rPr lang="ru-RU" sz="2800" dirty="0" err="1"/>
              <a:t>помощта</a:t>
            </a:r>
            <a:r>
              <a:rPr lang="ru-RU" sz="2800" dirty="0"/>
              <a:t> на </a:t>
            </a:r>
            <a:r>
              <a:rPr lang="ru-RU" sz="2800" b="1" dirty="0" err="1" smtClean="0">
                <a:solidFill>
                  <a:srgbClr val="0070C0"/>
                </a:solidFill>
              </a:rPr>
              <a:t>Movies</a:t>
            </a:r>
            <a:r>
              <a:rPr lang="ru-RU" sz="2800" dirty="0" smtClean="0">
                <a:solidFill>
                  <a:srgbClr val="0070C0"/>
                </a:solidFill>
              </a:rPr>
              <a:t> </a:t>
            </a:r>
            <a:r>
              <a:rPr lang="ru-RU" sz="2800" dirty="0" smtClean="0"/>
              <a:t>контролера </a:t>
            </a:r>
            <a:r>
              <a:rPr lang="ru-RU" sz="2800" dirty="0"/>
              <a:t>и </a:t>
            </a:r>
            <a:r>
              <a:rPr lang="ru-RU" sz="2800" b="1" dirty="0" err="1" smtClean="0">
                <a:solidFill>
                  <a:srgbClr val="0070C0"/>
                </a:solidFill>
              </a:rPr>
              <a:t>Edit</a:t>
            </a:r>
            <a:r>
              <a:rPr lang="ru-RU" sz="2800" dirty="0" smtClean="0">
                <a:solidFill>
                  <a:srgbClr val="0070C0"/>
                </a:solidFill>
              </a:rPr>
              <a:t> </a:t>
            </a:r>
            <a:r>
              <a:rPr lang="ru-RU" sz="2800" dirty="0" err="1" smtClean="0"/>
              <a:t>действието</a:t>
            </a:r>
            <a:r>
              <a:rPr lang="ru-RU" sz="2800" dirty="0" smtClean="0"/>
              <a:t>.</a:t>
            </a:r>
            <a:endParaRPr lang="ru-RU" sz="2800" dirty="0"/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450641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706090"/>
          </a:xfrm>
        </p:spPr>
        <p:txBody>
          <a:bodyPr/>
          <a:lstStyle/>
          <a:p>
            <a:r>
              <a:rPr lang="ru-RU" sz="3200" b="1" dirty="0"/>
              <a:t>ASP.NET </a:t>
            </a:r>
            <a:r>
              <a:rPr lang="ru-RU" sz="3200" b="1" dirty="0" err="1"/>
              <a:t>Core</a:t>
            </a:r>
            <a:r>
              <a:rPr lang="ru-RU" sz="3200" b="1" dirty="0"/>
              <a:t> MVC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quarter" idx="13"/>
          </p:nvPr>
        </p:nvSpPr>
        <p:spPr>
          <a:xfrm>
            <a:off x="609600" y="1052736"/>
            <a:ext cx="7924800" cy="4662264"/>
          </a:xfrm>
        </p:spPr>
        <p:txBody>
          <a:bodyPr>
            <a:normAutofit fontScale="70000" lnSpcReduction="20000"/>
          </a:bodyPr>
          <a:lstStyle/>
          <a:p>
            <a:r>
              <a:rPr lang="ru-RU" sz="2800" dirty="0" err="1"/>
              <a:t>Архитектурният</a:t>
            </a:r>
            <a:r>
              <a:rPr lang="ru-RU" sz="2800" dirty="0"/>
              <a:t> </a:t>
            </a:r>
            <a:r>
              <a:rPr lang="ru-RU" sz="2800" dirty="0" err="1"/>
              <a:t>модел</a:t>
            </a:r>
            <a:r>
              <a:rPr lang="ru-RU" sz="2800" dirty="0"/>
              <a:t> на </a:t>
            </a:r>
            <a:r>
              <a:rPr lang="ru-RU" sz="2800" b="1" dirty="0"/>
              <a:t>MVC</a:t>
            </a:r>
            <a:r>
              <a:rPr lang="ru-RU" sz="2800" dirty="0"/>
              <a:t> </a:t>
            </a:r>
            <a:r>
              <a:rPr lang="ru-RU" sz="2800" dirty="0" err="1"/>
              <a:t>разделя</a:t>
            </a:r>
            <a:r>
              <a:rPr lang="ru-RU" sz="2800" dirty="0"/>
              <a:t> </a:t>
            </a:r>
            <a:r>
              <a:rPr lang="ru-RU" sz="2800" dirty="0" err="1"/>
              <a:t>приложението</a:t>
            </a:r>
            <a:r>
              <a:rPr lang="ru-RU" sz="2800" dirty="0"/>
              <a:t> на три </a:t>
            </a:r>
            <a:r>
              <a:rPr lang="ru-RU" sz="2800" dirty="0" err="1"/>
              <a:t>основни</a:t>
            </a:r>
            <a:r>
              <a:rPr lang="ru-RU" sz="2800" dirty="0"/>
              <a:t> </a:t>
            </a:r>
            <a:r>
              <a:rPr lang="ru-RU" sz="2800" dirty="0" err="1"/>
              <a:t>групи</a:t>
            </a:r>
            <a:r>
              <a:rPr lang="ru-RU" sz="2800" dirty="0"/>
              <a:t> </a:t>
            </a:r>
            <a:r>
              <a:rPr lang="ru-RU" sz="2800" dirty="0" err="1"/>
              <a:t>компоненти</a:t>
            </a:r>
            <a:r>
              <a:rPr lang="ru-RU" sz="2800" dirty="0"/>
              <a:t>: </a:t>
            </a:r>
            <a:endParaRPr lang="ru-RU" sz="2800" dirty="0" smtClean="0"/>
          </a:p>
          <a:p>
            <a:pPr>
              <a:buFont typeface="Wingdings" pitchFamily="2" charset="2"/>
              <a:buChar char="ü"/>
            </a:pPr>
            <a:r>
              <a:rPr lang="ru-RU" sz="2800" dirty="0"/>
              <a:t>М</a:t>
            </a:r>
            <a:r>
              <a:rPr lang="ru-RU" sz="2800" dirty="0" smtClean="0"/>
              <a:t>одели</a:t>
            </a:r>
            <a:r>
              <a:rPr lang="ru-RU" sz="2800" dirty="0"/>
              <a:t>, </a:t>
            </a:r>
            <a:r>
              <a:rPr lang="ru-RU" sz="2800" dirty="0" err="1"/>
              <a:t>И</a:t>
            </a:r>
            <a:r>
              <a:rPr lang="ru-RU" sz="2800" dirty="0" err="1" smtClean="0"/>
              <a:t>згледи</a:t>
            </a:r>
            <a:r>
              <a:rPr lang="ru-RU" sz="2800" dirty="0" smtClean="0"/>
              <a:t> </a:t>
            </a:r>
            <a:r>
              <a:rPr lang="ru-RU" sz="2800" dirty="0"/>
              <a:t>и </a:t>
            </a:r>
            <a:r>
              <a:rPr lang="ru-RU" sz="2800" dirty="0" err="1"/>
              <a:t>К</a:t>
            </a:r>
            <a:r>
              <a:rPr lang="ru-RU" sz="2800" dirty="0" err="1" smtClean="0"/>
              <a:t>онтролери</a:t>
            </a:r>
            <a:r>
              <a:rPr lang="ru-RU" sz="2800" dirty="0"/>
              <a:t>. </a:t>
            </a:r>
            <a:endParaRPr lang="ru-RU" sz="2800" dirty="0" smtClean="0"/>
          </a:p>
          <a:p>
            <a:pPr lvl="1">
              <a:buFont typeface="Wingdings" pitchFamily="2" charset="2"/>
              <a:buChar char="ü"/>
            </a:pPr>
            <a:r>
              <a:rPr lang="ru-RU" sz="2800" dirty="0" err="1" smtClean="0"/>
              <a:t>Този</a:t>
            </a:r>
            <a:r>
              <a:rPr lang="ru-RU" sz="2800" dirty="0" smtClean="0"/>
              <a:t> </a:t>
            </a:r>
            <a:r>
              <a:rPr lang="ru-RU" sz="2800" dirty="0" err="1"/>
              <a:t>модел</a:t>
            </a:r>
            <a:r>
              <a:rPr lang="ru-RU" sz="2800" dirty="0"/>
              <a:t> </a:t>
            </a:r>
            <a:r>
              <a:rPr lang="ru-RU" sz="2800" dirty="0" err="1"/>
              <a:t>помага</a:t>
            </a:r>
            <a:r>
              <a:rPr lang="ru-RU" sz="2800" dirty="0"/>
              <a:t> да се </a:t>
            </a:r>
            <a:r>
              <a:rPr lang="ru-RU" sz="2800" dirty="0" err="1"/>
              <a:t>постигне</a:t>
            </a:r>
            <a:r>
              <a:rPr lang="ru-RU" sz="2800" dirty="0"/>
              <a:t> </a:t>
            </a:r>
            <a:r>
              <a:rPr lang="ru-RU" sz="2800" dirty="0" err="1"/>
              <a:t>разделяне</a:t>
            </a:r>
            <a:r>
              <a:rPr lang="ru-RU" sz="2800" dirty="0"/>
              <a:t> на </a:t>
            </a:r>
            <a:r>
              <a:rPr lang="ru-RU" sz="2800" dirty="0" err="1" smtClean="0"/>
              <a:t>грижите</a:t>
            </a:r>
            <a:r>
              <a:rPr lang="ru-RU" sz="2800" dirty="0" smtClean="0"/>
              <a:t>: </a:t>
            </a:r>
          </a:p>
          <a:p>
            <a:pPr lvl="1">
              <a:buFont typeface="Wingdings" pitchFamily="2" charset="2"/>
              <a:buChar char="ü"/>
            </a:pPr>
            <a:r>
              <a:rPr lang="ru-RU" sz="2800" dirty="0" err="1" smtClean="0"/>
              <a:t>Логиката</a:t>
            </a:r>
            <a:r>
              <a:rPr lang="ru-RU" sz="2800" dirty="0" smtClean="0"/>
              <a:t> </a:t>
            </a:r>
            <a:r>
              <a:rPr lang="ru-RU" sz="2800" dirty="0"/>
              <a:t>на </a:t>
            </a:r>
            <a:r>
              <a:rPr lang="ru-RU" sz="2800" dirty="0" err="1"/>
              <a:t>потребителския</a:t>
            </a:r>
            <a:r>
              <a:rPr lang="ru-RU" sz="2800" dirty="0"/>
              <a:t> интерфейс принадлежи на </a:t>
            </a:r>
            <a:r>
              <a:rPr lang="ru-RU" sz="2800" dirty="0" err="1" smtClean="0"/>
              <a:t>изгледа</a:t>
            </a:r>
            <a:r>
              <a:rPr lang="ru-RU" sz="2800" dirty="0" smtClean="0"/>
              <a:t>.</a:t>
            </a:r>
            <a:r>
              <a:rPr lang="ru-RU" sz="2800" dirty="0"/>
              <a:t> </a:t>
            </a:r>
            <a:endParaRPr lang="ru-RU" sz="2800" dirty="0" smtClean="0"/>
          </a:p>
          <a:p>
            <a:pPr lvl="1">
              <a:buFont typeface="Wingdings" pitchFamily="2" charset="2"/>
              <a:buChar char="ü"/>
            </a:pPr>
            <a:r>
              <a:rPr lang="ru-RU" sz="2800" dirty="0" err="1" smtClean="0"/>
              <a:t>Входната</a:t>
            </a:r>
            <a:r>
              <a:rPr lang="ru-RU" sz="2800" dirty="0" smtClean="0"/>
              <a:t> </a:t>
            </a:r>
            <a:r>
              <a:rPr lang="ru-RU" sz="2800" dirty="0"/>
              <a:t>логика принадлежи на контролера. </a:t>
            </a:r>
            <a:endParaRPr lang="ru-RU" sz="2800" dirty="0" smtClean="0"/>
          </a:p>
          <a:p>
            <a:pPr lvl="1">
              <a:buFont typeface="Wingdings" pitchFamily="2" charset="2"/>
              <a:buChar char="ü"/>
            </a:pPr>
            <a:r>
              <a:rPr lang="ru-RU" sz="2800" dirty="0" smtClean="0"/>
              <a:t>Бизнес </a:t>
            </a:r>
            <a:r>
              <a:rPr lang="ru-RU" sz="2800" dirty="0" err="1"/>
              <a:t>логиката</a:t>
            </a:r>
            <a:r>
              <a:rPr lang="ru-RU" sz="2800" dirty="0"/>
              <a:t> принадлежи </a:t>
            </a:r>
            <a:r>
              <a:rPr lang="ru-RU" sz="2800" dirty="0" err="1"/>
              <a:t>към</a:t>
            </a:r>
            <a:r>
              <a:rPr lang="ru-RU" sz="2800" dirty="0"/>
              <a:t> </a:t>
            </a:r>
            <a:r>
              <a:rPr lang="ru-RU" sz="2800" dirty="0" err="1"/>
              <a:t>модела</a:t>
            </a:r>
            <a:r>
              <a:rPr lang="ru-RU" sz="2800" dirty="0"/>
              <a:t>. </a:t>
            </a:r>
            <a:endParaRPr lang="ru-RU" sz="2800" dirty="0" smtClean="0"/>
          </a:p>
          <a:p>
            <a:pPr>
              <a:buFont typeface="Wingdings" pitchFamily="2" charset="2"/>
              <a:buChar char="ü"/>
            </a:pPr>
            <a:r>
              <a:rPr lang="ru-RU" sz="2800" dirty="0" err="1" smtClean="0"/>
              <a:t>Това</a:t>
            </a:r>
            <a:r>
              <a:rPr lang="ru-RU" sz="2800" dirty="0" smtClean="0"/>
              <a:t> </a:t>
            </a:r>
            <a:r>
              <a:rPr lang="ru-RU" sz="2800" dirty="0" err="1"/>
              <a:t>разделяне</a:t>
            </a:r>
            <a:r>
              <a:rPr lang="ru-RU" sz="2800" dirty="0"/>
              <a:t> </a:t>
            </a:r>
            <a:r>
              <a:rPr lang="ru-RU" sz="2800" dirty="0" err="1"/>
              <a:t>помага</a:t>
            </a:r>
            <a:r>
              <a:rPr lang="ru-RU" sz="2800" dirty="0"/>
              <a:t> за управление на </a:t>
            </a:r>
            <a:r>
              <a:rPr lang="ru-RU" sz="2800" dirty="0" err="1"/>
              <a:t>сложността</a:t>
            </a:r>
            <a:r>
              <a:rPr lang="ru-RU" sz="2800" dirty="0"/>
              <a:t> при </a:t>
            </a:r>
            <a:r>
              <a:rPr lang="ru-RU" sz="2800" dirty="0" err="1"/>
              <a:t>изграждането</a:t>
            </a:r>
            <a:r>
              <a:rPr lang="ru-RU" sz="2800" dirty="0"/>
              <a:t> на </a:t>
            </a:r>
            <a:r>
              <a:rPr lang="ru-RU" sz="2800" dirty="0" smtClean="0"/>
              <a:t>приложение</a:t>
            </a:r>
          </a:p>
          <a:p>
            <a:pPr>
              <a:buFont typeface="Wingdings" pitchFamily="2" charset="2"/>
              <a:buChar char="ü"/>
            </a:pPr>
            <a:r>
              <a:rPr lang="ru-RU" sz="2800" dirty="0" err="1" smtClean="0"/>
              <a:t>Дава</a:t>
            </a:r>
            <a:r>
              <a:rPr lang="ru-RU" sz="2800" dirty="0" smtClean="0"/>
              <a:t> </a:t>
            </a:r>
            <a:r>
              <a:rPr lang="ru-RU" sz="2800" dirty="0" err="1"/>
              <a:t>възможност</a:t>
            </a:r>
            <a:r>
              <a:rPr lang="ru-RU" sz="2800" dirty="0"/>
              <a:t> за работа по един аспект на </a:t>
            </a:r>
            <a:r>
              <a:rPr lang="ru-RU" sz="2800" dirty="0" err="1"/>
              <a:t>внедряването</a:t>
            </a:r>
            <a:r>
              <a:rPr lang="ru-RU" sz="2800" dirty="0"/>
              <a:t> </a:t>
            </a:r>
            <a:r>
              <a:rPr lang="ru-RU" sz="2800" dirty="0" err="1"/>
              <a:t>наведнъж</a:t>
            </a:r>
            <a:r>
              <a:rPr lang="ru-RU" sz="2800" dirty="0"/>
              <a:t>, без да се </a:t>
            </a:r>
            <a:r>
              <a:rPr lang="ru-RU" sz="2800" dirty="0" err="1"/>
              <a:t>засяга</a:t>
            </a:r>
            <a:r>
              <a:rPr lang="ru-RU" sz="2800" dirty="0"/>
              <a:t> кода на друг. </a:t>
            </a:r>
            <a:endParaRPr lang="ru-RU" sz="2800" dirty="0" smtClean="0"/>
          </a:p>
          <a:p>
            <a:pPr>
              <a:buFont typeface="Wingdings" pitchFamily="2" charset="2"/>
              <a:buChar char="ü"/>
            </a:pPr>
            <a:r>
              <a:rPr lang="ru-RU" sz="2800" dirty="0" smtClean="0"/>
              <a:t>Например</a:t>
            </a:r>
            <a:r>
              <a:rPr lang="ru-RU" sz="2800" dirty="0"/>
              <a:t>, можете да </a:t>
            </a:r>
            <a:r>
              <a:rPr lang="ru-RU" sz="2800" dirty="0" err="1"/>
              <a:t>работите</a:t>
            </a:r>
            <a:r>
              <a:rPr lang="ru-RU" sz="2800" dirty="0"/>
              <a:t> </a:t>
            </a:r>
            <a:r>
              <a:rPr lang="ru-RU" sz="2800" dirty="0" err="1"/>
              <a:t>върху</a:t>
            </a:r>
            <a:r>
              <a:rPr lang="ru-RU" sz="2800" dirty="0"/>
              <a:t> кода на </a:t>
            </a:r>
            <a:r>
              <a:rPr lang="ru-RU" sz="2800" dirty="0" err="1"/>
              <a:t>изгледа</a:t>
            </a:r>
            <a:r>
              <a:rPr lang="ru-RU" sz="2800" dirty="0"/>
              <a:t>, без да зависите от кода на бизнес </a:t>
            </a:r>
            <a:r>
              <a:rPr lang="ru-RU" sz="2800" dirty="0" err="1"/>
              <a:t>логиката</a:t>
            </a:r>
            <a:r>
              <a:rPr lang="ru-RU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36775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Добавете контролер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bg-BG" dirty="0" smtClean="0"/>
              <a:t>В папка </a:t>
            </a:r>
            <a:r>
              <a:rPr lang="en-US" dirty="0" smtClean="0"/>
              <a:t>Controllers </a:t>
            </a:r>
            <a:r>
              <a:rPr lang="bg-BG" dirty="0" smtClean="0"/>
              <a:t>от </a:t>
            </a:r>
            <a:r>
              <a:rPr lang="en-US" dirty="0" smtClean="0"/>
              <a:t>Solution Explorer </a:t>
            </a:r>
            <a:r>
              <a:rPr lang="bg-BG" dirty="0" smtClean="0"/>
              <a:t>с десен бутон на мишката изберете </a:t>
            </a:r>
            <a:r>
              <a:rPr lang="en-US" dirty="0" smtClean="0"/>
              <a:t>Add-&gt;Controller</a:t>
            </a:r>
          </a:p>
          <a:p>
            <a:endParaRPr lang="bg-BG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348880"/>
            <a:ext cx="5891808" cy="3314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3786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Добавете контролер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bg-BG" dirty="0" smtClean="0"/>
              <a:t>В отворилият се прозорец изберете </a:t>
            </a:r>
            <a:r>
              <a:rPr lang="en-US" dirty="0" smtClean="0"/>
              <a:t>MVC Controller - Empty</a:t>
            </a:r>
          </a:p>
          <a:p>
            <a:endParaRPr lang="bg-BG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2204864"/>
            <a:ext cx="6323856" cy="3557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1055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Добавете контролер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bg-BG" dirty="0" smtClean="0"/>
              <a:t>За име </a:t>
            </a:r>
            <a:r>
              <a:rPr lang="en-US" dirty="0" smtClean="0"/>
              <a:t>Name: </a:t>
            </a:r>
            <a:r>
              <a:rPr lang="bg-BG" dirty="0" smtClean="0"/>
              <a:t>на контролера задайте </a:t>
            </a:r>
            <a:r>
              <a:rPr lang="en-US" dirty="0" err="1" smtClean="0"/>
              <a:t>HelloWorldController</a:t>
            </a:r>
            <a:endParaRPr lang="bg-BG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4679" y="2204864"/>
            <a:ext cx="6467872" cy="3638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810911"/>
      </p:ext>
    </p:extLst>
  </p:cSld>
  <p:clrMapOvr>
    <a:masterClrMapping/>
  </p:clrMapOvr>
</p:sld>
</file>

<file path=ppt/theme/theme1.xml><?xml version="1.0" encoding="utf-8"?>
<a:theme xmlns:a="http://schemas.openxmlformats.org/drawingml/2006/main" name="Хоризонт">
  <a:themeElements>
    <a:clrScheme name="Хоризонт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Хоризонт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Хоризонт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116</TotalTime>
  <Words>506</Words>
  <Application>Microsoft Office PowerPoint</Application>
  <PresentationFormat>Презентация на цял екран (4:3)</PresentationFormat>
  <Paragraphs>118</Paragraphs>
  <Slides>21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21</vt:i4>
      </vt:variant>
    </vt:vector>
  </HeadingPairs>
  <TitlesOfParts>
    <vt:vector size="22" baseType="lpstr">
      <vt:lpstr>Хоризонт</vt:lpstr>
      <vt:lpstr>ASP.NET Core MVC</vt:lpstr>
      <vt:lpstr>ASP.NET Core MVC</vt:lpstr>
      <vt:lpstr>ASP.NET Core MVC</vt:lpstr>
      <vt:lpstr>ASP.NET Core MVC</vt:lpstr>
      <vt:lpstr>ASP.NET Core MVC</vt:lpstr>
      <vt:lpstr>ASP.NET Core MVC</vt:lpstr>
      <vt:lpstr>Добавете контролер</vt:lpstr>
      <vt:lpstr>Добавете контролер</vt:lpstr>
      <vt:lpstr>Добавете контролер</vt:lpstr>
      <vt:lpstr>Добавете контролер</vt:lpstr>
      <vt:lpstr>Controllers</vt:lpstr>
      <vt:lpstr>Controllers</vt:lpstr>
      <vt:lpstr>Маршрутизиране</vt:lpstr>
      <vt:lpstr>Стандартен маршрут</vt:lpstr>
      <vt:lpstr>Стандартен маршрут</vt:lpstr>
      <vt:lpstr>маршрутизиране</vt:lpstr>
      <vt:lpstr>маршрутизиране</vt:lpstr>
      <vt:lpstr>маршрутизиране</vt:lpstr>
      <vt:lpstr>маршрутизиране</vt:lpstr>
      <vt:lpstr>маршрутизиране</vt:lpstr>
      <vt:lpstr>маршрутизиране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Core MVC</dc:title>
  <dc:creator>weeew</dc:creator>
  <cp:lastModifiedBy>weeew</cp:lastModifiedBy>
  <cp:revision>12</cp:revision>
  <dcterms:created xsi:type="dcterms:W3CDTF">2021-10-12T13:40:31Z</dcterms:created>
  <dcterms:modified xsi:type="dcterms:W3CDTF">2021-10-13T08:17:58Z</dcterms:modified>
</cp:coreProperties>
</file>