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CDE1-6534-6E60-2857-D21C45ED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20259-EF63-1615-CC5D-962C58B1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4CE1-1076-85EB-E1BA-1A642EA8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8A00-27A5-DBA7-9BDB-3E14121A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A29E1-FD10-745F-0D2A-EC33C6EF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204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5B39-9BFB-A318-9031-03EE1FD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4D95D-4E89-8668-8379-04406AC3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2392-2C54-5E35-36EE-D948809E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0E1E-249D-ADFD-3A08-7DD4B730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E750-BAC0-6A3A-299E-BDFAC0A6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388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D53D0-7DD5-388A-6F71-5C2481E3A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6A9CD-581F-5FBA-9EFF-A491014F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098A-CFEE-919B-6534-CED394A1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3B8A-CDBD-36E5-BBA0-714976FD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800F-D051-F8B9-929C-CEE1C3EF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BADC-C0F3-DD0C-1492-81A7519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A4B4-F163-467C-C109-6B0A53F5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85A5-A98C-C0E8-BDA4-6F5ECE9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787E-3808-E671-1FC5-AB520428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9DD0-3770-6F94-D549-197B4233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936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BBB4-AD18-545A-04DD-C2556788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BAB2A-6413-61DC-6940-9107AC8C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C937-8E9A-4C96-6B99-235A1BF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D9E2-DBE7-9501-A891-9B92C3C1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8FA3-4EA1-3CF9-C2A5-0FF84877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92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42E8-3D98-3339-43CB-AF2AB22F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A516-E3D3-D766-0D04-CD569F06A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EE2C8-461F-EE17-CCDE-CCED499D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F767-19CD-8C23-A629-1AC8BFE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2ECD-080D-C260-CEF0-DCBE1563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07A1-E7E4-3643-21E4-F5A78CEE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655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FA2C-BC9C-99A7-4134-C8F88CD5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38F-29B3-11A4-0BC6-0C5101B5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0EFA1-9647-D125-E198-956D6BC58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1D53-1D9C-6F28-F1E3-AB0EB437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24F47-6FEA-0789-1AF1-748DC2A72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918F1-5911-E4EC-9124-C1B11B86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27094-1DDC-5C9B-207C-1A977AA4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F1B24-D497-6BFD-9CB4-9E944B66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99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82EF-CC00-1AC7-B69F-64245210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08C6-E9B6-801E-D535-2B35F417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A7578-7EAA-94BE-322C-82D0A848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6A963-8999-33C4-8EF2-19ECADC9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750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E8848-BD5B-E354-62B6-87971F93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08FB4-7A88-3A40-57CB-CB673823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A4468-BE52-7FF2-A526-AA761564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97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0784-F11D-967A-5480-1D1F0E7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F2DD-C2FA-CC99-6B11-7A1F31B9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3F3E9-7F51-3C7C-045B-3C46570A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B395-8CFD-FA5D-90C4-2E42DD21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6960-856A-148D-230F-916DAA82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21A6-1472-18DD-DB81-055EFC10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02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A937-92CA-1BBA-64BE-42425EA2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1A447-55D7-3E6C-EE97-694DCACD9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FCE40-1265-917B-DEBA-39C747EF4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DEBEB-1B6E-0B79-41A7-D583E262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8AA6-34C1-6375-0E37-E1F5070E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54223-B87B-8D1F-868A-C29F92BD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099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7F7C4-73AA-3E47-DCB1-D5E2D23E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F92C0-8C9A-70BA-C2D3-96C4B5CD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AA1A-57D0-DFA3-19A0-A882152C0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3E4E-2850-4085-96E6-1FE93E0C9D8F}" type="datetimeFigureOut">
              <a:rPr lang="en-IL" smtClean="0"/>
              <a:t>20/04/2023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FA28-29F9-A484-AD6F-CA31AF7FD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9B07-15FD-02D7-E7D5-95DF4EC1C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BE97-8B57-4124-BE8C-E8EE9A165F7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260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BAF29-734C-2E13-A123-D5605258553F}"/>
              </a:ext>
            </a:extLst>
          </p:cNvPr>
          <p:cNvSpPr txBox="1"/>
          <p:nvPr/>
        </p:nvSpPr>
        <p:spPr>
          <a:xfrm>
            <a:off x="1300899" y="2767280"/>
            <a:ext cx="9323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Biological Background</a:t>
            </a:r>
            <a:endParaRPr lang="en-IL" sz="8000" dirty="0"/>
          </a:p>
        </p:txBody>
      </p:sp>
    </p:spTree>
    <p:extLst>
      <p:ext uri="{BB962C8B-B14F-4D97-AF65-F5344CB8AC3E}">
        <p14:creationId xmlns:p14="http://schemas.microsoft.com/office/powerpoint/2010/main" val="404108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67AE27-83CF-54A0-FEA6-B0C8C35E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3" y="427735"/>
            <a:ext cx="4808637" cy="1691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1DD19-5C40-30ED-1CD4-92500199B3C5}"/>
                  </a:ext>
                </a:extLst>
              </p:cNvPr>
              <p:cNvSpPr txBox="1"/>
              <p:nvPr/>
            </p:nvSpPr>
            <p:spPr>
              <a:xfrm>
                <a:off x="1497562" y="3172409"/>
                <a:ext cx="3354355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1DD19-5C40-30ED-1CD4-92500199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62" y="3172409"/>
                <a:ext cx="3354355" cy="770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302A39F-39AF-5D3E-7B49-F8726074028B}"/>
              </a:ext>
            </a:extLst>
          </p:cNvPr>
          <p:cNvSpPr txBox="1"/>
          <p:nvPr/>
        </p:nvSpPr>
        <p:spPr>
          <a:xfrm>
            <a:off x="1632857" y="2463282"/>
            <a:ext cx="11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fraction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38920-14F0-8426-B66A-76F90818683D}"/>
              </a:ext>
            </a:extLst>
          </p:cNvPr>
          <p:cNvSpPr txBox="1"/>
          <p:nvPr/>
        </p:nvSpPr>
        <p:spPr>
          <a:xfrm>
            <a:off x="3174739" y="2463282"/>
            <a:ext cx="11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fraction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8BF81-C55A-BD43-B609-A30FA634A0FF}"/>
              </a:ext>
            </a:extLst>
          </p:cNvPr>
          <p:cNvSpPr txBox="1"/>
          <p:nvPr/>
        </p:nvSpPr>
        <p:spPr>
          <a:xfrm>
            <a:off x="3296037" y="384705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1-n</a:t>
            </a:r>
            <a:endParaRPr lang="en-IL" sz="3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DE1252-F487-B0DD-666D-462DA0ED1BF8}"/>
              </a:ext>
            </a:extLst>
          </p:cNvPr>
          <p:cNvSpPr txBox="1"/>
          <p:nvPr/>
        </p:nvSpPr>
        <p:spPr>
          <a:xfrm>
            <a:off x="1957226" y="384705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</a:t>
            </a:r>
            <a:endParaRPr lang="en-IL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E8AE8-0D9F-AF33-FEC5-2B017BE48C9D}"/>
                  </a:ext>
                </a:extLst>
              </p:cNvPr>
              <p:cNvSpPr txBox="1"/>
              <p:nvPr/>
            </p:nvSpPr>
            <p:spPr>
              <a:xfrm>
                <a:off x="1497562" y="4981117"/>
                <a:ext cx="3182538" cy="1070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𝐷𝑖𝑓𝑓𝑒𝑟𝑒𝑛𝑡𝑖𝑎𝑙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0E8AE8-0D9F-AF33-FEC5-2B017BE48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62" y="4981117"/>
                <a:ext cx="3182538" cy="1070549"/>
              </a:xfrm>
              <a:prstGeom prst="rect">
                <a:avLst/>
              </a:prstGeom>
              <a:blipFill>
                <a:blip r:embed="rId4"/>
                <a:stretch>
                  <a:fillRect l="-3065" r="-28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22B3F9-FC8D-CD90-50ED-8BD17156F514}"/>
                  </a:ext>
                </a:extLst>
              </p:cNvPr>
              <p:cNvSpPr txBox="1"/>
              <p:nvPr/>
            </p:nvSpPr>
            <p:spPr>
              <a:xfrm>
                <a:off x="6864092" y="926321"/>
                <a:ext cx="1619931" cy="694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22B3F9-FC8D-CD90-50ED-8BD17156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92" y="926321"/>
                <a:ext cx="1619931" cy="694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BBF1F5-0B7D-E9BB-B461-479B0C85684E}"/>
                  </a:ext>
                </a:extLst>
              </p:cNvPr>
              <p:cNvSpPr txBox="1"/>
              <p:nvPr/>
            </p:nvSpPr>
            <p:spPr>
              <a:xfrm>
                <a:off x="8759889" y="864831"/>
                <a:ext cx="152759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BBF1F5-0B7D-E9BB-B461-479B0C85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889" y="864831"/>
                <a:ext cx="1527598" cy="756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D568-5C18-CBCD-42B9-43686A5224BA}"/>
                  </a:ext>
                </a:extLst>
              </p:cNvPr>
              <p:cNvSpPr txBox="1"/>
              <p:nvPr/>
            </p:nvSpPr>
            <p:spPr>
              <a:xfrm>
                <a:off x="6273161" y="2081446"/>
                <a:ext cx="4421723" cy="763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D568-5C18-CBCD-42B9-43686A52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61" y="2081446"/>
                <a:ext cx="4421723" cy="7636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0BE69A-F1AA-9A5F-AD2B-6AE7541F335B}"/>
                  </a:ext>
                </a:extLst>
              </p:cNvPr>
              <p:cNvSpPr txBox="1"/>
              <p:nvPr/>
            </p:nvSpPr>
            <p:spPr>
              <a:xfrm>
                <a:off x="6428793" y="3069002"/>
                <a:ext cx="3699795" cy="512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0BE69A-F1AA-9A5F-AD2B-6AE7541F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93" y="3069002"/>
                <a:ext cx="3699795" cy="512000"/>
              </a:xfrm>
              <a:prstGeom prst="rect">
                <a:avLst/>
              </a:prstGeom>
              <a:blipFill>
                <a:blip r:embed="rId8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99D3AB-456C-3191-2A76-7C38BFE84574}"/>
                  </a:ext>
                </a:extLst>
              </p:cNvPr>
              <p:cNvSpPr txBox="1"/>
              <p:nvPr/>
            </p:nvSpPr>
            <p:spPr>
              <a:xfrm>
                <a:off x="6572889" y="4431830"/>
                <a:ext cx="3822265" cy="8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4000" dirty="0"/>
                  <a:t> 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sz="4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99D3AB-456C-3191-2A76-7C38BFE84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889" y="4431830"/>
                <a:ext cx="3822265" cy="853888"/>
              </a:xfrm>
              <a:prstGeom prst="rect">
                <a:avLst/>
              </a:prstGeom>
              <a:blipFill>
                <a:blip r:embed="rId9"/>
                <a:stretch>
                  <a:fillRect b="-357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7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DA2DA-06F2-967C-04D4-37F2B48A227F}"/>
                  </a:ext>
                </a:extLst>
              </p:cNvPr>
              <p:cNvSpPr txBox="1"/>
              <p:nvPr/>
            </p:nvSpPr>
            <p:spPr>
              <a:xfrm>
                <a:off x="1067827" y="3002056"/>
                <a:ext cx="3822265" cy="8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4000" dirty="0"/>
                  <a:t> 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DA2DA-06F2-967C-04D4-37F2B48A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27" y="3002056"/>
                <a:ext cx="3822265" cy="853888"/>
              </a:xfrm>
              <a:prstGeom prst="rect">
                <a:avLst/>
              </a:prstGeom>
              <a:blipFill>
                <a:blip r:embed="rId2"/>
                <a:stretch>
                  <a:fillRect b="-34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25B099-9951-AB7A-8237-443BBD14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18" y="82335"/>
            <a:ext cx="3675845" cy="66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0B6D7-F240-110E-227A-77936921296C}"/>
              </a:ext>
            </a:extLst>
          </p:cNvPr>
          <p:cNvSpPr txBox="1"/>
          <p:nvPr/>
        </p:nvSpPr>
        <p:spPr>
          <a:xfrm>
            <a:off x="1822579" y="2705725"/>
            <a:ext cx="85468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Project Workflow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263955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70D95-EDF0-BF5A-25B0-10D8C651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37" y="1482476"/>
            <a:ext cx="6587125" cy="4620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26F2E4-5590-3E77-6AE7-D73DAFFCC56B}"/>
              </a:ext>
            </a:extLst>
          </p:cNvPr>
          <p:cNvSpPr txBox="1"/>
          <p:nvPr/>
        </p:nvSpPr>
        <p:spPr>
          <a:xfrm>
            <a:off x="634480" y="625151"/>
            <a:ext cx="947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Getting and filtering ChannelPedia data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07055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A67D9-FE71-A594-DFD4-232C6D71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821"/>
            <a:ext cx="12093988" cy="5624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913CB-334D-DC60-E0DA-9ACCEBD60C8E}"/>
              </a:ext>
            </a:extLst>
          </p:cNvPr>
          <p:cNvSpPr txBox="1"/>
          <p:nvPr/>
        </p:nvSpPr>
        <p:spPr>
          <a:xfrm>
            <a:off x="167949" y="437175"/>
            <a:ext cx="105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2. Getting conductivity from current and normalizing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6342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11D04-6C41-3E9E-646D-03DA828469ED}"/>
              </a:ext>
            </a:extLst>
          </p:cNvPr>
          <p:cNvSpPr txBox="1"/>
          <p:nvPr/>
        </p:nvSpPr>
        <p:spPr>
          <a:xfrm>
            <a:off x="251923" y="437175"/>
            <a:ext cx="11047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3. Generating data for a sanity check by known equations and parameters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0F3E4-EE0E-C958-27BF-9879778E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0" y="1813302"/>
            <a:ext cx="6262571" cy="4607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7D051-6CC5-639A-71A0-C86CAC15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857" y="1376246"/>
            <a:ext cx="2821777" cy="51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E5D0D8-53B8-2039-4ABE-441D7BEA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715"/>
            <a:ext cx="8209161" cy="4186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37D79-60B0-BEC1-16DC-044A6B3A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302" y="340196"/>
            <a:ext cx="3322608" cy="603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22727-F046-3AA5-F333-3F26E182F7D5}"/>
              </a:ext>
            </a:extLst>
          </p:cNvPr>
          <p:cNvSpPr txBox="1"/>
          <p:nvPr/>
        </p:nvSpPr>
        <p:spPr>
          <a:xfrm>
            <a:off x="3634063" y="107419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18x100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820A5-2E69-E9FD-5484-6E4E52072F74}"/>
              </a:ext>
            </a:extLst>
          </p:cNvPr>
          <p:cNvSpPr txBox="1"/>
          <p:nvPr/>
        </p:nvSpPr>
        <p:spPr>
          <a:xfrm>
            <a:off x="9842377" y="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3*1800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7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4CC7E-B285-13E5-7472-88BF2E53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27" y="1143038"/>
            <a:ext cx="3101609" cy="425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ED8559-B0A1-2275-85CF-D67E010C5689}"/>
              </a:ext>
            </a:extLst>
          </p:cNvPr>
          <p:cNvSpPr txBox="1"/>
          <p:nvPr/>
        </p:nvSpPr>
        <p:spPr>
          <a:xfrm>
            <a:off x="1287262" y="1143038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t, V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FA8AD-3586-80B8-FC0D-526CD1AB2972}"/>
              </a:ext>
            </a:extLst>
          </p:cNvPr>
          <p:cNvCxnSpPr>
            <a:stCxn id="6" idx="2"/>
          </p:cNvCxnSpPr>
          <p:nvPr/>
        </p:nvCxnSpPr>
        <p:spPr>
          <a:xfrm>
            <a:off x="1571348" y="1512370"/>
            <a:ext cx="8878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11FFD1-2F77-5166-A822-16AB0E03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3" y="2388093"/>
            <a:ext cx="2020060" cy="1572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0FE51B-CAEF-9187-611A-5F6DE63AFD5A}"/>
              </a:ext>
            </a:extLst>
          </p:cNvPr>
          <p:cNvSpPr txBox="1"/>
          <p:nvPr/>
        </p:nvSpPr>
        <p:spPr>
          <a:xfrm rot="20523621">
            <a:off x="781235" y="3035984"/>
            <a:ext cx="158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c1 c2 c3 c4 c5 c6 c7 c8</a:t>
            </a:r>
            <a:endParaRPr lang="en-IL" sz="12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E202CE-52C7-4242-F94D-0B3FF5A3200D}"/>
              </a:ext>
            </a:extLst>
          </p:cNvPr>
          <p:cNvCxnSpPr/>
          <p:nvPr/>
        </p:nvCxnSpPr>
        <p:spPr>
          <a:xfrm>
            <a:off x="1562469" y="4106129"/>
            <a:ext cx="8878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78AA54-2404-83C6-76AA-DFF7B3F46834}"/>
              </a:ext>
            </a:extLst>
          </p:cNvPr>
          <p:cNvSpPr txBox="1"/>
          <p:nvPr/>
        </p:nvSpPr>
        <p:spPr>
          <a:xfrm>
            <a:off x="1211801" y="5045062"/>
            <a:ext cx="10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G(t, V)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8F467-3F34-62A7-249D-4C57C6B3A288}"/>
              </a:ext>
            </a:extLst>
          </p:cNvPr>
          <p:cNvSpPr txBox="1"/>
          <p:nvPr/>
        </p:nvSpPr>
        <p:spPr>
          <a:xfrm>
            <a:off x="4847958" y="1179024"/>
            <a:ext cx="87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64, -30</a:t>
            </a:r>
            <a:endParaRPr lang="en-IL" dirty="0">
              <a:solidFill>
                <a:srgbClr val="7030A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A7720A-1E75-D5C5-80EA-6FD78E2DA5C2}"/>
              </a:ext>
            </a:extLst>
          </p:cNvPr>
          <p:cNvCxnSpPr/>
          <p:nvPr/>
        </p:nvCxnSpPr>
        <p:spPr>
          <a:xfrm>
            <a:off x="5292764" y="4144206"/>
            <a:ext cx="8878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8F936D-14EB-FD8B-E006-34CD28F4F685}"/>
              </a:ext>
            </a:extLst>
          </p:cNvPr>
          <p:cNvSpPr txBox="1"/>
          <p:nvPr/>
        </p:nvSpPr>
        <p:spPr>
          <a:xfrm>
            <a:off x="4298123" y="5045062"/>
            <a:ext cx="237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0.354114817547396</a:t>
            </a:r>
            <a:endParaRPr lang="en-IL" dirty="0">
              <a:solidFill>
                <a:srgbClr val="7030A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2827B6-2150-3333-AF73-FA63CC74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92" y="2426170"/>
            <a:ext cx="2020060" cy="15727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2FD2CB-2410-2381-D332-74BAD2009990}"/>
              </a:ext>
            </a:extLst>
          </p:cNvPr>
          <p:cNvSpPr txBox="1"/>
          <p:nvPr/>
        </p:nvSpPr>
        <p:spPr>
          <a:xfrm rot="20523621">
            <a:off x="4089158" y="3149636"/>
            <a:ext cx="231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0.01 55 0.1 55 0.125 0.0125 65 4</a:t>
            </a:r>
            <a:endParaRPr lang="en-IL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2BD3C-7BC4-14BF-685A-026E69379EFC}"/>
              </a:ext>
            </a:extLst>
          </p:cNvPr>
          <p:cNvCxnSpPr/>
          <p:nvPr/>
        </p:nvCxnSpPr>
        <p:spPr>
          <a:xfrm>
            <a:off x="5277688" y="1508944"/>
            <a:ext cx="8878" cy="8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ED05774-40F7-2C43-A6BA-9F2817D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7" y="2604495"/>
            <a:ext cx="415744" cy="5699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61AD8A-E9ED-5A09-6E3E-C22DEE7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64" y="2699214"/>
            <a:ext cx="415744" cy="5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45DD4-4945-D7C0-0937-8E4709D9D421}"/>
              </a:ext>
            </a:extLst>
          </p:cNvPr>
          <p:cNvSpPr txBox="1"/>
          <p:nvPr/>
        </p:nvSpPr>
        <p:spPr>
          <a:xfrm>
            <a:off x="251923" y="437175"/>
            <a:ext cx="110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4. Defining the problem</a:t>
            </a:r>
            <a:endParaRPr lang="en-I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4A0ED-51FF-C5EF-3E3E-7C1CCDAB38FC}"/>
              </a:ext>
            </a:extLst>
          </p:cNvPr>
          <p:cNvSpPr txBox="1"/>
          <p:nvPr/>
        </p:nvSpPr>
        <p:spPr>
          <a:xfrm>
            <a:off x="549749" y="1305017"/>
            <a:ext cx="11047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Given 2 time constants α={c1, c2, c3, c4}, β = {c5, c6, c7} and c8 (for power). We want to find a Model M that finds those parameters given the data that was created by those parameters (Sanity check – Squid).</a:t>
            </a:r>
          </a:p>
          <a:p>
            <a:pPr marL="342900" indent="-342900">
              <a:buAutoNum type="arabicPeriod"/>
            </a:pPr>
            <a:r>
              <a:rPr lang="en-US" dirty="0"/>
              <a:t>In the second phase, using Model M we found, we want to find the parameters: α={c1, c2, c3, c4}, β = {c5, c6, c7} and c8 (for power) for the data we got from ChannelPedia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E9F9B-A48A-783E-28DF-6BDFBAC8ED38}"/>
              </a:ext>
            </a:extLst>
          </p:cNvPr>
          <p:cNvSpPr txBox="1"/>
          <p:nvPr/>
        </p:nvSpPr>
        <p:spPr>
          <a:xfrm>
            <a:off x="2283043" y="3178051"/>
            <a:ext cx="218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c1 c2 c3 c4 c5 c6 c7 c8 +</a:t>
            </a:r>
          </a:p>
          <a:p>
            <a:r>
              <a:rPr lang="en-US" sz="1600" b="1" dirty="0"/>
              <a:t>Our generated Data</a:t>
            </a:r>
            <a:endParaRPr lang="en-IL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D1926-DF83-D5B0-42CE-2BB1C1F09D0F}"/>
              </a:ext>
            </a:extLst>
          </p:cNvPr>
          <p:cNvSpPr txBox="1"/>
          <p:nvPr/>
        </p:nvSpPr>
        <p:spPr>
          <a:xfrm>
            <a:off x="2336310" y="2771671"/>
            <a:ext cx="20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Sanity check – Squid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4E8588-7AA2-43C1-BF34-94BDA30C0499}"/>
              </a:ext>
            </a:extLst>
          </p:cNvPr>
          <p:cNvCxnSpPr>
            <a:stCxn id="6" idx="2"/>
          </p:cNvCxnSpPr>
          <p:nvPr/>
        </p:nvCxnSpPr>
        <p:spPr>
          <a:xfrm>
            <a:off x="3374997" y="3762826"/>
            <a:ext cx="0" cy="148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0BE192-E2DD-FB4A-257E-159AF3F972CC}"/>
              </a:ext>
            </a:extLst>
          </p:cNvPr>
          <p:cNvSpPr txBox="1"/>
          <p:nvPr/>
        </p:nvSpPr>
        <p:spPr>
          <a:xfrm>
            <a:off x="2132121" y="5251862"/>
            <a:ext cx="300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0.01 55 0.1 55 0.125 0.0125 65 4</a:t>
            </a:r>
            <a:endParaRPr lang="en-IL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79E32-C794-7B0B-5F78-9F2FA2BE664B}"/>
              </a:ext>
            </a:extLst>
          </p:cNvPr>
          <p:cNvSpPr txBox="1"/>
          <p:nvPr/>
        </p:nvSpPr>
        <p:spPr>
          <a:xfrm>
            <a:off x="2877849" y="4227951"/>
            <a:ext cx="109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M</a:t>
            </a:r>
            <a:endParaRPr lang="en-IL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6752D-AE66-4557-5773-EB03FF506033}"/>
              </a:ext>
            </a:extLst>
          </p:cNvPr>
          <p:cNvSpPr txBox="1"/>
          <p:nvPr/>
        </p:nvSpPr>
        <p:spPr>
          <a:xfrm>
            <a:off x="7005959" y="3182869"/>
            <a:ext cx="2183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c1 c2 c3 c4 c5 c6 c7 c8 +</a:t>
            </a:r>
          </a:p>
          <a:p>
            <a:r>
              <a:rPr lang="en-US" sz="1600" b="1" dirty="0"/>
              <a:t>ChannelPedia Data</a:t>
            </a:r>
            <a:endParaRPr lang="en-IL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73DB0-8287-CF09-72DB-C539EF60B6C2}"/>
              </a:ext>
            </a:extLst>
          </p:cNvPr>
          <p:cNvSpPr txBox="1"/>
          <p:nvPr/>
        </p:nvSpPr>
        <p:spPr>
          <a:xfrm>
            <a:off x="7059226" y="2776489"/>
            <a:ext cx="207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FF0000"/>
                </a:solidFill>
              </a:rPr>
              <a:t>CahnnelPedia</a:t>
            </a:r>
            <a:r>
              <a:rPr lang="en-US" dirty="0">
                <a:solidFill>
                  <a:srgbClr val="FF0000"/>
                </a:solidFill>
              </a:rPr>
              <a:t> - Rats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E12BEA-D28A-ADFA-AFD8-FA55DCDFDB92}"/>
              </a:ext>
            </a:extLst>
          </p:cNvPr>
          <p:cNvCxnSpPr>
            <a:stCxn id="12" idx="2"/>
          </p:cNvCxnSpPr>
          <p:nvPr/>
        </p:nvCxnSpPr>
        <p:spPr>
          <a:xfrm>
            <a:off x="8097913" y="3767644"/>
            <a:ext cx="0" cy="148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10DCF-7B10-9618-0AB6-D2AC62462204}"/>
              </a:ext>
            </a:extLst>
          </p:cNvPr>
          <p:cNvSpPr txBox="1"/>
          <p:nvPr/>
        </p:nvSpPr>
        <p:spPr>
          <a:xfrm>
            <a:off x="7161318" y="5245206"/>
            <a:ext cx="1873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?   ?   ?   ?   ?   ?   ?   ? </a:t>
            </a:r>
            <a:endParaRPr lang="en-IL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1C664-F138-3C50-5B63-0E4162E04739}"/>
              </a:ext>
            </a:extLst>
          </p:cNvPr>
          <p:cNvSpPr txBox="1"/>
          <p:nvPr/>
        </p:nvSpPr>
        <p:spPr>
          <a:xfrm>
            <a:off x="7600765" y="4232769"/>
            <a:ext cx="109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M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35502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2734F6-D5B9-50EE-77C2-0E56A874181F}"/>
              </a:ext>
            </a:extLst>
          </p:cNvPr>
          <p:cNvSpPr txBox="1"/>
          <p:nvPr/>
        </p:nvSpPr>
        <p:spPr>
          <a:xfrm>
            <a:off x="251923" y="437175"/>
            <a:ext cx="110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5.1 Using Genetic algorithm as Model M</a:t>
            </a:r>
            <a:endParaRPr lang="en-I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2E261-4636-B652-FF62-549604B5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05" y="1464906"/>
            <a:ext cx="9340390" cy="4588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A106B-953F-ED08-829C-389D018C85F5}"/>
              </a:ext>
            </a:extLst>
          </p:cNvPr>
          <p:cNvSpPr txBox="1"/>
          <p:nvPr/>
        </p:nvSpPr>
        <p:spPr>
          <a:xfrm>
            <a:off x="6512768" y="4441371"/>
            <a:ext cx="877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Loss based</a:t>
            </a:r>
            <a:endParaRPr lang="en-IL" sz="1200" b="1" dirty="0"/>
          </a:p>
        </p:txBody>
      </p:sp>
    </p:spTree>
    <p:extLst>
      <p:ext uri="{BB962C8B-B14F-4D97-AF65-F5344CB8AC3E}">
        <p14:creationId xmlns:p14="http://schemas.microsoft.com/office/powerpoint/2010/main" val="9957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D4695-91E4-1C30-4513-1ADD820C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" y="1329105"/>
            <a:ext cx="6380168" cy="4199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6420D6-ABC5-3245-469D-EFAFAF34847D}"/>
                  </a:ext>
                </a:extLst>
              </p:cNvPr>
              <p:cNvSpPr txBox="1"/>
              <p:nvPr/>
            </p:nvSpPr>
            <p:spPr>
              <a:xfrm>
                <a:off x="7334054" y="1489624"/>
                <a:ext cx="3214541" cy="1039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6420D6-ABC5-3245-469D-EFAFAF348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054" y="1489624"/>
                <a:ext cx="3214541" cy="1039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63EA7C-2F16-573C-BD5E-D8E15506BC29}"/>
              </a:ext>
            </a:extLst>
          </p:cNvPr>
          <p:cNvSpPr txBox="1"/>
          <p:nvPr/>
        </p:nvSpPr>
        <p:spPr>
          <a:xfrm>
            <a:off x="7918515" y="880752"/>
            <a:ext cx="309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פוטנציאל </a:t>
            </a:r>
            <a:r>
              <a:rPr lang="he-IL" sz="2400" dirty="0" err="1"/>
              <a:t>נרנסט</a:t>
            </a:r>
            <a:endParaRPr lang="en-IL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42C46-696D-D5FF-9103-F2AF39F3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119" y="3271613"/>
            <a:ext cx="5101962" cy="24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3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BB48F-CD09-05E4-ABDE-16A7B977DE2D}"/>
              </a:ext>
            </a:extLst>
          </p:cNvPr>
          <p:cNvSpPr txBox="1"/>
          <p:nvPr/>
        </p:nvSpPr>
        <p:spPr>
          <a:xfrm>
            <a:off x="251923" y="437175"/>
            <a:ext cx="110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5.2 Genetic Algorithm Pros and Cons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F9A12-EC3B-DFEA-612B-80F8E1A4797D}"/>
              </a:ext>
            </a:extLst>
          </p:cNvPr>
          <p:cNvSpPr txBox="1"/>
          <p:nvPr/>
        </p:nvSpPr>
        <p:spPr>
          <a:xfrm>
            <a:off x="354563" y="1352939"/>
            <a:ext cx="105342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Pros</a:t>
            </a:r>
          </a:p>
          <a:p>
            <a:pPr marL="342900" indent="-342900">
              <a:buAutoNum type="arabicPeriod"/>
            </a:pPr>
            <a:r>
              <a:rPr lang="en-US" sz="2000" dirty="0"/>
              <a:t>No optimizer is used, therefore the convergence to low loss values ​​does not depend on updating a set of weights determined based on the loss derivative.</a:t>
            </a:r>
          </a:p>
          <a:p>
            <a:pPr marL="342900" indent="-342900">
              <a:buAutoNum type="arabicPeriod"/>
            </a:pPr>
            <a:r>
              <a:rPr lang="en-US" sz="2000" dirty="0"/>
              <a:t>A big set of hyperparameters to be used to adjust the model</a:t>
            </a:r>
          </a:p>
          <a:p>
            <a:pPr marL="342900" indent="-342900">
              <a:buAutoNum type="arabicPeriod"/>
            </a:pPr>
            <a:r>
              <a:rPr lang="en-US" sz="2000" dirty="0"/>
              <a:t>The algorithm converges to a global minimum when parameters are set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b="1" dirty="0"/>
              <a:t>Cons</a:t>
            </a:r>
          </a:p>
          <a:p>
            <a:pPr marL="342900" indent="-342900">
              <a:buAutoNum type="arabicPeriod"/>
            </a:pPr>
            <a:r>
              <a:rPr lang="en-US" sz="2000" dirty="0"/>
              <a:t>Does not contain a set of weights. therefore, this algorithm is not a learning algorithm. In the case of new data, we cannot use the previous results</a:t>
            </a:r>
            <a:endParaRPr lang="he-IL" sz="2000" dirty="0"/>
          </a:p>
          <a:p>
            <a:pPr marL="342900" indent="-342900">
              <a:buFontTx/>
              <a:buAutoNum type="arabicPeriod"/>
            </a:pPr>
            <a:r>
              <a:rPr lang="en-US" sz="2000" dirty="0"/>
              <a:t>A big set of hyperparameters to be used to adjust the model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Fails to avoid local minima when trying to run with non-fixed parameters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In the future it will be difficult to say whether the parameter values ​​that will be obtained for the data are the correct parameters and it will be difficult to gauge this in terms of statistical significance</a:t>
            </a:r>
          </a:p>
          <a:p>
            <a:pPr marL="342900" indent="-342900">
              <a:buFontTx/>
              <a:buAutoNum type="arabicPeriod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21225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68023-07B3-9116-3EEB-731816E547CA}"/>
              </a:ext>
            </a:extLst>
          </p:cNvPr>
          <p:cNvSpPr txBox="1"/>
          <p:nvPr/>
        </p:nvSpPr>
        <p:spPr>
          <a:xfrm>
            <a:off x="251923" y="437175"/>
            <a:ext cx="110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6. Main Challenges</a:t>
            </a:r>
            <a:endParaRPr lang="en-I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3353F-FDB0-F7BC-BBE1-03B0B0E3D073}"/>
              </a:ext>
            </a:extLst>
          </p:cNvPr>
          <p:cNvSpPr txBox="1"/>
          <p:nvPr/>
        </p:nvSpPr>
        <p:spPr>
          <a:xfrm>
            <a:off x="391886" y="1166327"/>
            <a:ext cx="4926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Validating equation sets that generate the data</a:t>
            </a:r>
          </a:p>
          <a:p>
            <a:pPr marL="342900" indent="-342900">
              <a:buAutoNum type="arabicPeriod"/>
            </a:pPr>
            <a:r>
              <a:rPr lang="en-US" dirty="0"/>
              <a:t>Local Minima</a:t>
            </a:r>
          </a:p>
          <a:p>
            <a:pPr marL="342900" indent="-342900">
              <a:buAutoNum type="arabicPeriod"/>
            </a:pPr>
            <a:r>
              <a:rPr lang="en-US" dirty="0"/>
              <a:t>Non-normalized values generated the data</a:t>
            </a:r>
          </a:p>
          <a:p>
            <a:pPr marL="342900" indent="-342900">
              <a:buAutoNum type="arabicPeriod"/>
            </a:pPr>
            <a:r>
              <a:rPr lang="en-US" dirty="0"/>
              <a:t>Lack of computational power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CF1BD-31CE-46F6-6F6E-10080324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039858"/>
            <a:ext cx="5258534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7FC35-CF2C-B7A8-7088-23F69579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420" y="818254"/>
            <a:ext cx="6058746" cy="1619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34A08-BA83-D666-8846-86E879230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582" y="3298371"/>
            <a:ext cx="3858275" cy="20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ACF6E-286C-9132-57A1-B0DB82820D92}"/>
              </a:ext>
            </a:extLst>
          </p:cNvPr>
          <p:cNvSpPr txBox="1"/>
          <p:nvPr/>
        </p:nvSpPr>
        <p:spPr>
          <a:xfrm>
            <a:off x="251923" y="437175"/>
            <a:ext cx="110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7. Arsenal</a:t>
            </a:r>
            <a:endParaRPr lang="en-I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1F301-E6B6-DDE6-F3D2-5D72AFD2C253}"/>
              </a:ext>
            </a:extLst>
          </p:cNvPr>
          <p:cNvSpPr txBox="1"/>
          <p:nvPr/>
        </p:nvSpPr>
        <p:spPr>
          <a:xfrm>
            <a:off x="354563" y="1352939"/>
            <a:ext cx="105342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Arsenal</a:t>
            </a:r>
          </a:p>
          <a:p>
            <a:pPr marL="342900" indent="-342900">
              <a:buAutoNum type="arabicPeriod"/>
            </a:pPr>
            <a:r>
              <a:rPr lang="en-US" sz="2000" dirty="0"/>
              <a:t>Loss evaluator for 2 loss functions (If there is linearity between 2 loss functions)</a:t>
            </a:r>
          </a:p>
          <a:p>
            <a:pPr marL="342900" indent="-342900">
              <a:buAutoNum type="arabicPeriod"/>
            </a:pPr>
            <a:r>
              <a:rPr lang="en-US" sz="2000" dirty="0"/>
              <a:t>EDA code for the original data</a:t>
            </a:r>
          </a:p>
          <a:p>
            <a:pPr marL="342900" indent="-342900">
              <a:buAutoNum type="arabicPeriod"/>
            </a:pPr>
            <a:r>
              <a:rPr lang="en-US" sz="2000" dirty="0"/>
              <a:t>EDA code for the GA Hyperparameters optimization</a:t>
            </a:r>
          </a:p>
          <a:p>
            <a:pPr marL="342900" indent="-342900">
              <a:buAutoNum type="arabicPeriod"/>
            </a:pPr>
            <a:r>
              <a:rPr lang="en-US" sz="2000" dirty="0"/>
              <a:t>Boxplot representation for GA hyperparameters preferences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Correlation representation for GA hyperparameters preferences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Local minima estimator (No output yet)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Option to optimize only certain parameters in GA and leave the rest constants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73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EED9-0B33-10C2-686C-4F855DD968B6}"/>
              </a:ext>
            </a:extLst>
          </p:cNvPr>
          <p:cNvSpPr txBox="1"/>
          <p:nvPr/>
        </p:nvSpPr>
        <p:spPr>
          <a:xfrm>
            <a:off x="251923" y="437175"/>
            <a:ext cx="110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8. Ideal solution</a:t>
            </a:r>
            <a:endParaRPr lang="en-I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3F8EB-EFB6-B564-0A80-0C3FCD77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1" y="362051"/>
            <a:ext cx="10106805" cy="5924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A50EB-CC4A-7AC1-4C59-45F6C82E3D6E}"/>
              </a:ext>
            </a:extLst>
          </p:cNvPr>
          <p:cNvSpPr txBox="1"/>
          <p:nvPr/>
        </p:nvSpPr>
        <p:spPr>
          <a:xfrm>
            <a:off x="251924" y="2006082"/>
            <a:ext cx="73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1800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C5DE9-E50F-1570-E2C4-28FCE27161CF}"/>
              </a:ext>
            </a:extLst>
          </p:cNvPr>
          <p:cNvSpPr txBox="1"/>
          <p:nvPr/>
        </p:nvSpPr>
        <p:spPr>
          <a:xfrm>
            <a:off x="9277736" y="2006082"/>
            <a:ext cx="3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2BC51-4E50-86C1-3D56-6E2BBC9BA2F5}"/>
              </a:ext>
            </a:extLst>
          </p:cNvPr>
          <p:cNvSpPr txBox="1"/>
          <p:nvPr/>
        </p:nvSpPr>
        <p:spPr>
          <a:xfrm>
            <a:off x="370112" y="6176714"/>
            <a:ext cx="1010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can generate a lot of data by using the sets of equations and choosing </a:t>
            </a:r>
            <a:r>
              <a:rPr lang="en-US" dirty="0" err="1">
                <a:solidFill>
                  <a:schemeClr val="accent1"/>
                </a:solidFill>
              </a:rPr>
              <a:t>linespace</a:t>
            </a:r>
            <a:r>
              <a:rPr lang="en-US" dirty="0">
                <a:solidFill>
                  <a:schemeClr val="accent1"/>
                </a:solidFill>
              </a:rPr>
              <a:t> of Voltages and use the known parameters.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BA6EB-2129-26DC-697E-8F7AD8A91DE7}"/>
              </a:ext>
            </a:extLst>
          </p:cNvPr>
          <p:cNvSpPr txBox="1"/>
          <p:nvPr/>
        </p:nvSpPr>
        <p:spPr>
          <a:xfrm>
            <a:off x="9352940" y="2761551"/>
            <a:ext cx="25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Loss comparison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8D933-FE0A-E88B-A623-0DC3CD669C49}"/>
              </a:ext>
            </a:extLst>
          </p:cNvPr>
          <p:cNvSpPr txBox="1"/>
          <p:nvPr/>
        </p:nvSpPr>
        <p:spPr>
          <a:xfrm>
            <a:off x="9295717" y="5216199"/>
            <a:ext cx="13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Backprop</a:t>
            </a:r>
            <a:endParaRPr lang="en-IL" dirty="0">
              <a:solidFill>
                <a:schemeClr val="accent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9913A-5460-A810-1BD9-25946BF4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50881" y="3144894"/>
            <a:ext cx="324821" cy="1777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160AE8-8863-9599-7575-389A1A6D81AA}"/>
              </a:ext>
            </a:extLst>
          </p:cNvPr>
          <p:cNvSpPr txBox="1"/>
          <p:nvPr/>
        </p:nvSpPr>
        <p:spPr>
          <a:xfrm>
            <a:off x="10281313" y="4884806"/>
            <a:ext cx="9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 values</a:t>
            </a:r>
            <a:endParaRPr lang="en-IL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8E168-83FF-813A-710D-F5F1A3FBC50E}"/>
              </a:ext>
            </a:extLst>
          </p:cNvPr>
          <p:cNvSpPr txBox="1"/>
          <p:nvPr/>
        </p:nvSpPr>
        <p:spPr>
          <a:xfrm>
            <a:off x="10200762" y="5751227"/>
            <a:ext cx="19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Local Minima ???</a:t>
            </a:r>
            <a:endParaRPr lang="en-I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08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15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BC6A70-CD06-0A6F-3B7F-96A558F31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38" y="548694"/>
            <a:ext cx="9911262" cy="59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A547BF-C883-78E4-B792-5C0E3B1BE13C}"/>
                  </a:ext>
                </a:extLst>
              </p:cNvPr>
              <p:cNvSpPr txBox="1"/>
              <p:nvPr/>
            </p:nvSpPr>
            <p:spPr>
              <a:xfrm>
                <a:off x="4694549" y="2046089"/>
                <a:ext cx="3532890" cy="2765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e-IL" sz="9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sz="9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he-IL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L" sz="9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A547BF-C883-78E4-B792-5C0E3B1BE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549" y="2046089"/>
                <a:ext cx="3532890" cy="2765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40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3F217-C4DD-FA67-78D0-D9367637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4" y="1536569"/>
            <a:ext cx="6066981" cy="3925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3DACD-8D51-32FD-42C0-EDD356D8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57" y="1761465"/>
            <a:ext cx="4723813" cy="34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6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F4B919-335F-A59E-FFD9-952DD027F5E0}"/>
                  </a:ext>
                </a:extLst>
              </p:cNvPr>
              <p:cNvSpPr txBox="1"/>
              <p:nvPr/>
            </p:nvSpPr>
            <p:spPr>
              <a:xfrm>
                <a:off x="1519395" y="819362"/>
                <a:ext cx="915321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𝐶𝑙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L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F4B919-335F-A59E-FFD9-952DD027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395" y="819362"/>
                <a:ext cx="9153210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E0B9BE-EA93-5E4B-9375-275993E4DF4C}"/>
                  </a:ext>
                </a:extLst>
              </p:cNvPr>
              <p:cNvSpPr txBox="1"/>
              <p:nvPr/>
            </p:nvSpPr>
            <p:spPr>
              <a:xfrm>
                <a:off x="4504506" y="2262674"/>
                <a:ext cx="3182987" cy="882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E0B9BE-EA93-5E4B-9375-275993E4D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506" y="2262674"/>
                <a:ext cx="3182987" cy="882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86730-3179-234A-755A-96F473433000}"/>
                  </a:ext>
                </a:extLst>
              </p:cNvPr>
              <p:cNvSpPr txBox="1"/>
              <p:nvPr/>
            </p:nvSpPr>
            <p:spPr>
              <a:xfrm>
                <a:off x="3119222" y="3596738"/>
                <a:ext cx="5953553" cy="879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IL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86730-3179-234A-755A-96F47343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22" y="3596738"/>
                <a:ext cx="5953553" cy="879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E6E08D-595E-0E02-A788-F1243497E8EF}"/>
                  </a:ext>
                </a:extLst>
              </p:cNvPr>
              <p:cNvSpPr txBox="1"/>
              <p:nvPr/>
            </p:nvSpPr>
            <p:spPr>
              <a:xfrm>
                <a:off x="2007012" y="5417666"/>
                <a:ext cx="30891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𝐵𝑖𝑔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E6E08D-595E-0E02-A788-F1243497E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12" y="5417666"/>
                <a:ext cx="30891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963855-4B7D-2A91-E8F7-0600C3A89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084" y="4813034"/>
            <a:ext cx="2229300" cy="16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0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E28D8F-12D7-88F8-5DBB-4671FCE4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76" y="449669"/>
            <a:ext cx="8099047" cy="59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9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3FC6EF-3D8D-A6FD-0B24-67952735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08" y="1265276"/>
            <a:ext cx="5167685" cy="4484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A2FAE-F7B7-CD96-6071-F8D0A9BC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93" y="1265276"/>
            <a:ext cx="5883208" cy="4484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98ACF7-4097-0660-3E98-5E3027126F0E}"/>
              </a:ext>
            </a:extLst>
          </p:cNvPr>
          <p:cNvSpPr txBox="1"/>
          <p:nvPr/>
        </p:nvSpPr>
        <p:spPr>
          <a:xfrm>
            <a:off x="2836506" y="279919"/>
            <a:ext cx="673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Voltage Clamp – Hodgkin and Huxley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329742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4987B-01DD-2909-930B-95B89E39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1922105"/>
            <a:ext cx="3587685" cy="3380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EEE2F-7553-14D1-7B15-3E19AE0C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87" y="1987420"/>
            <a:ext cx="3977640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A2505-B609-F951-0A11-4BE33EF5A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677" y="1987421"/>
            <a:ext cx="4640579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9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629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Levy</dc:creator>
  <cp:lastModifiedBy>Gal Levy</cp:lastModifiedBy>
  <cp:revision>42</cp:revision>
  <dcterms:created xsi:type="dcterms:W3CDTF">2023-04-20T08:32:59Z</dcterms:created>
  <dcterms:modified xsi:type="dcterms:W3CDTF">2023-04-22T11:26:35Z</dcterms:modified>
</cp:coreProperties>
</file>