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801600" cy="9601200" type="A3"/>
  <p:notesSz cx="9296400" cy="70104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95" autoAdjust="0"/>
  </p:normalViewPr>
  <p:slideViewPr>
    <p:cSldViewPr>
      <p:cViewPr varScale="1">
        <p:scale>
          <a:sx n="87" d="100"/>
          <a:sy n="87" d="100"/>
        </p:scale>
        <p:origin x="-912" y="-9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2" y="382274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4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ED08-9FAE-401A-A134-BC3DB82DA5EC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msdn.microsoft.com/en-us/teamsystem/bb840033.aspx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/>
          <p:cNvSpPr/>
          <p:nvPr/>
        </p:nvSpPr>
        <p:spPr>
          <a:xfrm>
            <a:off x="3927342" y="16002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858000" y="4114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972300" y="259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0" y="0"/>
            <a:ext cx="2209800" cy="76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 descr="31568_SMJPG_1747219816574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8860" y="3712029"/>
            <a:ext cx="2416628" cy="32221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8" name="Rectangle 517"/>
          <p:cNvSpPr/>
          <p:nvPr/>
        </p:nvSpPr>
        <p:spPr>
          <a:xfrm>
            <a:off x="228600" y="7772400"/>
            <a:ext cx="11277600" cy="1066800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65"/>
          <p:cNvCxnSpPr>
            <a:stCxn id="116" idx="2"/>
            <a:endCxn id="73" idx="2"/>
          </p:cNvCxnSpPr>
          <p:nvPr/>
        </p:nvCxnSpPr>
        <p:spPr>
          <a:xfrm rot="16200000" flipH="1">
            <a:off x="7353016" y="4038315"/>
            <a:ext cx="225135" cy="9674503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0" name="Elbow Connector 65"/>
          <p:cNvCxnSpPr>
            <a:stCxn id="402" idx="2"/>
            <a:endCxn id="73" idx="2"/>
          </p:cNvCxnSpPr>
          <p:nvPr/>
        </p:nvCxnSpPr>
        <p:spPr>
          <a:xfrm rot="16200000" flipH="1">
            <a:off x="8809781" y="5495081"/>
            <a:ext cx="236710" cy="6749397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2"/>
            <a:endCxn id="73" idx="2"/>
          </p:cNvCxnSpPr>
          <p:nvPr/>
        </p:nvCxnSpPr>
        <p:spPr>
          <a:xfrm rot="16200000" flipH="1">
            <a:off x="6590166" y="3275465"/>
            <a:ext cx="225135" cy="11200203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2" name="Elbow Connector 65"/>
          <p:cNvCxnSpPr>
            <a:stCxn id="285" idx="2"/>
            <a:endCxn id="73" idx="2"/>
          </p:cNvCxnSpPr>
          <p:nvPr/>
        </p:nvCxnSpPr>
        <p:spPr>
          <a:xfrm rot="16200000" flipH="1">
            <a:off x="10248900" y="6934199"/>
            <a:ext cx="225135" cy="38827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3962400" y="5105400"/>
            <a:ext cx="7543800" cy="1524000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86524" y="7917298"/>
            <a:ext cx="1432216" cy="845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Upgrade Team Foundation Server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905000" y="7903534"/>
            <a:ext cx="1446664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Migrate 2010 Team Project Collections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772400" y="7924800"/>
            <a:ext cx="1295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Moving Team Foundation Server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3429000" y="7913225"/>
            <a:ext cx="4248875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migration solutions and guidance available for Visual Studio SourceSafe (VSS), Rational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ClearCase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ClearQuest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HP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QualityCenter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Also refer to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http://msdn.microsoft.com/en-us/teamsystem/bb840033.aspx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possible migration solutions.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3" name="Elbow Connector 242"/>
          <p:cNvCxnSpPr>
            <a:stCxn id="213" idx="4"/>
            <a:endCxn id="164" idx="3"/>
          </p:cNvCxnSpPr>
          <p:nvPr/>
        </p:nvCxnSpPr>
        <p:spPr>
          <a:xfrm rot="5400000">
            <a:off x="6896100" y="3009900"/>
            <a:ext cx="381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1540835" y="693420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921835" y="7511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2302835" y="8873835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16200000" flipH="1" flipV="1">
            <a:off x="4343402" y="-4343398"/>
            <a:ext cx="4114793" cy="12801603"/>
          </a:xfrm>
          <a:prstGeom prst="bentArrow">
            <a:avLst>
              <a:gd name="adj1" fmla="val 17777"/>
              <a:gd name="adj2" fmla="val 15413"/>
              <a:gd name="adj3" fmla="val 5398"/>
              <a:gd name="adj4" fmla="val 10993"/>
            </a:avLst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5486" y="9372600"/>
            <a:ext cx="2984933" cy="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0" y="9231775"/>
            <a:ext cx="6324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Foundation Server (TFS) Migration Scenarios and Guidance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39940" y="9231775"/>
            <a:ext cx="3343895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ALM Rangers   </a:t>
            </a:r>
            <a:r>
              <a:rPr lang="en-US" sz="800" dirty="0" smtClean="0"/>
              <a:t>2010/09/01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6477000" y="914902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 smtClean="0"/>
              <a:t>Reusable “out of band” solutions and guidance for missing</a:t>
            </a:r>
          </a:p>
          <a:p>
            <a:pPr algn="ctr"/>
            <a:endParaRPr lang="en-US" sz="800" i="1" dirty="0" smtClean="0"/>
          </a:p>
          <a:p>
            <a:pPr algn="ctr"/>
            <a:r>
              <a:rPr lang="en-US" sz="800" i="1" dirty="0" smtClean="0"/>
              <a:t> functionality in the TFS and VSTS family of products. </a:t>
            </a:r>
            <a:endParaRPr lang="en-US" sz="800" i="1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9842664" y="5617029"/>
            <a:ext cx="4648200" cy="2721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http://social.msdn.microsoft.com/Forums/en-US/tfsintegration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9215746" y="5710547"/>
            <a:ext cx="6664036" cy="2721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 TFS Admin and Install Documentation, and http://vs2010upgradeguide.codeplex.com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10223663" y="5540830"/>
            <a:ext cx="3124202" cy="27214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TFS Integration </a:t>
            </a: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>
            <a:stCxn id="35" idx="0"/>
            <a:endCxn id="16" idx="3"/>
          </p:cNvCxnSpPr>
          <p:nvPr/>
        </p:nvCxnSpPr>
        <p:spPr>
          <a:xfrm>
            <a:off x="11149219" y="381000"/>
            <a:ext cx="1017545" cy="3048000"/>
          </a:xfrm>
          <a:prstGeom prst="bentConnector2">
            <a:avLst/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2" idx="0"/>
            <a:endCxn id="33" idx="2"/>
          </p:cNvCxnSpPr>
          <p:nvPr/>
        </p:nvCxnSpPr>
        <p:spPr>
          <a:xfrm>
            <a:off x="1901535" y="381000"/>
            <a:ext cx="122492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0"/>
            <a:endCxn id="34" idx="2"/>
          </p:cNvCxnSpPr>
          <p:nvPr/>
        </p:nvCxnSpPr>
        <p:spPr>
          <a:xfrm>
            <a:off x="4956824" y="381000"/>
            <a:ext cx="1215376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4" idx="0"/>
            <a:endCxn id="35" idx="2"/>
          </p:cNvCxnSpPr>
          <p:nvPr/>
        </p:nvCxnSpPr>
        <p:spPr>
          <a:xfrm>
            <a:off x="8001000" y="381000"/>
            <a:ext cx="1319419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1"/>
          </p:cNvCxnSpPr>
          <p:nvPr/>
        </p:nvCxnSpPr>
        <p:spPr>
          <a:xfrm rot="5400000">
            <a:off x="643398" y="1143837"/>
            <a:ext cx="916074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935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640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1296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66902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3" name="Elbow Connector 62"/>
          <p:cNvCxnSpPr>
            <a:stCxn id="156" idx="4"/>
            <a:endCxn id="60" idx="0"/>
          </p:cNvCxnSpPr>
          <p:nvPr/>
        </p:nvCxnSpPr>
        <p:spPr>
          <a:xfrm rot="16200000" flipH="1">
            <a:off x="609494" y="7424160"/>
            <a:ext cx="983098" cy="317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3" idx="1"/>
            <a:endCxn id="211" idx="0"/>
          </p:cNvCxnSpPr>
          <p:nvPr/>
        </p:nvCxnSpPr>
        <p:spPr>
          <a:xfrm rot="5400000">
            <a:off x="3584439" y="1143003"/>
            <a:ext cx="914406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241357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03" name="Elbow Connector 102"/>
          <p:cNvCxnSpPr>
            <a:stCxn id="474" idx="4"/>
            <a:endCxn id="102" idx="3"/>
          </p:cNvCxnSpPr>
          <p:nvPr/>
        </p:nvCxnSpPr>
        <p:spPr>
          <a:xfrm rot="5400000">
            <a:off x="2810916" y="4039446"/>
            <a:ext cx="615684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2" idx="1"/>
            <a:endCxn id="161" idx="3"/>
          </p:cNvCxnSpPr>
          <p:nvPr/>
        </p:nvCxnSpPr>
        <p:spPr>
          <a:xfrm rot="16200000" flipH="1">
            <a:off x="2667346" y="5099611"/>
            <a:ext cx="902825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81600" y="6781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95800" y="419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65" name="Elbow Connector 164"/>
          <p:cNvCxnSpPr>
            <a:stCxn id="102" idx="0"/>
            <a:endCxn id="155" idx="3"/>
          </p:cNvCxnSpPr>
          <p:nvPr/>
        </p:nvCxnSpPr>
        <p:spPr>
          <a:xfrm>
            <a:off x="3842658" y="4497744"/>
            <a:ext cx="996042" cy="836256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ound Diagonal Corner Rectangle 31"/>
          <p:cNvSpPr/>
          <p:nvPr/>
        </p:nvSpPr>
        <p:spPr>
          <a:xfrm>
            <a:off x="301335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Upgrade?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3126460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ound Diagonal Corner Rectangle 101"/>
          <p:cNvSpPr/>
          <p:nvPr/>
        </p:nvSpPr>
        <p:spPr>
          <a:xfrm>
            <a:off x="2394858" y="4347288"/>
            <a:ext cx="1447800" cy="300912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2010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2010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4671" y="1591541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44" y="1828800"/>
            <a:ext cx="549668" cy="843455"/>
          </a:xfrm>
          <a:prstGeom prst="rect">
            <a:avLst/>
          </a:prstGeom>
        </p:spPr>
      </p:pic>
      <p:cxnSp>
        <p:nvCxnSpPr>
          <p:cNvPr id="46" name="Curved Connector 25"/>
          <p:cNvCxnSpPr>
            <a:stCxn id="50" idx="3"/>
            <a:endCxn id="49" idx="3"/>
          </p:cNvCxnSpPr>
          <p:nvPr/>
        </p:nvCxnSpPr>
        <p:spPr>
          <a:xfrm>
            <a:off x="1371600" y="1955499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8680" y="267225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Picture 48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229" y="2072988"/>
            <a:ext cx="234168" cy="242887"/>
          </a:xfrm>
          <a:prstGeom prst="rect">
            <a:avLst/>
          </a:prstGeom>
        </p:spPr>
      </p:pic>
      <p:pic>
        <p:nvPicPr>
          <p:cNvPr id="50" name="Picture 49" descr="Numbered Balls gree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7432" y="1834055"/>
            <a:ext cx="234168" cy="242887"/>
          </a:xfrm>
          <a:prstGeom prst="rect">
            <a:avLst/>
          </a:prstGeom>
        </p:spPr>
      </p:pic>
      <p:sp>
        <p:nvSpPr>
          <p:cNvPr id="474" name="Oval 473"/>
          <p:cNvSpPr/>
          <p:nvPr/>
        </p:nvSpPr>
        <p:spPr>
          <a:xfrm>
            <a:off x="3004458" y="350300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617230" y="1600199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448340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403313" y="218901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6271" y="1752599"/>
            <a:ext cx="590259" cy="905741"/>
          </a:xfrm>
          <a:prstGeom prst="rect">
            <a:avLst/>
          </a:prstGeom>
        </p:spPr>
      </p:pic>
      <p:pic>
        <p:nvPicPr>
          <p:cNvPr id="83" name="Picture 82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6271" y="2751859"/>
            <a:ext cx="590259" cy="905741"/>
          </a:xfrm>
          <a:prstGeom prst="rect">
            <a:avLst/>
          </a:prstGeom>
        </p:spPr>
      </p:pic>
      <p:pic>
        <p:nvPicPr>
          <p:cNvPr id="84" name="Picture 83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6226" y="2142259"/>
            <a:ext cx="590259" cy="905741"/>
          </a:xfrm>
          <a:prstGeom prst="rect">
            <a:avLst/>
          </a:prstGeom>
        </p:spPr>
      </p:pic>
      <p:cxnSp>
        <p:nvCxnSpPr>
          <p:cNvPr id="85" name="Curved Connector 25"/>
          <p:cNvCxnSpPr>
            <a:stCxn id="90" idx="3"/>
            <a:endCxn id="92" idx="0"/>
          </p:cNvCxnSpPr>
          <p:nvPr/>
        </p:nvCxnSpPr>
        <p:spPr>
          <a:xfrm>
            <a:off x="3434568" y="2148699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26"/>
          <p:cNvCxnSpPr>
            <a:stCxn id="91" idx="3"/>
            <a:endCxn id="92" idx="2"/>
          </p:cNvCxnSpPr>
          <p:nvPr/>
        </p:nvCxnSpPr>
        <p:spPr>
          <a:xfrm flipV="1">
            <a:off x="3429000" y="2790663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320040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32166" y="2303318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" name="Picture 89" descr="Numbered Balls gree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00400" y="2027255"/>
            <a:ext cx="234168" cy="242887"/>
          </a:xfrm>
          <a:prstGeom prst="rect">
            <a:avLst/>
          </a:prstGeom>
        </p:spPr>
      </p:pic>
      <p:pic>
        <p:nvPicPr>
          <p:cNvPr id="91" name="Picture 90" descr="Numbered Balls green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4832" y="3033713"/>
            <a:ext cx="234168" cy="242887"/>
          </a:xfrm>
          <a:prstGeom prst="rect">
            <a:avLst/>
          </a:prstGeom>
        </p:spPr>
      </p:pic>
      <p:pic>
        <p:nvPicPr>
          <p:cNvPr id="92" name="Picture 91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547776"/>
            <a:ext cx="234168" cy="24288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276600" y="1718846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2" name="Elbow Connector 191"/>
          <p:cNvCxnSpPr>
            <a:stCxn id="34" idx="1"/>
            <a:endCxn id="195" idx="0"/>
          </p:cNvCxnSpPr>
          <p:nvPr/>
        </p:nvCxnSpPr>
        <p:spPr>
          <a:xfrm rot="5400000">
            <a:off x="6629400" y="1143000"/>
            <a:ext cx="9144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382141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037071" y="1600200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6" name="Picture 195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9207" y="1653551"/>
            <a:ext cx="577883" cy="886751"/>
          </a:xfrm>
          <a:prstGeom prst="rect">
            <a:avLst/>
          </a:prstGeom>
        </p:spPr>
      </p:pic>
      <p:pic>
        <p:nvPicPr>
          <p:cNvPr id="197" name="Picture 196" descr="Server XML Web Ser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4775" y="1882151"/>
            <a:ext cx="577883" cy="886751"/>
          </a:xfrm>
          <a:prstGeom prst="rect">
            <a:avLst/>
          </a:prstGeom>
        </p:spPr>
      </p:pic>
      <p:cxnSp>
        <p:nvCxnSpPr>
          <p:cNvPr id="198" name="Curved Connector 25"/>
          <p:cNvCxnSpPr>
            <a:stCxn id="202" idx="3"/>
            <a:endCxn id="201" idx="0"/>
          </p:cNvCxnSpPr>
          <p:nvPr/>
        </p:nvCxnSpPr>
        <p:spPr>
          <a:xfrm>
            <a:off x="6905226" y="1785873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137658" y="252325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non-TFS/TFS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661658" y="16002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</a:p>
        </p:txBody>
      </p:sp>
      <p:pic>
        <p:nvPicPr>
          <p:cNvPr id="201" name="Picture 200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6858" y="1991772"/>
            <a:ext cx="234168" cy="242887"/>
          </a:xfrm>
          <a:prstGeom prst="rect">
            <a:avLst/>
          </a:prstGeom>
        </p:spPr>
      </p:pic>
      <p:pic>
        <p:nvPicPr>
          <p:cNvPr id="202" name="Picture 201" descr="Numbered Balls gree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71058" y="1664429"/>
            <a:ext cx="234168" cy="242887"/>
          </a:xfrm>
          <a:prstGeom prst="rect">
            <a:avLst/>
          </a:prstGeom>
        </p:spPr>
      </p:pic>
      <p:sp>
        <p:nvSpPr>
          <p:cNvPr id="34" name="Round Diagonal Corner Rectangle 33"/>
          <p:cNvSpPr/>
          <p:nvPr/>
        </p:nvSpPr>
        <p:spPr>
          <a:xfrm>
            <a:off x="6172200" y="762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ine Callout 1 (Accent Bar) 53"/>
          <p:cNvSpPr/>
          <p:nvPr/>
        </p:nvSpPr>
        <p:spPr>
          <a:xfrm>
            <a:off x="1600200" y="813756"/>
            <a:ext cx="1219200" cy="6340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8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4" name="Line Callout 1 (Accent Bar) 93"/>
          <p:cNvSpPr/>
          <p:nvPr/>
        </p:nvSpPr>
        <p:spPr>
          <a:xfrm>
            <a:off x="4724400" y="813756"/>
            <a:ext cx="1075854" cy="600546"/>
          </a:xfrm>
          <a:prstGeom prst="accentCallout1">
            <a:avLst>
              <a:gd name="adj1" fmla="val 59227"/>
              <a:gd name="adj2" fmla="val -8333"/>
              <a:gd name="adj3" fmla="val 150008"/>
              <a:gd name="adj4" fmla="val -34698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8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3" name="Line Callout 1 (Accent Bar) 192"/>
          <p:cNvSpPr/>
          <p:nvPr/>
        </p:nvSpPr>
        <p:spPr>
          <a:xfrm>
            <a:off x="7661658" y="838200"/>
            <a:ext cx="1478784" cy="6340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non-TFS Projects or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Team Projects from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26" name="Elbow Connector 225"/>
          <p:cNvCxnSpPr>
            <a:stCxn id="35" idx="1"/>
            <a:endCxn id="216" idx="0"/>
          </p:cNvCxnSpPr>
          <p:nvPr/>
        </p:nvCxnSpPr>
        <p:spPr>
          <a:xfrm rot="5400000">
            <a:off x="9781949" y="1138670"/>
            <a:ext cx="9057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9601200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9320419" y="762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9" name="Elbow Connector 19"/>
          <p:cNvCxnSpPr>
            <a:stCxn id="232" idx="4"/>
            <a:endCxn id="77" idx="2"/>
          </p:cNvCxnSpPr>
          <p:nvPr/>
        </p:nvCxnSpPr>
        <p:spPr>
          <a:xfrm rot="16200000" flipH="1">
            <a:off x="10747195" y="6254860"/>
            <a:ext cx="560869" cy="1026411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6" idx="2"/>
            <a:endCxn id="160" idx="3"/>
          </p:cNvCxnSpPr>
          <p:nvPr/>
        </p:nvCxnSpPr>
        <p:spPr>
          <a:xfrm rot="5400000">
            <a:off x="10114933" y="3461513"/>
            <a:ext cx="237259" cy="25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210800" y="457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07" name="Group 506"/>
          <p:cNvGrpSpPr/>
          <p:nvPr/>
        </p:nvGrpSpPr>
        <p:grpSpPr>
          <a:xfrm>
            <a:off x="9303167" y="1591541"/>
            <a:ext cx="1863304" cy="1752600"/>
            <a:chOff x="9207470" y="1524000"/>
            <a:chExt cx="1863304" cy="1752600"/>
          </a:xfrm>
        </p:grpSpPr>
        <p:sp>
          <p:nvSpPr>
            <p:cNvPr id="214" name="Oval 213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7" name="Picture 216" descr="Server XML Web Servic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219" name="Curved Connector 25"/>
            <p:cNvCxnSpPr>
              <a:stCxn id="222" idx="3"/>
              <a:endCxn id="223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10461174" y="1828800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A </a:t>
              </a:r>
            </a:p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B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36070" y="2514600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A </a:t>
              </a:r>
            </a:p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B</a:t>
              </a:r>
            </a:p>
          </p:txBody>
        </p:sp>
        <p:pic>
          <p:nvPicPr>
            <p:cNvPr id="222" name="Picture 221" descr="Numbered Balls green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224" name="Curved Connector 25"/>
            <p:cNvCxnSpPr>
              <a:stCxn id="223" idx="1"/>
              <a:endCxn id="222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18" name="Picture 217" descr="Server XML Web Servic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223" name="Picture 222" descr="Numbered Balls green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cxnSp>
        <p:nvCxnSpPr>
          <p:cNvPr id="239" name="Elbow Connector 19"/>
          <p:cNvCxnSpPr>
            <a:stCxn id="233" idx="1"/>
            <a:endCxn id="76" idx="2"/>
          </p:cNvCxnSpPr>
          <p:nvPr/>
        </p:nvCxnSpPr>
        <p:spPr>
          <a:xfrm rot="16200000" flipH="1">
            <a:off x="10509422" y="6213029"/>
            <a:ext cx="1137811" cy="1687016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311" idx="2"/>
            <a:endCxn id="77" idx="2"/>
          </p:cNvCxnSpPr>
          <p:nvPr/>
        </p:nvCxnSpPr>
        <p:spPr>
          <a:xfrm rot="16200000" flipH="1">
            <a:off x="9751866" y="5259531"/>
            <a:ext cx="647703" cy="29302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772400" y="44474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433058" y="67056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73" name="Elbow Connector 19"/>
          <p:cNvCxnSpPr>
            <a:stCxn id="272" idx="1"/>
            <a:endCxn id="77" idx="2"/>
          </p:cNvCxnSpPr>
          <p:nvPr/>
        </p:nvCxnSpPr>
        <p:spPr>
          <a:xfrm rot="16200000" flipH="1">
            <a:off x="8977912" y="4485578"/>
            <a:ext cx="560868" cy="4564977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9"/>
          <p:cNvCxnSpPr>
            <a:stCxn id="180" idx="4"/>
            <a:endCxn id="77" idx="2"/>
          </p:cNvCxnSpPr>
          <p:nvPr/>
        </p:nvCxnSpPr>
        <p:spPr>
          <a:xfrm rot="16200000" flipH="1">
            <a:off x="8076737" y="3584403"/>
            <a:ext cx="571500" cy="635669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240" idx="4"/>
            <a:endCxn id="250" idx="3"/>
          </p:cNvCxnSpPr>
          <p:nvPr/>
        </p:nvCxnSpPr>
        <p:spPr>
          <a:xfrm rot="16200000" flipH="1">
            <a:off x="6821679" y="4494021"/>
            <a:ext cx="304800" cy="355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271" idx="4"/>
            <a:endCxn id="285" idx="0"/>
          </p:cNvCxnSpPr>
          <p:nvPr/>
        </p:nvCxnSpPr>
        <p:spPr>
          <a:xfrm rot="16200000" flipH="1">
            <a:off x="7202518" y="6707218"/>
            <a:ext cx="1438324" cy="99684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Elbow Connector 19"/>
          <p:cNvCxnSpPr>
            <a:stCxn id="155" idx="1"/>
            <a:endCxn id="76" idx="2"/>
          </p:cNvCxnSpPr>
          <p:nvPr/>
        </p:nvCxnSpPr>
        <p:spPr>
          <a:xfrm rot="16200000" flipH="1">
            <a:off x="7806046" y="3509653"/>
            <a:ext cx="1148443" cy="70831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7010400" y="3886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7293720" y="6270170"/>
            <a:ext cx="259080" cy="2163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Round Diagonal Corner Rectangle 271"/>
          <p:cNvSpPr/>
          <p:nvPr/>
        </p:nvSpPr>
        <p:spPr>
          <a:xfrm>
            <a:off x="6328158" y="5334000"/>
            <a:ext cx="1295400" cy="1153633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Item Tracking (WIT) and Version Control (VC) data only?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9568069" y="5333999"/>
            <a:ext cx="1333500" cy="1153633"/>
            <a:chOff x="9563100" y="5257800"/>
            <a:chExt cx="1181100" cy="1219200"/>
          </a:xfrm>
        </p:grpSpPr>
        <p:sp>
          <p:nvSpPr>
            <p:cNvPr id="232" name="Oval 231"/>
            <p:cNvSpPr/>
            <p:nvPr/>
          </p:nvSpPr>
          <p:spPr>
            <a:xfrm>
              <a:off x="10287000" y="6248400"/>
              <a:ext cx="228600" cy="2286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" name="Round Diagonal Corner Rectangle 232"/>
            <p:cNvSpPr/>
            <p:nvPr/>
          </p:nvSpPr>
          <p:spPr>
            <a:xfrm>
              <a:off x="9563100" y="5257800"/>
              <a:ext cx="1181100" cy="1219200"/>
            </a:xfrm>
            <a:prstGeom prst="round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 Item Tracking (WIT) and Version Control (VC) data only?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9252858" y="773974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Microsoft Sans Serif" pitchFamily="34" charset="0"/>
                <a:cs typeface="Microsoft Sans Serif" pitchFamily="34" charset="0"/>
              </a:rPr>
              <a:t>Use </a:t>
            </a:r>
            <a:r>
              <a:rPr lang="en-US" sz="1100" b="1" dirty="0" smtClean="0"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100" dirty="0" smtClean="0">
                <a:latin typeface="Microsoft Sans Serif" pitchFamily="34" charset="0"/>
                <a:cs typeface="Microsoft Sans Serif" pitchFamily="34" charset="0"/>
              </a:rPr>
              <a:t> scenarios where available and applicable!</a:t>
            </a:r>
            <a:endParaRPr lang="en-US" sz="11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4191000" y="5334000"/>
            <a:ext cx="1295400" cy="1143000"/>
            <a:chOff x="4038600" y="5486400"/>
            <a:chExt cx="1143000" cy="1219200"/>
          </a:xfrm>
        </p:grpSpPr>
        <p:sp>
          <p:nvSpPr>
            <p:cNvPr id="180" name="Oval 179"/>
            <p:cNvSpPr/>
            <p:nvPr/>
          </p:nvSpPr>
          <p:spPr>
            <a:xfrm>
              <a:off x="4800600" y="64770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Round Diagonal Corner Rectangle 154"/>
            <p:cNvSpPr/>
            <p:nvPr/>
          </p:nvSpPr>
          <p:spPr>
            <a:xfrm>
              <a:off x="4038600" y="5486400"/>
              <a:ext cx="1143000" cy="1219200"/>
            </a:xfrm>
            <a:prstGeom prst="round2Diag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 Item Tracking (WIT) and Version Control (VC) data only?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14" name="Elbow Connector 313"/>
          <p:cNvCxnSpPr>
            <a:stCxn id="250" idx="0"/>
            <a:endCxn id="311" idx="0"/>
          </p:cNvCxnSpPr>
          <p:nvPr/>
        </p:nvCxnSpPr>
        <p:spPr>
          <a:xfrm>
            <a:off x="7661658" y="4798656"/>
            <a:ext cx="948942" cy="53534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3" name="Elbow Connector 402"/>
          <p:cNvCxnSpPr>
            <a:stCxn id="252" idx="2"/>
          </p:cNvCxnSpPr>
          <p:nvPr/>
        </p:nvCxnSpPr>
        <p:spPr>
          <a:xfrm rot="10800000" flipV="1">
            <a:off x="5867400" y="4076700"/>
            <a:ext cx="152400" cy="38481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5562600" y="3733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876800" y="7315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5" name="Line Callout 1 (Accent Bar) 224"/>
          <p:cNvSpPr/>
          <p:nvPr/>
        </p:nvSpPr>
        <p:spPr>
          <a:xfrm>
            <a:off x="11277600" y="813182"/>
            <a:ext cx="838200" cy="1015618"/>
          </a:xfrm>
          <a:prstGeom prst="accentCallout1">
            <a:avLst>
              <a:gd name="adj1" fmla="val 19476"/>
              <a:gd name="adj2" fmla="val -7034"/>
              <a:gd name="adj3" fmla="val 86822"/>
              <a:gd name="adj4" fmla="val -53195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2667000" y="5181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9795302" y="66334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6485038" y="6705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0480357" y="663826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43" name="TextBox 542"/>
          <p:cNvSpPr txBox="1"/>
          <p:nvPr/>
        </p:nvSpPr>
        <p:spPr>
          <a:xfrm rot="16200000">
            <a:off x="10525155" y="569481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Migration tools should be last option, not default.</a:t>
            </a:r>
            <a:endParaRPr lang="en-US" sz="10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58" name="Elbow Connector 157"/>
          <p:cNvCxnSpPr>
            <a:stCxn id="43" idx="2"/>
            <a:endCxn id="156" idx="0"/>
          </p:cNvCxnSpPr>
          <p:nvPr/>
        </p:nvCxnSpPr>
        <p:spPr>
          <a:xfrm rot="16200000" flipH="1">
            <a:off x="723100" y="3335675"/>
            <a:ext cx="750562" cy="214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16200000">
            <a:off x="-1435105" y="2349505"/>
            <a:ext cx="3208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Upgrade is not a </a:t>
            </a:r>
            <a:r>
              <a:rPr lang="en-US" sz="1600" b="1" dirty="0" smtClean="0">
                <a:solidFill>
                  <a:srgbClr val="C00000"/>
                </a:solidFill>
              </a:rPr>
              <a:t>migration</a:t>
            </a:r>
            <a:r>
              <a:rPr lang="en-US" sz="1600" dirty="0" smtClean="0">
                <a:solidFill>
                  <a:srgbClr val="C00000"/>
                </a:solidFill>
              </a:rPr>
              <a:t> scenario!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62" name="Elbow Connector 161"/>
          <p:cNvCxnSpPr>
            <a:stCxn id="160" idx="1"/>
            <a:endCxn id="233" idx="3"/>
          </p:cNvCxnSpPr>
          <p:nvPr/>
        </p:nvCxnSpPr>
        <p:spPr>
          <a:xfrm rot="16200000" flipH="1">
            <a:off x="9507718" y="4606897"/>
            <a:ext cx="1451687" cy="25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Elbow Connector 19"/>
          <p:cNvCxnSpPr>
            <a:stCxn id="160" idx="2"/>
          </p:cNvCxnSpPr>
          <p:nvPr/>
        </p:nvCxnSpPr>
        <p:spPr>
          <a:xfrm rot="10800000" flipV="1">
            <a:off x="8839200" y="3731856"/>
            <a:ext cx="653142" cy="160214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Round Diagonal Corner Rectangle 159"/>
          <p:cNvSpPr/>
          <p:nvPr/>
        </p:nvSpPr>
        <p:spPr>
          <a:xfrm>
            <a:off x="9492342" y="3581400"/>
            <a:ext cx="1479924" cy="30091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91600" y="3429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72" name="Picture 171" descr="CLIPART_OF_12412_SM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91256" y="8229600"/>
            <a:ext cx="685800" cy="685800"/>
          </a:xfrm>
          <a:prstGeom prst="rect">
            <a:avLst/>
          </a:prstGeom>
        </p:spPr>
      </p:pic>
      <p:sp>
        <p:nvSpPr>
          <p:cNvPr id="274" name="TextBox 273"/>
          <p:cNvSpPr txBox="1"/>
          <p:nvPr/>
        </p:nvSpPr>
        <p:spPr>
          <a:xfrm>
            <a:off x="7086600" y="505700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44" name="Elbow Connector 243"/>
          <p:cNvCxnSpPr>
            <a:stCxn id="250" idx="1"/>
            <a:endCxn id="272" idx="3"/>
          </p:cNvCxnSpPr>
          <p:nvPr/>
        </p:nvCxnSpPr>
        <p:spPr>
          <a:xfrm rot="5400000">
            <a:off x="6783414" y="5141556"/>
            <a:ext cx="38488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0" name="Round Diagonal Corner Rectangle 249"/>
          <p:cNvSpPr/>
          <p:nvPr/>
        </p:nvSpPr>
        <p:spPr>
          <a:xfrm>
            <a:off x="6290058" y="4648200"/>
            <a:ext cx="1371600" cy="300912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Round Diagonal Corner Rectangle 160"/>
          <p:cNvSpPr/>
          <p:nvPr/>
        </p:nvSpPr>
        <p:spPr>
          <a:xfrm>
            <a:off x="2644196" y="5551025"/>
            <a:ext cx="949125" cy="108995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Focused on Team Collection, not Team Project?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0" name="Elbow Connector 169"/>
          <p:cNvCxnSpPr>
            <a:stCxn id="161" idx="1"/>
          </p:cNvCxnSpPr>
          <p:nvPr/>
        </p:nvCxnSpPr>
        <p:spPr>
          <a:xfrm rot="16200000" flipH="1">
            <a:off x="2479567" y="7280166"/>
            <a:ext cx="1283825" cy="54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667000" y="7086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77" name="Elbow Connector 164"/>
          <p:cNvCxnSpPr>
            <a:stCxn id="161" idx="0"/>
          </p:cNvCxnSpPr>
          <p:nvPr/>
        </p:nvCxnSpPr>
        <p:spPr>
          <a:xfrm>
            <a:off x="3593321" y="6096000"/>
            <a:ext cx="597679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581400" y="5791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04" name="Elbow Connector 19"/>
          <p:cNvCxnSpPr>
            <a:endCxn id="76" idx="2"/>
          </p:cNvCxnSpPr>
          <p:nvPr/>
        </p:nvCxnSpPr>
        <p:spPr>
          <a:xfrm>
            <a:off x="9067800" y="6400800"/>
            <a:ext cx="2854035" cy="1224643"/>
          </a:xfrm>
          <a:prstGeom prst="bentConnector3">
            <a:avLst>
              <a:gd name="adj1" fmla="val 522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1" name="Rounded Rectangle 310"/>
          <p:cNvSpPr/>
          <p:nvPr/>
        </p:nvSpPr>
        <p:spPr>
          <a:xfrm>
            <a:off x="7848600" y="5334000"/>
            <a:ext cx="1524000" cy="10667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the re-use or development of  custom migration adapters for VC &amp; WIT data only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067800" y="723900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Not suited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837025" y="670560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Feasible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52" name="Round Diagonal Corner Rectangle 251"/>
          <p:cNvSpPr/>
          <p:nvPr/>
        </p:nvSpPr>
        <p:spPr>
          <a:xfrm>
            <a:off x="6019800" y="3810000"/>
            <a:ext cx="2133600" cy="53340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VSS,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Line Callout 1 (Accent Bar) 253"/>
          <p:cNvSpPr/>
          <p:nvPr/>
        </p:nvSpPr>
        <p:spPr>
          <a:xfrm>
            <a:off x="9339940" y="8186054"/>
            <a:ext cx="2318660" cy="576946"/>
          </a:xfrm>
          <a:prstGeom prst="accentCallout1">
            <a:avLst>
              <a:gd name="adj1" fmla="val 53676"/>
              <a:gd name="adj2" fmla="val -6250"/>
              <a:gd name="adj3" fmla="val 25257"/>
              <a:gd name="adj4" fmla="val -186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If you just have a few team projects, a clone (standard move + instanceinfo.exe) followed by deleting the unwanted projects, gives you a full fidelity copy of the projects copied.</a:t>
            </a:r>
          </a:p>
        </p:txBody>
      </p:sp>
      <p:sp>
        <p:nvSpPr>
          <p:cNvPr id="256" name="Line Callout 1 (Accent Bar) 255"/>
          <p:cNvSpPr/>
          <p:nvPr/>
        </p:nvSpPr>
        <p:spPr>
          <a:xfrm>
            <a:off x="9144000" y="4038600"/>
            <a:ext cx="990600" cy="990600"/>
          </a:xfrm>
          <a:prstGeom prst="accentCallout1">
            <a:avLst>
              <a:gd name="adj1" fmla="val 53676"/>
              <a:gd name="adj2" fmla="val -7271"/>
              <a:gd name="adj3" fmla="val 81027"/>
              <a:gd name="adj4" fmla="val -25471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Consult our non-TFS product documentation as some solutions support synch, i.e. HP </a:t>
            </a:r>
            <a:r>
              <a:rPr lang="en-US" sz="800" dirty="0" err="1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</a:p>
        </p:txBody>
      </p:sp>
      <p:cxnSp>
        <p:nvCxnSpPr>
          <p:cNvPr id="169" name="Elbow Connector 168"/>
          <p:cNvCxnSpPr>
            <a:stCxn id="164" idx="1"/>
            <a:endCxn id="252" idx="3"/>
          </p:cNvCxnSpPr>
          <p:nvPr/>
        </p:nvCxnSpPr>
        <p:spPr>
          <a:xfrm rot="5400000">
            <a:off x="6932256" y="3655656"/>
            <a:ext cx="30868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4" name="Round Diagonal Corner Rectangle 163"/>
          <p:cNvSpPr/>
          <p:nvPr/>
        </p:nvSpPr>
        <p:spPr>
          <a:xfrm>
            <a:off x="6286500" y="3200400"/>
            <a:ext cx="1600200" cy="300912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need history?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173684" y="35052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2" name="Line Callout 1 (Accent Bar) 181"/>
          <p:cNvSpPr/>
          <p:nvPr/>
        </p:nvSpPr>
        <p:spPr>
          <a:xfrm>
            <a:off x="8305800" y="1828800"/>
            <a:ext cx="914400" cy="1447800"/>
          </a:xfrm>
          <a:prstGeom prst="accentCallout1">
            <a:avLst>
              <a:gd name="adj1" fmla="val 77355"/>
              <a:gd name="adj2" fmla="val -5735"/>
              <a:gd name="adj3" fmla="val 103619"/>
              <a:gd name="adj4" fmla="val -5016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Consider copying just the tip of the iceberg, the latest version control and work items, into TFS, also known as a “Snapshot Migration”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924800" y="3200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Pair: </a:t>
            </a:r>
            <a:r>
              <a:rPr lang="en-US" b="1" dirty="0" smtClean="0"/>
              <a:t>$/Samples/Main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11701522" y="3787199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Right Arrow 81"/>
          <p:cNvSpPr/>
          <p:nvPr/>
        </p:nvSpPr>
        <p:spPr>
          <a:xfrm>
            <a:off x="7672430" y="1795474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Right Arrow 82"/>
          <p:cNvSpPr/>
          <p:nvPr/>
        </p:nvSpPr>
        <p:spPr>
          <a:xfrm>
            <a:off x="7886744" y="840880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4" name="Straight Arrow Connector 83"/>
          <p:cNvCxnSpPr>
            <a:stCxn id="85" idx="0"/>
            <a:endCxn id="136" idx="4"/>
          </p:cNvCxnSpPr>
          <p:nvPr/>
        </p:nvCxnSpPr>
        <p:spPr>
          <a:xfrm rot="5400000" flipH="1" flipV="1">
            <a:off x="6983313" y="1878021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7716514" y="230841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74" y="176356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9" idx="0"/>
            <a:endCxn id="135" idx="4"/>
          </p:cNvCxnSpPr>
          <p:nvPr/>
        </p:nvCxnSpPr>
        <p:spPr>
          <a:xfrm rot="5400000" flipH="1" flipV="1">
            <a:off x="7260130" y="2362050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6886612" y="79534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8815438" y="3787199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48083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5" name="Straight Arrow Connector 94"/>
          <p:cNvCxnSpPr>
            <a:stCxn id="94" idx="4"/>
            <a:endCxn id="137" idx="0"/>
          </p:cNvCxnSpPr>
          <p:nvPr/>
        </p:nvCxnSpPr>
        <p:spPr>
          <a:xfrm rot="5400000">
            <a:off x="8392454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ight Arrow 95"/>
          <p:cNvSpPr/>
          <p:nvPr/>
        </p:nvSpPr>
        <p:spPr>
          <a:xfrm>
            <a:off x="9172628" y="4733121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Flowchart: Connector 96"/>
          <p:cNvSpPr/>
          <p:nvPr/>
        </p:nvSpPr>
        <p:spPr>
          <a:xfrm>
            <a:off x="902652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8" name="Straight Arrow Connector 97"/>
          <p:cNvCxnSpPr>
            <a:stCxn id="97" idx="4"/>
            <a:endCxn id="138" idx="0"/>
          </p:cNvCxnSpPr>
          <p:nvPr/>
        </p:nvCxnSpPr>
        <p:spPr>
          <a:xfrm rot="16200000" flipH="1">
            <a:off x="8735175" y="4348544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9" name="Right Arrow 98"/>
          <p:cNvSpPr/>
          <p:nvPr/>
        </p:nvSpPr>
        <p:spPr>
          <a:xfrm>
            <a:off x="9458380" y="5669824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0" name="TextBox 99"/>
          <p:cNvSpPr txBox="1"/>
          <p:nvPr/>
        </p:nvSpPr>
        <p:spPr>
          <a:xfrm>
            <a:off x="8875734" y="5705824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Flowchart: Connector 100"/>
          <p:cNvSpPr/>
          <p:nvPr/>
        </p:nvSpPr>
        <p:spPr>
          <a:xfrm>
            <a:off x="9311655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2" name="Straight Arrow Connector 101"/>
          <p:cNvCxnSpPr>
            <a:stCxn id="101" idx="4"/>
            <a:endCxn id="142" idx="0"/>
          </p:cNvCxnSpPr>
          <p:nvPr/>
        </p:nvCxnSpPr>
        <p:spPr>
          <a:xfrm rot="16200000" flipH="1">
            <a:off x="9025228" y="5289547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8628681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9005490" y="422213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9243043" y="5112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10387074" y="4733121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7" name="Right Arrow 106"/>
          <p:cNvSpPr/>
          <p:nvPr/>
        </p:nvSpPr>
        <p:spPr>
          <a:xfrm>
            <a:off x="10672826" y="5669824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8" name="Flowchart: Connector 107"/>
          <p:cNvSpPr/>
          <p:nvPr/>
        </p:nvSpPr>
        <p:spPr>
          <a:xfrm>
            <a:off x="10520694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9" name="Straight Arrow Connector 108"/>
          <p:cNvCxnSpPr>
            <a:stCxn id="108" idx="4"/>
            <a:endCxn id="143" idx="0"/>
          </p:cNvCxnSpPr>
          <p:nvPr/>
        </p:nvCxnSpPr>
        <p:spPr>
          <a:xfrm rot="16200000" flipH="1">
            <a:off x="10236971" y="5286844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6200000">
            <a:off x="10462242" y="5112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10268051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2" name="Straight Arrow Connector 111"/>
          <p:cNvCxnSpPr>
            <a:stCxn id="111" idx="4"/>
            <a:endCxn id="139" idx="0"/>
          </p:cNvCxnSpPr>
          <p:nvPr/>
        </p:nvCxnSpPr>
        <p:spPr>
          <a:xfrm rot="16200000" flipH="1">
            <a:off x="9980320" y="4344929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10213453" y="420672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5" name="Straight Arrow Connector 114"/>
          <p:cNvCxnSpPr>
            <a:stCxn id="114" idx="4"/>
            <a:endCxn id="140" idx="0"/>
          </p:cNvCxnSpPr>
          <p:nvPr/>
        </p:nvCxnSpPr>
        <p:spPr>
          <a:xfrm rot="5400000">
            <a:off x="11193122" y="3360238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>
            <a:off x="12037978" y="4733121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7" name="Flowchart: Connector 116"/>
          <p:cNvSpPr/>
          <p:nvPr/>
        </p:nvSpPr>
        <p:spPr>
          <a:xfrm>
            <a:off x="1187388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8" name="Straight Arrow Connector 117"/>
          <p:cNvCxnSpPr>
            <a:stCxn id="117" idx="4"/>
            <a:endCxn id="141" idx="0"/>
          </p:cNvCxnSpPr>
          <p:nvPr/>
        </p:nvCxnSpPr>
        <p:spPr>
          <a:xfrm rot="16200000" flipH="1">
            <a:off x="11587615" y="4343464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12244462" y="5669824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0" name="Flowchart: Connector 119"/>
          <p:cNvSpPr/>
          <p:nvPr/>
        </p:nvSpPr>
        <p:spPr>
          <a:xfrm>
            <a:off x="12135900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1" name="Straight Arrow Connector 120"/>
          <p:cNvCxnSpPr>
            <a:stCxn id="120" idx="4"/>
            <a:endCxn id="144" idx="0"/>
          </p:cNvCxnSpPr>
          <p:nvPr/>
        </p:nvCxnSpPr>
        <p:spPr>
          <a:xfrm rot="16200000" flipH="1">
            <a:off x="11851524" y="5287496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6200000">
            <a:off x="11467917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1813680" y="419942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12122671" y="509001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522" y="3754089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29010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272522" y="470001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458380" y="443868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815702" y="44866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546225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838672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289425" y="44866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365625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9994056" y="320771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561358" y="1795474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6" name="Flowchart: Connector 135"/>
          <p:cNvSpPr/>
          <p:nvPr/>
        </p:nvSpPr>
        <p:spPr>
          <a:xfrm>
            <a:off x="7768571" y="827146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7" name="Flowchart: Connector 136"/>
          <p:cNvSpPr/>
          <p:nvPr/>
        </p:nvSpPr>
        <p:spPr>
          <a:xfrm>
            <a:off x="8728098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8" name="Flowchart: Connector 137"/>
          <p:cNvSpPr/>
          <p:nvPr/>
        </p:nvSpPr>
        <p:spPr>
          <a:xfrm>
            <a:off x="902975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9" name="Flowchart: Connector 138"/>
          <p:cNvSpPr/>
          <p:nvPr/>
        </p:nvSpPr>
        <p:spPr>
          <a:xfrm>
            <a:off x="1027851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0" name="Flowchart: Connector 139"/>
          <p:cNvSpPr/>
          <p:nvPr/>
        </p:nvSpPr>
        <p:spPr>
          <a:xfrm>
            <a:off x="11530082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1" name="Flowchart: Connector 140"/>
          <p:cNvSpPr/>
          <p:nvPr/>
        </p:nvSpPr>
        <p:spPr>
          <a:xfrm>
            <a:off x="1188727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Flowchart: Connector 141"/>
          <p:cNvSpPr/>
          <p:nvPr/>
        </p:nvSpPr>
        <p:spPr>
          <a:xfrm>
            <a:off x="9315504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3" name="Flowchart: Connector 142"/>
          <p:cNvSpPr/>
          <p:nvPr/>
        </p:nvSpPr>
        <p:spPr>
          <a:xfrm>
            <a:off x="10529950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4" name="Flowchart: Connector 143"/>
          <p:cNvSpPr/>
          <p:nvPr/>
        </p:nvSpPr>
        <p:spPr>
          <a:xfrm>
            <a:off x="12143851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6" name="Straight Arrow Connector 145"/>
          <p:cNvCxnSpPr>
            <a:stCxn id="145" idx="4"/>
            <a:endCxn id="147" idx="0"/>
          </p:cNvCxnSpPr>
          <p:nvPr/>
        </p:nvCxnSpPr>
        <p:spPr>
          <a:xfrm rot="5400000">
            <a:off x="9614851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9950495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5355" y="175258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92750" y="785794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5577" y="375428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48789" y="469250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234541" y="56340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458644" y="375285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806309" y="469250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2065551" y="5640246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Pair: </a:t>
            </a:r>
            <a:r>
              <a:rPr lang="en-US" b="1" dirty="0" smtClean="0"/>
              <a:t>$/Samples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335486" y="9384175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0" y="9231775"/>
            <a:ext cx="6324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Foundation Server (TFS) Integration Platforms Artifacts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25000" y="9231775"/>
            <a:ext cx="3276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the VSTS Rangers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9160599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 smtClean="0"/>
              <a:t>Reusable “out of band” solutions and guidance for missing</a:t>
            </a:r>
          </a:p>
          <a:p>
            <a:pPr algn="ctr"/>
            <a:endParaRPr lang="en-US" sz="800" i="1" dirty="0" smtClean="0"/>
          </a:p>
          <a:p>
            <a:pPr algn="ctr"/>
            <a:r>
              <a:rPr lang="en-US" sz="800" i="1" dirty="0" smtClean="0"/>
              <a:t> functionality in the TFS and VSTS family of products. </a:t>
            </a:r>
            <a:endParaRPr lang="en-US" sz="8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6934200"/>
            <a:ext cx="9220200" cy="121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Integration Platform Framework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0800" y="6760026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1202" y="6455230"/>
            <a:ext cx="8839200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 descr="Fold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876" y="3048000"/>
            <a:ext cx="939931" cy="968818"/>
          </a:xfrm>
          <a:prstGeom prst="rect">
            <a:avLst/>
          </a:prstGeom>
        </p:spPr>
      </p:pic>
      <p:pic>
        <p:nvPicPr>
          <p:cNvPr id="19" name="Picture 18" descr="Library book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714" y="2895600"/>
            <a:ext cx="1016785" cy="1171399"/>
          </a:xfrm>
          <a:prstGeom prst="rect">
            <a:avLst/>
          </a:prstGeom>
        </p:spPr>
      </p:pic>
      <p:pic>
        <p:nvPicPr>
          <p:cNvPr id="20" name="Picture 19" descr="patterns and practices book C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3144" y="2943400"/>
            <a:ext cx="1126673" cy="1171399"/>
          </a:xfrm>
          <a:prstGeom prst="rect">
            <a:avLst/>
          </a:prstGeom>
        </p:spPr>
      </p:pic>
      <p:pic>
        <p:nvPicPr>
          <p:cNvPr id="21" name="Picture 20" descr="CLIPART_OF_27034_SMJP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693" y="914400"/>
            <a:ext cx="1523707" cy="11430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307772" y="6204858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68284" y="5900058"/>
            <a:ext cx="1513114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22" idx="0"/>
            <a:endCxn id="18" idx="2"/>
          </p:cNvCxnSpPr>
          <p:nvPr/>
        </p:nvCxnSpPr>
        <p:spPr>
          <a:xfrm rot="5400000" flipH="1" flipV="1">
            <a:off x="1883221" y="4958438"/>
            <a:ext cx="18832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829800" y="6204856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5900058"/>
            <a:ext cx="3505200" cy="533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Elbow Connector 32"/>
          <p:cNvCxnSpPr>
            <a:stCxn id="13" idx="0"/>
            <a:endCxn id="20" idx="2"/>
          </p:cNvCxnSpPr>
          <p:nvPr/>
        </p:nvCxnSpPr>
        <p:spPr>
          <a:xfrm rot="16200000" flipV="1">
            <a:off x="7945212" y="5006069"/>
            <a:ext cx="1785259" cy="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21" idx="1"/>
          </p:cNvCxnSpPr>
          <p:nvPr/>
        </p:nvCxnSpPr>
        <p:spPr>
          <a:xfrm rot="5400000" flipH="1" flipV="1">
            <a:off x="3184217" y="1126525"/>
            <a:ext cx="1562100" cy="2280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21" idx="3"/>
          </p:cNvCxnSpPr>
          <p:nvPr/>
        </p:nvCxnSpPr>
        <p:spPr>
          <a:xfrm rot="16200000" flipV="1">
            <a:off x="7004191" y="1111109"/>
            <a:ext cx="1457500" cy="220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0"/>
            <a:endCxn id="21" idx="2"/>
          </p:cNvCxnSpPr>
          <p:nvPr/>
        </p:nvCxnSpPr>
        <p:spPr>
          <a:xfrm rot="5400000" flipH="1" flipV="1">
            <a:off x="5163727" y="2191780"/>
            <a:ext cx="838200" cy="569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200" y="43815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Sample Code demonstrating use of SDK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5000" y="43434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Documentation for the developer who wants to build on top of SDK.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839200" y="43815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Guidance around the use of the TFS Integration Platform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343400" y="6204856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1000" y="5900058"/>
            <a:ext cx="27432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5400000" flipH="1" flipV="1">
            <a:off x="3487255" y="4513749"/>
            <a:ext cx="2514597" cy="17167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9200" y="443048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9281" y="5999946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53595" y="437605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10600" y="441960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0" y="6096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 Evangelism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65858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972300" y="3590059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" name="Elbow Connector 4"/>
          <p:cNvCxnSpPr>
            <a:stCxn id="16" idx="0"/>
            <a:endCxn id="17" idx="2"/>
          </p:cNvCxnSpPr>
          <p:nvPr/>
        </p:nvCxnSpPr>
        <p:spPr>
          <a:xfrm>
            <a:off x="1943100" y="381000"/>
            <a:ext cx="104113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0"/>
            <a:endCxn id="49" idx="2"/>
          </p:cNvCxnSpPr>
          <p:nvPr/>
        </p:nvCxnSpPr>
        <p:spPr>
          <a:xfrm>
            <a:off x="4814597" y="381000"/>
            <a:ext cx="135760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9" idx="0"/>
            <a:endCxn id="55" idx="2"/>
          </p:cNvCxnSpPr>
          <p:nvPr/>
        </p:nvCxnSpPr>
        <p:spPr>
          <a:xfrm>
            <a:off x="8001000" y="381000"/>
            <a:ext cx="133688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1"/>
            <a:endCxn id="18" idx="0"/>
          </p:cNvCxnSpPr>
          <p:nvPr/>
        </p:nvCxnSpPr>
        <p:spPr>
          <a:xfrm rot="16200000" flipH="1">
            <a:off x="190500" y="1638299"/>
            <a:ext cx="1905000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935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296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66902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4" name="Elbow Connector 13"/>
          <p:cNvCxnSpPr>
            <a:stCxn id="17" idx="1"/>
            <a:endCxn id="25" idx="0"/>
          </p:cNvCxnSpPr>
          <p:nvPr/>
        </p:nvCxnSpPr>
        <p:spPr>
          <a:xfrm rot="5400000">
            <a:off x="2942586" y="1642629"/>
            <a:ext cx="191365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1357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342900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Upgrade?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2984233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364" y="2590800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9" name="Picture 18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144" y="2828059"/>
            <a:ext cx="549668" cy="843455"/>
          </a:xfrm>
          <a:prstGeom prst="rect">
            <a:avLst/>
          </a:prstGeom>
        </p:spPr>
      </p:pic>
      <p:cxnSp>
        <p:nvCxnSpPr>
          <p:cNvPr id="20" name="Curved Connector 25"/>
          <p:cNvCxnSpPr>
            <a:stCxn id="23" idx="3"/>
            <a:endCxn id="22" idx="3"/>
          </p:cNvCxnSpPr>
          <p:nvPr/>
        </p:nvCxnSpPr>
        <p:spPr>
          <a:xfrm>
            <a:off x="1371600" y="2954758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8680" y="367151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2" name="Picture 21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1229" y="3072247"/>
            <a:ext cx="234168" cy="242887"/>
          </a:xfrm>
          <a:prstGeom prst="rect">
            <a:avLst/>
          </a:prstGeom>
        </p:spPr>
      </p:pic>
      <p:pic>
        <p:nvPicPr>
          <p:cNvPr id="23" name="Picture 22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432" y="2833314"/>
            <a:ext cx="234168" cy="242887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617230" y="2599458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8340" y="343765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03313" y="318827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8" name="Picture 27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271" y="2751858"/>
            <a:ext cx="590259" cy="905741"/>
          </a:xfrm>
          <a:prstGeom prst="rect">
            <a:avLst/>
          </a:prstGeom>
        </p:spPr>
      </p:pic>
      <p:pic>
        <p:nvPicPr>
          <p:cNvPr id="29" name="Picture 28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271" y="3751118"/>
            <a:ext cx="590259" cy="905741"/>
          </a:xfrm>
          <a:prstGeom prst="rect">
            <a:avLst/>
          </a:prstGeom>
        </p:spPr>
      </p:pic>
      <p:pic>
        <p:nvPicPr>
          <p:cNvPr id="30" name="Picture 2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6226" y="3141518"/>
            <a:ext cx="590259" cy="905741"/>
          </a:xfrm>
          <a:prstGeom prst="rect">
            <a:avLst/>
          </a:prstGeom>
        </p:spPr>
      </p:pic>
      <p:cxnSp>
        <p:nvCxnSpPr>
          <p:cNvPr id="31" name="Curved Connector 25"/>
          <p:cNvCxnSpPr>
            <a:stCxn id="35" idx="3"/>
            <a:endCxn id="37" idx="0"/>
          </p:cNvCxnSpPr>
          <p:nvPr/>
        </p:nvCxnSpPr>
        <p:spPr>
          <a:xfrm>
            <a:off x="3434568" y="3147958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26"/>
          <p:cNvCxnSpPr>
            <a:stCxn id="36" idx="3"/>
            <a:endCxn id="37" idx="2"/>
          </p:cNvCxnSpPr>
          <p:nvPr/>
        </p:nvCxnSpPr>
        <p:spPr>
          <a:xfrm flipV="1">
            <a:off x="3429000" y="3789922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52800" y="419965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2166" y="330257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5" name="Picture 34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026514"/>
            <a:ext cx="234168" cy="242887"/>
          </a:xfrm>
          <a:prstGeom prst="rect">
            <a:avLst/>
          </a:prstGeom>
        </p:spPr>
      </p:pic>
      <p:pic>
        <p:nvPicPr>
          <p:cNvPr id="36" name="Picture 35" descr="Numbered Balls gree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4832" y="4032972"/>
            <a:ext cx="234168" cy="242887"/>
          </a:xfrm>
          <a:prstGeom prst="rect">
            <a:avLst/>
          </a:prstGeom>
        </p:spPr>
      </p:pic>
      <p:pic>
        <p:nvPicPr>
          <p:cNvPr id="37" name="Picture 3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547035"/>
            <a:ext cx="234168" cy="2428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76600" y="2718105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9" name="Elbow Connector 38"/>
          <p:cNvCxnSpPr>
            <a:stCxn id="49" idx="1"/>
            <a:endCxn id="41" idx="0"/>
          </p:cNvCxnSpPr>
          <p:nvPr/>
        </p:nvCxnSpPr>
        <p:spPr>
          <a:xfrm rot="5400000">
            <a:off x="6129771" y="1642629"/>
            <a:ext cx="1913659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82141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37071" y="2599459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42" name="Picture 4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9207" y="2652810"/>
            <a:ext cx="577883" cy="886751"/>
          </a:xfrm>
          <a:prstGeom prst="rect">
            <a:avLst/>
          </a:prstGeom>
        </p:spPr>
      </p:pic>
      <p:pic>
        <p:nvPicPr>
          <p:cNvPr id="43" name="Picture 4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4775" y="2881410"/>
            <a:ext cx="577883" cy="886751"/>
          </a:xfrm>
          <a:prstGeom prst="rect">
            <a:avLst/>
          </a:prstGeom>
        </p:spPr>
      </p:pic>
      <p:cxnSp>
        <p:nvCxnSpPr>
          <p:cNvPr id="44" name="Curved Connector 25"/>
          <p:cNvCxnSpPr>
            <a:stCxn id="48" idx="3"/>
            <a:endCxn id="47" idx="0"/>
          </p:cNvCxnSpPr>
          <p:nvPr/>
        </p:nvCxnSpPr>
        <p:spPr>
          <a:xfrm>
            <a:off x="6905226" y="2785132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37658" y="352251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non-TFS/TFS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1658" y="259945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</a:p>
        </p:txBody>
      </p:sp>
      <p:pic>
        <p:nvPicPr>
          <p:cNvPr id="47" name="Picture 4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6858" y="2991031"/>
            <a:ext cx="234168" cy="242887"/>
          </a:xfrm>
          <a:prstGeom prst="rect">
            <a:avLst/>
          </a:prstGeom>
        </p:spPr>
      </p:pic>
      <p:pic>
        <p:nvPicPr>
          <p:cNvPr id="48" name="Picture 4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1058" y="2663688"/>
            <a:ext cx="234168" cy="242887"/>
          </a:xfrm>
          <a:prstGeom prst="rect">
            <a:avLst/>
          </a:prstGeom>
        </p:spPr>
      </p:pic>
      <p:sp>
        <p:nvSpPr>
          <p:cNvPr id="49" name="Round Diagonal Corner Rectangle 48"/>
          <p:cNvSpPr/>
          <p:nvPr/>
        </p:nvSpPr>
        <p:spPr>
          <a:xfrm>
            <a:off x="6172200" y="762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Migrate?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0" name="Line Callout 1 (Accent Bar) 49"/>
          <p:cNvSpPr/>
          <p:nvPr/>
        </p:nvSpPr>
        <p:spPr>
          <a:xfrm>
            <a:off x="1676400" y="1232569"/>
            <a:ext cx="1752600" cy="938844"/>
          </a:xfrm>
          <a:prstGeom prst="accentCallout1">
            <a:avLst>
              <a:gd name="adj1" fmla="val 59227"/>
              <a:gd name="adj2" fmla="val -8333"/>
              <a:gd name="adj3" fmla="val 151136"/>
              <a:gd name="adj4" fmla="val -21208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1" name="Line Callout 1 (Accent Bar) 50"/>
          <p:cNvSpPr/>
          <p:nvPr/>
        </p:nvSpPr>
        <p:spPr>
          <a:xfrm>
            <a:off x="4800600" y="1232569"/>
            <a:ext cx="1371600" cy="938844"/>
          </a:xfrm>
          <a:prstGeom prst="accentCallout1">
            <a:avLst>
              <a:gd name="adj1" fmla="val 59227"/>
              <a:gd name="adj2" fmla="val -8333"/>
              <a:gd name="adj3" fmla="val 156702"/>
              <a:gd name="adj4" fmla="val -24757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12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2" name="Line Callout 1 (Accent Bar) 51"/>
          <p:cNvSpPr/>
          <p:nvPr/>
        </p:nvSpPr>
        <p:spPr>
          <a:xfrm>
            <a:off x="7737858" y="990600"/>
            <a:ext cx="1558542" cy="1206691"/>
          </a:xfrm>
          <a:prstGeom prst="accentCallout1">
            <a:avLst>
              <a:gd name="adj1" fmla="val 59227"/>
              <a:gd name="adj2" fmla="val -8333"/>
              <a:gd name="adj3" fmla="val 143660"/>
              <a:gd name="adj4" fmla="val -25490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1200" b="1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non-TFS Projects or Team Projects from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3" name="Elbow Connector 52"/>
          <p:cNvCxnSpPr>
            <a:stCxn id="55" idx="1"/>
            <a:endCxn id="60" idx="0"/>
          </p:cNvCxnSpPr>
          <p:nvPr/>
        </p:nvCxnSpPr>
        <p:spPr>
          <a:xfrm rot="5400000">
            <a:off x="9299783" y="1638300"/>
            <a:ext cx="1905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01200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5" name="Round Diagonal Corner Rectangle 54"/>
          <p:cNvSpPr/>
          <p:nvPr/>
        </p:nvSpPr>
        <p:spPr>
          <a:xfrm>
            <a:off x="9337883" y="762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320631" y="2590800"/>
            <a:ext cx="1863304" cy="1752600"/>
            <a:chOff x="9207470" y="1524000"/>
            <a:chExt cx="1863304" cy="1752600"/>
          </a:xfrm>
        </p:grpSpPr>
        <p:sp>
          <p:nvSpPr>
            <p:cNvPr id="58" name="Oval 57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pic>
          <p:nvPicPr>
            <p:cNvPr id="61" name="Picture 60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62" name="Curved Connector 25"/>
            <p:cNvCxnSpPr>
              <a:stCxn id="65" idx="3"/>
              <a:endCxn id="68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461174" y="1828800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  <a:endParaRPr lang="en-US" sz="1000" b="1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36070" y="2514600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</a:p>
          </p:txBody>
        </p:sp>
        <p:pic>
          <p:nvPicPr>
            <p:cNvPr id="65" name="Picture 64" descr="Numbered Balls green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66" name="Curved Connector 25"/>
            <p:cNvCxnSpPr>
              <a:stCxn id="68" idx="1"/>
              <a:endCxn id="65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67" name="Picture 66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68" name="Picture 67" descr="Numbered Balls gree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sp>
        <p:nvSpPr>
          <p:cNvPr id="69" name="Line Callout 1 (Accent Bar) 68"/>
          <p:cNvSpPr/>
          <p:nvPr/>
        </p:nvSpPr>
        <p:spPr>
          <a:xfrm>
            <a:off x="11125200" y="1041782"/>
            <a:ext cx="1676400" cy="1320418"/>
          </a:xfrm>
          <a:prstGeom prst="accentCallout1">
            <a:avLst>
              <a:gd name="adj1" fmla="val 19476"/>
              <a:gd name="adj2" fmla="val -7034"/>
              <a:gd name="adj3" fmla="val 126644"/>
              <a:gd name="adj4" fmla="val -37539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70" name="Elbow Connector 69"/>
          <p:cNvCxnSpPr>
            <a:stCxn id="18" idx="2"/>
            <a:endCxn id="79" idx="0"/>
          </p:cNvCxnSpPr>
          <p:nvPr/>
        </p:nvCxnSpPr>
        <p:spPr>
          <a:xfrm rot="5400000">
            <a:off x="551614" y="4552113"/>
            <a:ext cx="1182774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28600" y="5143500"/>
            <a:ext cx="1828800" cy="13699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“Halt”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985015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172200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337883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4" name="Elbow Connector 83"/>
          <p:cNvCxnSpPr>
            <a:stCxn id="25" idx="2"/>
            <a:endCxn id="81" idx="0"/>
          </p:cNvCxnSpPr>
          <p:nvPr/>
        </p:nvCxnSpPr>
        <p:spPr>
          <a:xfrm rot="5400000">
            <a:off x="3689865" y="4933949"/>
            <a:ext cx="41910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" idx="4"/>
            <a:endCxn id="82" idx="0"/>
          </p:cNvCxnSpPr>
          <p:nvPr/>
        </p:nvCxnSpPr>
        <p:spPr>
          <a:xfrm rot="5400000">
            <a:off x="6424180" y="4481079"/>
            <a:ext cx="13248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0" idx="2"/>
            <a:endCxn id="83" idx="0"/>
          </p:cNvCxnSpPr>
          <p:nvPr/>
        </p:nvCxnSpPr>
        <p:spPr>
          <a:xfrm rot="5400000">
            <a:off x="9852233" y="4743450"/>
            <a:ext cx="8001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10515600" cy="4191000"/>
          </a:xfrm>
          <a:prstGeom prst="roundRect">
            <a:avLst>
              <a:gd name="adj" fmla="val 2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" name="Picture 2" descr="31568_SMJPG_1747219816574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762000"/>
            <a:ext cx="2416628" cy="32221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7543800" y="1950234"/>
            <a:ext cx="2438400" cy="845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4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Upgrade Team Foundation Server Scenario</a:t>
            </a:r>
            <a:endParaRPr lang="en-US" sz="14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" name="Elbow Connector 4"/>
          <p:cNvCxnSpPr>
            <a:stCxn id="8" idx="1"/>
            <a:endCxn id="9" idx="0"/>
          </p:cNvCxnSpPr>
          <p:nvPr/>
        </p:nvCxnSpPr>
        <p:spPr>
          <a:xfrm rot="5400000">
            <a:off x="750611" y="1184898"/>
            <a:ext cx="1002322" cy="412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335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7" name="Elbow Connector 6"/>
          <p:cNvCxnSpPr>
            <a:stCxn id="3" idx="6"/>
            <a:endCxn id="4" idx="1"/>
          </p:cNvCxnSpPr>
          <p:nvPr/>
        </p:nvCxnSpPr>
        <p:spPr>
          <a:xfrm flipV="1">
            <a:off x="6760028" y="2373085"/>
            <a:ext cx="783772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 Diagonal Corner Rectangle 7"/>
          <p:cNvSpPr/>
          <p:nvPr/>
        </p:nvSpPr>
        <p:spPr>
          <a:xfrm>
            <a:off x="453735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Upgrade?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7071" y="1688122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0" name="Picture 9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544" y="1828800"/>
            <a:ext cx="549668" cy="843455"/>
          </a:xfrm>
          <a:prstGeom prst="rect">
            <a:avLst/>
          </a:prstGeom>
        </p:spPr>
      </p:pic>
      <p:cxnSp>
        <p:nvCxnSpPr>
          <p:cNvPr id="11" name="Curved Connector 25"/>
          <p:cNvCxnSpPr>
            <a:stCxn id="14" idx="3"/>
            <a:endCxn id="13" idx="3"/>
          </p:cNvCxnSpPr>
          <p:nvPr/>
        </p:nvCxnSpPr>
        <p:spPr>
          <a:xfrm>
            <a:off x="1524000" y="1955499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1080" y="267225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3" name="Picture 12" descr="Numbered Balls gree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629" y="2072988"/>
            <a:ext cx="234168" cy="242887"/>
          </a:xfrm>
          <a:prstGeom prst="rect">
            <a:avLst/>
          </a:prstGeom>
        </p:spPr>
      </p:pic>
      <p:pic>
        <p:nvPicPr>
          <p:cNvPr id="14" name="Picture 13" descr="Numbered Balls gree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9832" y="1834055"/>
            <a:ext cx="234168" cy="242887"/>
          </a:xfrm>
          <a:prstGeom prst="rect">
            <a:avLst/>
          </a:prstGeom>
        </p:spPr>
      </p:pic>
      <p:sp>
        <p:nvSpPr>
          <p:cNvPr id="15" name="Line Callout 1 (Accent Bar) 14"/>
          <p:cNvSpPr/>
          <p:nvPr/>
        </p:nvSpPr>
        <p:spPr>
          <a:xfrm>
            <a:off x="2286000" y="457200"/>
            <a:ext cx="1600200" cy="838200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10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10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6" name="Elbow Connector 15"/>
          <p:cNvCxnSpPr>
            <a:stCxn id="9" idx="3"/>
          </p:cNvCxnSpPr>
          <p:nvPr/>
        </p:nvCxnSpPr>
        <p:spPr>
          <a:xfrm>
            <a:off x="1872344" y="2373085"/>
            <a:ext cx="2623456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-1566134" y="1968505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Upgrade is not a </a:t>
            </a:r>
            <a:r>
              <a:rPr lang="en-US" sz="16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migration</a:t>
            </a:r>
            <a:r>
              <a:rPr lang="en-US" sz="1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scenario!</a:t>
            </a:r>
            <a:endParaRPr lang="en-US" sz="16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89710" y="16002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68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688828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3733800" y="2439512"/>
            <a:ext cx="1676400" cy="4463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2010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2010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6826" y="350300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598" y="1600199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0708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65681" y="218901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2" name="Picture 2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9" y="1752599"/>
            <a:ext cx="590259" cy="905741"/>
          </a:xfrm>
          <a:prstGeom prst="rect">
            <a:avLst/>
          </a:prstGeom>
        </p:spPr>
      </p:pic>
      <p:pic>
        <p:nvPicPr>
          <p:cNvPr id="23" name="Picture 2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9" y="2751859"/>
            <a:ext cx="590259" cy="905741"/>
          </a:xfrm>
          <a:prstGeom prst="rect">
            <a:avLst/>
          </a:prstGeom>
        </p:spPr>
      </p:pic>
      <p:pic>
        <p:nvPicPr>
          <p:cNvPr id="24" name="Picture 23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594" y="2142259"/>
            <a:ext cx="590259" cy="905741"/>
          </a:xfrm>
          <a:prstGeom prst="rect">
            <a:avLst/>
          </a:prstGeom>
        </p:spPr>
      </p:pic>
      <p:cxnSp>
        <p:nvCxnSpPr>
          <p:cNvPr id="25" name="Curved Connector 25"/>
          <p:cNvCxnSpPr>
            <a:stCxn id="29" idx="3"/>
            <a:endCxn id="31" idx="0"/>
          </p:cNvCxnSpPr>
          <p:nvPr/>
        </p:nvCxnSpPr>
        <p:spPr>
          <a:xfrm>
            <a:off x="996936" y="2148699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6"/>
          <p:cNvCxnSpPr>
            <a:stCxn id="30" idx="3"/>
            <a:endCxn id="31" idx="2"/>
          </p:cNvCxnSpPr>
          <p:nvPr/>
        </p:nvCxnSpPr>
        <p:spPr>
          <a:xfrm flipV="1">
            <a:off x="991368" y="2790663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5168" y="320040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4534" y="2303318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9" name="Picture 28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768" y="2027255"/>
            <a:ext cx="234168" cy="242887"/>
          </a:xfrm>
          <a:prstGeom prst="rect">
            <a:avLst/>
          </a:prstGeom>
        </p:spPr>
      </p:pic>
      <p:pic>
        <p:nvPicPr>
          <p:cNvPr id="30" name="Picture 29" descr="Numbered Balls gree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00" y="3033713"/>
            <a:ext cx="234168" cy="242887"/>
          </a:xfrm>
          <a:prstGeom prst="rect">
            <a:avLst/>
          </a:prstGeom>
        </p:spPr>
      </p:pic>
      <p:pic>
        <p:nvPicPr>
          <p:cNvPr id="31" name="Picture 30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768" y="2547776"/>
            <a:ext cx="234168" cy="242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968" y="1718846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3" name="Line Callout 1 (Accent Bar) 32"/>
          <p:cNvSpPr/>
          <p:nvPr/>
        </p:nvSpPr>
        <p:spPr>
          <a:xfrm>
            <a:off x="2895600" y="381000"/>
            <a:ext cx="1599432" cy="880902"/>
          </a:xfrm>
          <a:prstGeom prst="accentCallout1">
            <a:avLst>
              <a:gd name="adj1" fmla="val 59227"/>
              <a:gd name="adj2" fmla="val -8333"/>
              <a:gd name="adj3" fmla="val 150008"/>
              <a:gd name="adj4" fmla="val -34698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12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5943600" y="985283"/>
            <a:ext cx="1752600" cy="10668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Work Item Tracking (WIT) and Version Control (VC) data only?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5981700" y="3253450"/>
            <a:ext cx="1676400" cy="108995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Focused on Team Collection, not Team Project?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382000" y="3368692"/>
            <a:ext cx="4419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Migrate 2010 Team Project Collections Scenario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82000" y="1088950"/>
            <a:ext cx="4419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" name="Elbow Connector 8"/>
          <p:cNvCxnSpPr>
            <a:stCxn id="16" idx="1"/>
            <a:endCxn id="2" idx="0"/>
          </p:cNvCxnSpPr>
          <p:nvPr/>
        </p:nvCxnSpPr>
        <p:spPr>
          <a:xfrm rot="5400000">
            <a:off x="1146807" y="1143003"/>
            <a:ext cx="914406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8" idx="3"/>
            <a:endCxn id="17" idx="2"/>
          </p:cNvCxnSpPr>
          <p:nvPr/>
        </p:nvCxnSpPr>
        <p:spPr>
          <a:xfrm>
            <a:off x="2803007" y="2657261"/>
            <a:ext cx="930793" cy="540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1"/>
            <a:endCxn id="41" idx="2"/>
          </p:cNvCxnSpPr>
          <p:nvPr/>
        </p:nvCxnSpPr>
        <p:spPr>
          <a:xfrm rot="16200000" flipH="1">
            <a:off x="4820551" y="2637275"/>
            <a:ext cx="912599" cy="14097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64"/>
          <p:cNvCxnSpPr>
            <a:stCxn id="17" idx="3"/>
            <a:endCxn id="38" idx="2"/>
          </p:cNvCxnSpPr>
          <p:nvPr/>
        </p:nvCxnSpPr>
        <p:spPr>
          <a:xfrm rot="5400000" flipH="1" flipV="1">
            <a:off x="4797386" y="1293298"/>
            <a:ext cx="920829" cy="13716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19"/>
          <p:cNvCxnSpPr>
            <a:stCxn id="38" idx="0"/>
            <a:endCxn id="58" idx="1"/>
          </p:cNvCxnSpPr>
          <p:nvPr/>
        </p:nvCxnSpPr>
        <p:spPr>
          <a:xfrm>
            <a:off x="7696200" y="1518683"/>
            <a:ext cx="6858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Elbow Connector 164"/>
          <p:cNvCxnSpPr>
            <a:stCxn id="41" idx="0"/>
            <a:endCxn id="53" idx="1"/>
          </p:cNvCxnSpPr>
          <p:nvPr/>
        </p:nvCxnSpPr>
        <p:spPr>
          <a:xfrm>
            <a:off x="7658100" y="3798425"/>
            <a:ext cx="7239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Elbow Connector 11"/>
          <p:cNvCxnSpPr/>
          <p:nvPr/>
        </p:nvCxnSpPr>
        <p:spPr>
          <a:xfrm rot="16200000" flipV="1">
            <a:off x="5676899" y="2628900"/>
            <a:ext cx="1142999" cy="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382000" y="2209800"/>
            <a:ext cx="4419600" cy="8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No guidance available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5" name="Elbow Connector 19"/>
          <p:cNvCxnSpPr>
            <a:stCxn id="38" idx="1"/>
            <a:endCxn id="84" idx="1"/>
          </p:cNvCxnSpPr>
          <p:nvPr/>
        </p:nvCxnSpPr>
        <p:spPr>
          <a:xfrm rot="16200000" flipH="1">
            <a:off x="7307225" y="1564758"/>
            <a:ext cx="587450" cy="15621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48400" y="25146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48200" y="3429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72400" y="3429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848600" y="1143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58000" y="2362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1524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33201" y="259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0" y="5334000"/>
            <a:ext cx="3886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Moving Team Foundation Server Scenario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96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" name="Elbow Connector 8"/>
          <p:cNvCxnSpPr>
            <a:stCxn id="19" idx="1"/>
            <a:endCxn id="11" idx="0"/>
          </p:cNvCxnSpPr>
          <p:nvPr/>
        </p:nvCxnSpPr>
        <p:spPr>
          <a:xfrm rot="5400000">
            <a:off x="766501" y="1219200"/>
            <a:ext cx="762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7972" y="1600200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2" name="Picture 1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108" y="1653551"/>
            <a:ext cx="577883" cy="886751"/>
          </a:xfrm>
          <a:prstGeom prst="rect">
            <a:avLst/>
          </a:prstGeom>
        </p:spPr>
      </p:pic>
      <p:pic>
        <p:nvPicPr>
          <p:cNvPr id="13" name="Picture 1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5676" y="1882151"/>
            <a:ext cx="577883" cy="886751"/>
          </a:xfrm>
          <a:prstGeom prst="rect">
            <a:avLst/>
          </a:prstGeom>
        </p:spPr>
      </p:pic>
      <p:cxnSp>
        <p:nvCxnSpPr>
          <p:cNvPr id="14" name="Curved Connector 25"/>
          <p:cNvCxnSpPr>
            <a:stCxn id="18" idx="3"/>
            <a:endCxn id="17" idx="0"/>
          </p:cNvCxnSpPr>
          <p:nvPr/>
        </p:nvCxnSpPr>
        <p:spPr>
          <a:xfrm>
            <a:off x="966127" y="1785873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559" y="252325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non-TFS/TFS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2559" y="16002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</a:p>
        </p:txBody>
      </p:sp>
      <p:pic>
        <p:nvPicPr>
          <p:cNvPr id="17" name="Picture 1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759" y="1991772"/>
            <a:ext cx="234168" cy="242887"/>
          </a:xfrm>
          <a:prstGeom prst="rect">
            <a:avLst/>
          </a:prstGeom>
        </p:spPr>
      </p:pic>
      <p:pic>
        <p:nvPicPr>
          <p:cNvPr id="18" name="Picture 1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959" y="1664429"/>
            <a:ext cx="234168" cy="242887"/>
          </a:xfrm>
          <a:prstGeom prst="rect">
            <a:avLst/>
          </a:prstGeom>
        </p:spPr>
      </p:pic>
      <p:sp>
        <p:nvSpPr>
          <p:cNvPr id="19" name="Round Diagonal Corner Rectangle 18"/>
          <p:cNvSpPr/>
          <p:nvPr/>
        </p:nvSpPr>
        <p:spPr>
          <a:xfrm>
            <a:off x="233101" y="2286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Migrate?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2667000" y="533400"/>
            <a:ext cx="2590800" cy="7102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1200" b="1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non-TFS Projects or Team Projects from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419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5524500" y="5170967"/>
            <a:ext cx="1295400" cy="11536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Work Item Tracking (WIT) and Version Control (VC) data only?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2200" y="47244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5486400" y="4307243"/>
            <a:ext cx="1371600" cy="3009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TFS 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82000" y="4038600"/>
            <a:ext cx="3965510" cy="838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Consider the re-use or development of  custom migration adapters for VC &amp; WIT data only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5105400" y="2686050"/>
            <a:ext cx="2133600" cy="7239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VSS,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etc. 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Round Diagonal Corner Rectangle 39"/>
          <p:cNvSpPr/>
          <p:nvPr/>
        </p:nvSpPr>
        <p:spPr>
          <a:xfrm>
            <a:off x="2743200" y="2782272"/>
            <a:ext cx="1600200" cy="53145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Do you need history?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5800" y="27432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00" y="2438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58200" y="1371600"/>
            <a:ext cx="380689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Consider copying just the tip of the iceberg, the latest version control and work items, into TFS.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3" name="Elbow Connector 38"/>
          <p:cNvCxnSpPr>
            <a:stCxn id="40" idx="3"/>
            <a:endCxn id="52" idx="1"/>
          </p:cNvCxnSpPr>
          <p:nvPr/>
        </p:nvCxnSpPr>
        <p:spPr>
          <a:xfrm rot="5400000" flipH="1" flipV="1">
            <a:off x="5504964" y="-170964"/>
            <a:ext cx="991572" cy="49149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58000" y="6858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382000" y="6705600"/>
            <a:ext cx="38862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5200" y="5486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382000" y="2514600"/>
            <a:ext cx="38862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migration solutions and guidance available for Visual Studio SourceSafe (VSS), Rational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&amp;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and HP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.  Also refer to http://msdn.microsoft.com for possible migration solutions.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6" name="Elbow Connector 313"/>
          <p:cNvCxnSpPr>
            <a:stCxn id="37" idx="0"/>
            <a:endCxn id="85" idx="1"/>
          </p:cNvCxnSpPr>
          <p:nvPr/>
        </p:nvCxnSpPr>
        <p:spPr>
          <a:xfrm>
            <a:off x="7239000" y="3048000"/>
            <a:ext cx="1143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7" idx="1"/>
            <a:endCxn id="34" idx="3"/>
          </p:cNvCxnSpPr>
          <p:nvPr/>
        </p:nvCxnSpPr>
        <p:spPr>
          <a:xfrm rot="5400000">
            <a:off x="5723554" y="3858596"/>
            <a:ext cx="89729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7" idx="0"/>
            <a:endCxn id="4" idx="1"/>
          </p:cNvCxnSpPr>
          <p:nvPr/>
        </p:nvCxnSpPr>
        <p:spPr>
          <a:xfrm>
            <a:off x="6819900" y="5747784"/>
            <a:ext cx="1562100" cy="531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Elbow Connector 313"/>
          <p:cNvCxnSpPr>
            <a:stCxn id="34" idx="0"/>
            <a:endCxn id="35" idx="1"/>
          </p:cNvCxnSpPr>
          <p:nvPr/>
        </p:nvCxnSpPr>
        <p:spPr>
          <a:xfrm>
            <a:off x="6858000" y="4457699"/>
            <a:ext cx="1524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4" idx="1"/>
            <a:endCxn id="27" idx="3"/>
          </p:cNvCxnSpPr>
          <p:nvPr/>
        </p:nvCxnSpPr>
        <p:spPr>
          <a:xfrm rot="5400000">
            <a:off x="5890794" y="4889561"/>
            <a:ext cx="562812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0"/>
            <a:endCxn id="37" idx="2"/>
          </p:cNvCxnSpPr>
          <p:nvPr/>
        </p:nvCxnSpPr>
        <p:spPr>
          <a:xfrm>
            <a:off x="4343400" y="3048000"/>
            <a:ext cx="762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40" idx="2"/>
          </p:cNvCxnSpPr>
          <p:nvPr/>
        </p:nvCxnSpPr>
        <p:spPr>
          <a:xfrm rot="16200000" flipH="1">
            <a:off x="1831050" y="2135850"/>
            <a:ext cx="228600" cy="1595699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7" idx="1"/>
            <a:endCxn id="80" idx="1"/>
          </p:cNvCxnSpPr>
          <p:nvPr/>
        </p:nvCxnSpPr>
        <p:spPr>
          <a:xfrm rot="16200000" flipH="1">
            <a:off x="6871734" y="5625066"/>
            <a:ext cx="810733" cy="22098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3614054" y="2471058"/>
            <a:ext cx="1479924" cy="3009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7483" y="533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" name="Elbow Connector 7"/>
          <p:cNvCxnSpPr>
            <a:stCxn id="10" idx="1"/>
          </p:cNvCxnSpPr>
          <p:nvPr/>
        </p:nvCxnSpPr>
        <p:spPr>
          <a:xfrm rot="5400000">
            <a:off x="842530" y="1291070"/>
            <a:ext cx="9057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781" y="9144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81000" y="2286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1" name="Elbow Connector 19"/>
          <p:cNvCxnSpPr>
            <a:stCxn id="29" idx="3"/>
            <a:endCxn id="56" idx="1"/>
          </p:cNvCxnSpPr>
          <p:nvPr/>
        </p:nvCxnSpPr>
        <p:spPr>
          <a:xfrm rot="5400000" flipH="1" flipV="1">
            <a:off x="6478108" y="2276475"/>
            <a:ext cx="397834" cy="112395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3"/>
            <a:endCxn id="36" idx="2"/>
          </p:cNvCxnSpPr>
          <p:nvPr/>
        </p:nvCxnSpPr>
        <p:spPr>
          <a:xfrm>
            <a:off x="2227052" y="2620241"/>
            <a:ext cx="1387002" cy="127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3748" y="1743941"/>
            <a:ext cx="1863304" cy="1752600"/>
            <a:chOff x="9207470" y="1524000"/>
            <a:chExt cx="1863304" cy="1752600"/>
          </a:xfrm>
        </p:grpSpPr>
        <p:sp>
          <p:nvSpPr>
            <p:cNvPr id="15" name="Oval 14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pic>
          <p:nvPicPr>
            <p:cNvPr id="18" name="Picture 17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19" name="Curved Connector 25"/>
            <p:cNvCxnSpPr>
              <a:stCxn id="22" idx="3"/>
              <a:endCxn id="25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461174" y="182880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  <a:endParaRPr lang="en-US" sz="1000" b="1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36070" y="251460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</a:p>
          </p:txBody>
        </p:sp>
        <p:pic>
          <p:nvPicPr>
            <p:cNvPr id="22" name="Picture 21" descr="Numbered Balls green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23" name="Curved Connector 25"/>
            <p:cNvCxnSpPr>
              <a:stCxn id="25" idx="1"/>
              <a:endCxn id="22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23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25" name="Picture 24" descr="Numbered Balls green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448300" y="3037367"/>
            <a:ext cx="1333500" cy="1153633"/>
            <a:chOff x="9563100" y="5257800"/>
            <a:chExt cx="1181100" cy="1219200"/>
          </a:xfrm>
        </p:grpSpPr>
        <p:sp>
          <p:nvSpPr>
            <p:cNvPr id="28" name="Oval 27"/>
            <p:cNvSpPr/>
            <p:nvPr/>
          </p:nvSpPr>
          <p:spPr>
            <a:xfrm>
              <a:off x="10287000" y="624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9563100" y="5257800"/>
              <a:ext cx="1181100" cy="1219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Work Item Tracking (WIT) and Version Control (VC) data only?</a:t>
              </a:r>
              <a:endParaRPr lang="en-US" sz="1200" dirty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sp>
        <p:nvSpPr>
          <p:cNvPr id="30" name="Line Callout 1 (Accent Bar) 29"/>
          <p:cNvSpPr/>
          <p:nvPr/>
        </p:nvSpPr>
        <p:spPr>
          <a:xfrm>
            <a:off x="2490581" y="685800"/>
            <a:ext cx="1624219" cy="1168018"/>
          </a:xfrm>
          <a:prstGeom prst="accentCallout1">
            <a:avLst>
              <a:gd name="adj1" fmla="val 19476"/>
              <a:gd name="adj2" fmla="val -7034"/>
              <a:gd name="adj3" fmla="val 98938"/>
              <a:gd name="adj4" fmla="val -47163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4" name="Elbow Connector 33"/>
          <p:cNvCxnSpPr>
            <a:stCxn id="36" idx="1"/>
            <a:endCxn id="29" idx="2"/>
          </p:cNvCxnSpPr>
          <p:nvPr/>
        </p:nvCxnSpPr>
        <p:spPr>
          <a:xfrm rot="16200000" flipH="1">
            <a:off x="4480051" y="2645935"/>
            <a:ext cx="842214" cy="109428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9"/>
          <p:cNvCxnSpPr>
            <a:stCxn id="36" idx="3"/>
            <a:endCxn id="39" idx="1"/>
          </p:cNvCxnSpPr>
          <p:nvPr/>
        </p:nvCxnSpPr>
        <p:spPr>
          <a:xfrm rot="5400000" flipH="1" flipV="1">
            <a:off x="5265829" y="497887"/>
            <a:ext cx="1061359" cy="288498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14478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39000" y="990600"/>
            <a:ext cx="3962400" cy="838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Consider the re-use or development of  custom migration adapters for VC &amp; WIT data only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Line Callout 1 (Accent Bar) 40"/>
          <p:cNvSpPr/>
          <p:nvPr/>
        </p:nvSpPr>
        <p:spPr>
          <a:xfrm>
            <a:off x="5105400" y="304800"/>
            <a:ext cx="1828800" cy="990600"/>
          </a:xfrm>
          <a:prstGeom prst="accentCallout1">
            <a:avLst>
              <a:gd name="adj1" fmla="val 53676"/>
              <a:gd name="adj2" fmla="val -7271"/>
              <a:gd name="adj3" fmla="val 104105"/>
              <a:gd name="adj4" fmla="val -2293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Consult our non-TFS product documentation as some solutions support synch, i.e. HP </a:t>
            </a:r>
            <a:r>
              <a:rPr lang="en-US" sz="1200" dirty="0" err="1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239000" y="2209800"/>
            <a:ext cx="4038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239000" y="4169734"/>
            <a:ext cx="3940629" cy="8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No guidance available</a:t>
            </a:r>
            <a:endParaRPr lang="en-US" sz="14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0" name="Elbow Connector 19"/>
          <p:cNvCxnSpPr>
            <a:stCxn id="29" idx="1"/>
            <a:endCxn id="59" idx="1"/>
          </p:cNvCxnSpPr>
          <p:nvPr/>
        </p:nvCxnSpPr>
        <p:spPr>
          <a:xfrm rot="16200000" flipH="1">
            <a:off x="6472792" y="3833258"/>
            <a:ext cx="408467" cy="112395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2200" y="2667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3400" y="2971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4343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143000"/>
            <a:ext cx="699126" cy="1072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0" y="12675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4038600" y="15547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4046349" y="18009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4114800" y="14785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17071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1219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TP-A</a:t>
            </a:r>
            <a:endParaRPr lang="en-ZA" sz="1200" dirty="0"/>
          </a:p>
        </p:txBody>
      </p:sp>
      <p:cxnSp>
        <p:nvCxnSpPr>
          <p:cNvPr id="10" name="Shape 9"/>
          <p:cNvCxnSpPr>
            <a:stCxn id="5" idx="1"/>
            <a:endCxn id="4" idx="2"/>
          </p:cNvCxnSpPr>
          <p:nvPr/>
        </p:nvCxnSpPr>
        <p:spPr>
          <a:xfrm rot="10800000">
            <a:off x="3886200" y="14200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6" idx="1"/>
            <a:endCxn id="4" idx="2"/>
          </p:cNvCxnSpPr>
          <p:nvPr/>
        </p:nvCxnSpPr>
        <p:spPr>
          <a:xfrm rot="10800000">
            <a:off x="3886201" y="14199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6063" y="2209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ZA" sz="1200" b="1" dirty="0"/>
          </a:p>
        </p:txBody>
      </p:sp>
      <p:sp>
        <p:nvSpPr>
          <p:cNvPr id="23" name="Notched Right Arrow 22"/>
          <p:cNvSpPr/>
          <p:nvPr/>
        </p:nvSpPr>
        <p:spPr>
          <a:xfrm>
            <a:off x="4724400" y="8382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Notched Right Arrow 43"/>
          <p:cNvSpPr/>
          <p:nvPr/>
        </p:nvSpPr>
        <p:spPr>
          <a:xfrm flipH="1">
            <a:off x="4734339" y="12954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5" name="Picture 44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1737" y="1143000"/>
            <a:ext cx="699126" cy="107279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315200" y="14478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7543800" y="173497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7551549" y="19812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/>
          <p:cNvSpPr txBox="1"/>
          <p:nvPr/>
        </p:nvSpPr>
        <p:spPr>
          <a:xfrm>
            <a:off x="7620000" y="1658779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0" y="18873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467600" y="1399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</a:t>
            </a:r>
            <a:endParaRPr lang="en-ZA" sz="1200" dirty="0"/>
          </a:p>
        </p:txBody>
      </p:sp>
      <p:cxnSp>
        <p:nvCxnSpPr>
          <p:cNvPr id="52" name="Shape 51"/>
          <p:cNvCxnSpPr>
            <a:stCxn id="47" idx="1"/>
            <a:endCxn id="46" idx="2"/>
          </p:cNvCxnSpPr>
          <p:nvPr/>
        </p:nvCxnSpPr>
        <p:spPr>
          <a:xfrm rot="10800000">
            <a:off x="7391400" y="1600201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8" idx="1"/>
            <a:endCxn id="46" idx="2"/>
          </p:cNvCxnSpPr>
          <p:nvPr/>
        </p:nvCxnSpPr>
        <p:spPr>
          <a:xfrm rot="10800000">
            <a:off x="7391401" y="1600200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0" y="2209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ZA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7086600" y="11430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6" name="Shape 55"/>
          <p:cNvCxnSpPr>
            <a:stCxn id="46" idx="1"/>
            <a:endCxn id="55" idx="2"/>
          </p:cNvCxnSpPr>
          <p:nvPr/>
        </p:nvCxnSpPr>
        <p:spPr>
          <a:xfrm rot="10800000">
            <a:off x="7162800" y="1295400"/>
            <a:ext cx="152400" cy="2286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8904" y="108455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TP-B</a:t>
            </a:r>
            <a:endParaRPr lang="en-ZA" sz="1200" dirty="0"/>
          </a:p>
        </p:txBody>
      </p:sp>
      <p:pic>
        <p:nvPicPr>
          <p:cNvPr id="60" name="Picture 5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061" y="3733800"/>
            <a:ext cx="699126" cy="107279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876261" y="3858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4104861" y="41455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4112610" y="43917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TextBox 63"/>
          <p:cNvSpPr txBox="1"/>
          <p:nvPr/>
        </p:nvSpPr>
        <p:spPr>
          <a:xfrm>
            <a:off x="4181061" y="40693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181061" y="42979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028661" y="38100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TP-A</a:t>
            </a:r>
            <a:endParaRPr lang="en-ZA" sz="1200" dirty="0"/>
          </a:p>
        </p:txBody>
      </p:sp>
      <p:cxnSp>
        <p:nvCxnSpPr>
          <p:cNvPr id="67" name="Shape 66"/>
          <p:cNvCxnSpPr>
            <a:stCxn id="62" idx="1"/>
            <a:endCxn id="61" idx="2"/>
          </p:cNvCxnSpPr>
          <p:nvPr/>
        </p:nvCxnSpPr>
        <p:spPr>
          <a:xfrm rot="10800000">
            <a:off x="3952461" y="40108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63" idx="1"/>
            <a:endCxn id="61" idx="2"/>
          </p:cNvCxnSpPr>
          <p:nvPr/>
        </p:nvCxnSpPr>
        <p:spPr>
          <a:xfrm rot="10800000">
            <a:off x="3952462" y="40107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92324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ZA" sz="1200" b="1" dirty="0"/>
          </a:p>
        </p:txBody>
      </p:sp>
      <p:sp>
        <p:nvSpPr>
          <p:cNvPr id="70" name="Notched Right Arrow 69"/>
          <p:cNvSpPr/>
          <p:nvPr/>
        </p:nvSpPr>
        <p:spPr>
          <a:xfrm>
            <a:off x="4876800" y="35814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2" name="Picture 7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7998" y="3733800"/>
            <a:ext cx="699126" cy="107279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162800" y="37821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7391400" y="40693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7399149" y="43155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TextBox 75"/>
          <p:cNvSpPr txBox="1"/>
          <p:nvPr/>
        </p:nvSpPr>
        <p:spPr>
          <a:xfrm>
            <a:off x="7467600" y="39931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467600" y="42217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3152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TP-C</a:t>
            </a:r>
            <a:endParaRPr lang="en-ZA" sz="1200" dirty="0"/>
          </a:p>
        </p:txBody>
      </p:sp>
      <p:cxnSp>
        <p:nvCxnSpPr>
          <p:cNvPr id="79" name="Shape 78"/>
          <p:cNvCxnSpPr>
            <a:stCxn id="74" idx="1"/>
            <a:endCxn id="73" idx="2"/>
          </p:cNvCxnSpPr>
          <p:nvPr/>
        </p:nvCxnSpPr>
        <p:spPr>
          <a:xfrm rot="10800000">
            <a:off x="7239000" y="39346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73" idx="2"/>
          </p:cNvCxnSpPr>
          <p:nvPr/>
        </p:nvCxnSpPr>
        <p:spPr>
          <a:xfrm rot="10800000">
            <a:off x="7239001" y="39345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62261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ZA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7551549" y="46482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/>
          <p:cNvSpPr txBox="1"/>
          <p:nvPr/>
        </p:nvSpPr>
        <p:spPr>
          <a:xfrm>
            <a:off x="7620000" y="455437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Bug (Levels 1-3)</a:t>
            </a:r>
            <a:endParaRPr lang="en-ZA" sz="1000" dirty="0"/>
          </a:p>
        </p:txBody>
      </p:sp>
      <p:cxnSp>
        <p:nvCxnSpPr>
          <p:cNvPr id="87" name="Shape 86"/>
          <p:cNvCxnSpPr>
            <a:stCxn id="85" idx="1"/>
            <a:endCxn id="75" idx="2"/>
          </p:cNvCxnSpPr>
          <p:nvPr/>
        </p:nvCxnSpPr>
        <p:spPr>
          <a:xfrm rot="10800000">
            <a:off x="7437249" y="4391800"/>
            <a:ext cx="114300" cy="294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65424" y="47244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TextBox 93"/>
          <p:cNvSpPr txBox="1"/>
          <p:nvPr/>
        </p:nvSpPr>
        <p:spPr>
          <a:xfrm>
            <a:off x="4333874" y="4630579"/>
            <a:ext cx="107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Bug (Levels 1-4)</a:t>
            </a:r>
            <a:endParaRPr lang="en-ZA" sz="1000" dirty="0"/>
          </a:p>
        </p:txBody>
      </p:sp>
      <p:cxnSp>
        <p:nvCxnSpPr>
          <p:cNvPr id="95" name="Shape 94"/>
          <p:cNvCxnSpPr>
            <a:stCxn id="93" idx="1"/>
            <a:endCxn id="63" idx="2"/>
          </p:cNvCxnSpPr>
          <p:nvPr/>
        </p:nvCxnSpPr>
        <p:spPr>
          <a:xfrm rot="10800000">
            <a:off x="4150710" y="4468000"/>
            <a:ext cx="114714" cy="294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Flowchart: Connector 97"/>
          <p:cNvSpPr/>
          <p:nvPr/>
        </p:nvSpPr>
        <p:spPr>
          <a:xfrm>
            <a:off x="7086600" y="3671889"/>
            <a:ext cx="685800" cy="381000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11701522" y="3787199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Right Arrow 81"/>
          <p:cNvSpPr/>
          <p:nvPr/>
        </p:nvSpPr>
        <p:spPr>
          <a:xfrm>
            <a:off x="7672430" y="1795474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7748574" y="230841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Branh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74" y="176356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9" idx="0"/>
            <a:endCxn id="135" idx="4"/>
          </p:cNvCxnSpPr>
          <p:nvPr/>
        </p:nvCxnSpPr>
        <p:spPr>
          <a:xfrm rot="5400000" flipH="1" flipV="1">
            <a:off x="7260130" y="2362050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8815438" y="3787199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48083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5" name="Straight Arrow Connector 94"/>
          <p:cNvCxnSpPr>
            <a:stCxn id="94" idx="4"/>
            <a:endCxn id="137" idx="0"/>
          </p:cNvCxnSpPr>
          <p:nvPr/>
        </p:nvCxnSpPr>
        <p:spPr>
          <a:xfrm rot="5400000">
            <a:off x="8392454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Flowchart: Connector 96"/>
          <p:cNvSpPr/>
          <p:nvPr/>
        </p:nvSpPr>
        <p:spPr>
          <a:xfrm>
            <a:off x="902652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8628681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10268051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5" name="Straight Arrow Connector 114"/>
          <p:cNvCxnSpPr>
            <a:stCxn id="114" idx="4"/>
            <a:endCxn id="140" idx="0"/>
          </p:cNvCxnSpPr>
          <p:nvPr/>
        </p:nvCxnSpPr>
        <p:spPr>
          <a:xfrm rot="5400000">
            <a:off x="11193122" y="3360238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1187388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1467917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522" y="3754089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29010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9994056" y="320771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561358" y="1795474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7" name="Flowchart: Connector 136"/>
          <p:cNvSpPr/>
          <p:nvPr/>
        </p:nvSpPr>
        <p:spPr>
          <a:xfrm>
            <a:off x="8728098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0" name="Flowchart: Connector 139"/>
          <p:cNvSpPr/>
          <p:nvPr/>
        </p:nvSpPr>
        <p:spPr>
          <a:xfrm>
            <a:off x="11530082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6" name="Straight Arrow Connector 145"/>
          <p:cNvCxnSpPr>
            <a:stCxn id="145" idx="4"/>
            <a:endCxn id="147" idx="0"/>
          </p:cNvCxnSpPr>
          <p:nvPr/>
        </p:nvCxnSpPr>
        <p:spPr>
          <a:xfrm rot="5400000">
            <a:off x="9614851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9950495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5355" y="175258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5577" y="375428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458644" y="375285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Filter Pairs: </a:t>
            </a:r>
            <a:r>
              <a:rPr lang="en-US" sz="1400" b="1" dirty="0" smtClean="0"/>
              <a:t>$/Samples/Main</a:t>
            </a:r>
          </a:p>
          <a:p>
            <a:pPr algn="ctr"/>
            <a:r>
              <a:rPr lang="en-US" sz="1400" b="1" dirty="0" smtClean="0"/>
              <a:t>$/Samples/Dev-1</a:t>
            </a:r>
          </a:p>
          <a:p>
            <a:pPr algn="ctr"/>
            <a:r>
              <a:rPr lang="en-US" sz="1400" b="1" dirty="0" smtClean="0"/>
              <a:t>$/Samples/</a:t>
            </a:r>
            <a:r>
              <a:rPr lang="en-US" sz="1400" b="1" dirty="0" err="1" smtClean="0"/>
              <a:t>ServicePack</a:t>
            </a:r>
            <a:r>
              <a:rPr lang="en-US" sz="1400" b="1" dirty="0" smtClean="0"/>
              <a:t>/R1</a:t>
            </a:r>
          </a:p>
          <a:p>
            <a:pPr algn="ctr"/>
            <a:r>
              <a:rPr lang="en-US" sz="1400" b="1" dirty="0" smtClean="0"/>
              <a:t>$/Samples/</a:t>
            </a:r>
            <a:r>
              <a:rPr lang="en-US" sz="1400" b="1" dirty="0" err="1" smtClean="0"/>
              <a:t>ServicePack</a:t>
            </a:r>
            <a:r>
              <a:rPr lang="en-US" sz="1400" b="1" dirty="0" smtClean="0"/>
              <a:t>/R2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1331</Words>
  <Application>Microsoft Office PowerPoint</Application>
  <PresentationFormat>A3 Paper (297x420 mm)</PresentationFormat>
  <Paragraphs>402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152</cp:revision>
  <dcterms:created xsi:type="dcterms:W3CDTF">2009-03-05T00:32:21Z</dcterms:created>
  <dcterms:modified xsi:type="dcterms:W3CDTF">2010-09-01T13:38:30Z</dcterms:modified>
</cp:coreProperties>
</file>