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EAD48-56B5-446D-88CC-AA4FFBD6E5BF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212A-72FB-4A16-B6E1-F67D55B7E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3212A-72FB-4A16-B6E1-F67D55B7EF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E2A-186A-4BCF-9D9A-F4FA0F7EF6C6}" type="datetimeFigureOut">
              <a:rPr lang="en-US" smtClean="0"/>
              <a:pPr/>
              <a:t>9/1/2010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5AD2-A0C5-4956-A71A-E7D31DC86AD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9E2A-186A-4BCF-9D9A-F4FA0F7EF6C6}" type="datetimeFigureOut">
              <a:rPr lang="en-US" smtClean="0"/>
              <a:pPr/>
              <a:t>9/1/2010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5AD2-A0C5-4956-A71A-E7D31DC86AD4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381001" y="5838090"/>
            <a:ext cx="37337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C00000"/>
                </a:solidFill>
              </a:rPr>
              <a:t>Upgrade is almost always the right choice when it is an option.  Upgrade is a lossless process that minimizes migration and on-going maintenance time, effort and cost.</a:t>
            </a:r>
            <a:endParaRPr lang="en-ZA" sz="800" i="1" dirty="0">
              <a:solidFill>
                <a:srgbClr val="C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57200" y="5759939"/>
            <a:ext cx="381000" cy="11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2077" y="2855900"/>
            <a:ext cx="1171012" cy="15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"/>
          <p:cNvSpPr txBox="1">
            <a:spLocks noChangeArrowheads="1" noChangeShapeType="1"/>
          </p:cNvSpPr>
          <p:nvPr/>
        </p:nvSpPr>
        <p:spPr bwMode="auto">
          <a:xfrm>
            <a:off x="6324600" y="23445"/>
            <a:ext cx="2855912" cy="257763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  <p:txBody>
          <a:bodyPr vert="horz" wrap="square" lIns="36195" tIns="36195" rIns="36195" bIns="3619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TFS Integration Tools - Planning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67675"/>
            <a:ext cx="9144000" cy="82550"/>
            <a:chOff x="18434304" y="20116800"/>
            <a:chExt cx="8485632" cy="82296"/>
          </a:xfrm>
        </p:grpSpPr>
        <p:sp>
          <p:nvSpPr>
            <p:cNvPr id="6" name="Rectangle 4" descr="Level bars"/>
            <p:cNvSpPr>
              <a:spLocks noChangeArrowheads="1" noChangeShapeType="1"/>
            </p:cNvSpPr>
            <p:nvPr/>
          </p:nvSpPr>
          <p:spPr bwMode="auto">
            <a:xfrm>
              <a:off x="18434304" y="20116800"/>
              <a:ext cx="2828544" cy="82296"/>
            </a:xfrm>
            <a:prstGeom prst="rect">
              <a:avLst/>
            </a:prstGeom>
            <a:solidFill>
              <a:srgbClr val="FFCC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7" name="Rectangle 5" descr="level bars"/>
            <p:cNvSpPr>
              <a:spLocks noChangeArrowheads="1" noChangeShapeType="1"/>
            </p:cNvSpPr>
            <p:nvPr/>
          </p:nvSpPr>
          <p:spPr bwMode="auto">
            <a:xfrm>
              <a:off x="21262848" y="20116800"/>
              <a:ext cx="2828544" cy="82296"/>
            </a:xfrm>
            <a:prstGeom prst="rect">
              <a:avLst/>
            </a:prstGeom>
            <a:solidFill>
              <a:srgbClr val="C00000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8" name="Rectangle 6" descr="level bars"/>
            <p:cNvSpPr>
              <a:spLocks noChangeArrowheads="1" noChangeShapeType="1"/>
            </p:cNvSpPr>
            <p:nvPr/>
          </p:nvSpPr>
          <p:spPr bwMode="auto">
            <a:xfrm>
              <a:off x="24091392" y="20116800"/>
              <a:ext cx="2828544" cy="82296"/>
            </a:xfrm>
            <a:prstGeom prst="rect">
              <a:avLst/>
            </a:prstGeom>
            <a:solidFill>
              <a:srgbClr val="17365D"/>
            </a:solidFill>
            <a:ln w="0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76200" y="6324600"/>
            <a:ext cx="8991600" cy="457200"/>
          </a:xfrm>
          <a:prstGeom prst="roundRect">
            <a:avLst>
              <a:gd name="adj" fmla="val 9259"/>
            </a:avLst>
          </a:prstGeom>
          <a:solidFill>
            <a:srgbClr val="FFFFFF"/>
          </a:solidFill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Z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cs typeface="Arial" pitchFamily="34" charset="0"/>
              </a:rPr>
              <a:t>References				</a:t>
            </a:r>
            <a:r>
              <a:rPr lang="en-ZA" sz="11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cs typeface="Arial" pitchFamily="34" charset="0"/>
              </a:rPr>
              <a:t>	           </a:t>
            </a:r>
            <a:r>
              <a:rPr lang="en-US" sz="1100" dirty="0" smtClean="0"/>
              <a:t>Visual Studio ALM Rangers, Copyright © 2010 Microsoft Corporation</a:t>
            </a:r>
            <a:br>
              <a:rPr lang="en-US" sz="1100" dirty="0" smtClean="0"/>
            </a:br>
            <a:r>
              <a:rPr lang="en-US" sz="800" b="1" dirty="0" smtClean="0">
                <a:latin typeface="Calibri" pitchFamily="34" charset="0"/>
                <a:cs typeface="Arial" pitchFamily="34" charset="0"/>
              </a:rPr>
              <a:t>TFS Integration  Solutions      </a:t>
            </a:r>
            <a:r>
              <a:rPr lang="en-US" sz="800" dirty="0" smtClean="0"/>
              <a:t> http://msdn.microsoft.com/en-us/teamsystem/bb840033.aspx	</a:t>
            </a:r>
            <a:r>
              <a:rPr lang="en-US" sz="800" smtClean="0"/>
              <a:t>                </a:t>
            </a:r>
            <a:r>
              <a:rPr lang="en-US" sz="800" b="1" smtClean="0"/>
              <a:t>Rangers                      </a:t>
            </a:r>
            <a:r>
              <a:rPr lang="en-US" sz="800" dirty="0" smtClean="0"/>
              <a:t>http://msdn.microsoft.com/en-us/teamsystem/ee358786.aspx</a:t>
            </a:r>
            <a:r>
              <a:rPr lang="en-US" sz="800" dirty="0" smtClean="0">
                <a:cs typeface="Arial" pitchFamily="34" charset="0"/>
              </a:rPr>
              <a:t>	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909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203875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Elicitation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38866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73445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7582300" y="1066800"/>
            <a:ext cx="1371600" cy="6096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1" name="Straight Arrow Connector 250"/>
          <p:cNvCxnSpPr>
            <a:stCxn id="221" idx="3"/>
            <a:endCxn id="243" idx="1"/>
          </p:cNvCxnSpPr>
          <p:nvPr/>
        </p:nvCxnSpPr>
        <p:spPr>
          <a:xfrm>
            <a:off x="156250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3" idx="3"/>
            <a:endCxn id="245" idx="1"/>
          </p:cNvCxnSpPr>
          <p:nvPr/>
        </p:nvCxnSpPr>
        <p:spPr>
          <a:xfrm>
            <a:off x="341035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45" idx="3"/>
            <a:endCxn id="246" idx="1"/>
          </p:cNvCxnSpPr>
          <p:nvPr/>
        </p:nvCxnSpPr>
        <p:spPr>
          <a:xfrm>
            <a:off x="525820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46" idx="3"/>
            <a:endCxn id="247" idx="1"/>
          </p:cNvCxnSpPr>
          <p:nvPr/>
        </p:nvCxnSpPr>
        <p:spPr>
          <a:xfrm>
            <a:off x="7106050" y="1371600"/>
            <a:ext cx="4762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47" idx="0"/>
            <a:endCxn id="221" idx="0"/>
          </p:cNvCxnSpPr>
          <p:nvPr/>
        </p:nvCxnSpPr>
        <p:spPr>
          <a:xfrm rot="16200000" flipV="1">
            <a:off x="4572400" y="-2628900"/>
            <a:ext cx="1588" cy="7391400"/>
          </a:xfrm>
          <a:prstGeom prst="bentConnector3">
            <a:avLst>
              <a:gd name="adj1" fmla="val 19244527"/>
            </a:avLst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2514600" y="428325"/>
            <a:ext cx="426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Continuously re-evaluate your environment</a:t>
            </a:r>
            <a:endParaRPr lang="en-ZA" i="1" dirty="0">
              <a:solidFill>
                <a:srgbClr val="C0000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447800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328622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5143900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698152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8829575" y="1537637"/>
            <a:ext cx="228600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TextBox 307"/>
          <p:cNvSpPr txBox="1"/>
          <p:nvPr/>
        </p:nvSpPr>
        <p:spPr>
          <a:xfrm>
            <a:off x="279349" y="2032337"/>
            <a:ext cx="177805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C00000"/>
                </a:solidFill>
              </a:rPr>
              <a:t>Understand  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Your environment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Your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Off-the-shelve solutions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C00000"/>
                </a:solidFill>
              </a:rPr>
              <a:t>Contact  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VSTS Rangers</a:t>
            </a:r>
          </a:p>
        </p:txBody>
      </p:sp>
      <p:sp>
        <p:nvSpPr>
          <p:cNvPr id="309" name="Down Arrow 308"/>
          <p:cNvSpPr/>
          <p:nvPr/>
        </p:nvSpPr>
        <p:spPr>
          <a:xfrm>
            <a:off x="6858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TextBox 319"/>
          <p:cNvSpPr txBox="1"/>
          <p:nvPr/>
        </p:nvSpPr>
        <p:spPr>
          <a:xfrm>
            <a:off x="2057400" y="2032337"/>
            <a:ext cx="160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Prioritize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Match to solutions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Find possible scenario(s)</a:t>
            </a:r>
          </a:p>
        </p:txBody>
      </p:sp>
      <p:sp>
        <p:nvSpPr>
          <p:cNvPr id="323" name="Down Arrow 322"/>
          <p:cNvSpPr/>
          <p:nvPr/>
        </p:nvSpPr>
        <p:spPr>
          <a:xfrm>
            <a:off x="2538453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00400"/>
            <a:ext cx="1172280" cy="151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518" y="4495801"/>
            <a:ext cx="162328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4" name="TextBox 323"/>
          <p:cNvSpPr txBox="1"/>
          <p:nvPr/>
        </p:nvSpPr>
        <p:spPr>
          <a:xfrm>
            <a:off x="2123283" y="3124200"/>
            <a:ext cx="1920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Snapshot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Selected History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Archive Migration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</a:rPr>
              <a:t>Synchronization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Multiple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Full</a:t>
            </a:r>
            <a:endParaRPr lang="en-ZA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7" name="Straight Arrow Connector 326"/>
          <p:cNvCxnSpPr/>
          <p:nvPr/>
        </p:nvCxnSpPr>
        <p:spPr>
          <a:xfrm rot="10800000" flipV="1">
            <a:off x="990600" y="2743199"/>
            <a:ext cx="1295400" cy="914399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endCxn id="1027" idx="1"/>
          </p:cNvCxnSpPr>
          <p:nvPr/>
        </p:nvCxnSpPr>
        <p:spPr>
          <a:xfrm rot="16200000" flipH="1">
            <a:off x="521858" y="4659741"/>
            <a:ext cx="685802" cy="205517"/>
          </a:xfrm>
          <a:prstGeom prst="bentConnector2">
            <a:avLst/>
          </a:prstGeom>
          <a:ln w="12700">
            <a:solidFill>
              <a:srgbClr val="FFCC6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38"/>
          <p:cNvCxnSpPr>
            <a:stCxn id="1027" idx="3"/>
            <a:endCxn id="324" idx="2"/>
          </p:cNvCxnSpPr>
          <p:nvPr/>
        </p:nvCxnSpPr>
        <p:spPr>
          <a:xfrm flipV="1">
            <a:off x="2590800" y="4447639"/>
            <a:ext cx="492843" cy="657762"/>
          </a:xfrm>
          <a:prstGeom prst="bentConnector2">
            <a:avLst/>
          </a:prstGeom>
          <a:ln w="12700">
            <a:solidFill>
              <a:srgbClr val="FFCC66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24" idx="0"/>
            <a:endCxn id="320" idx="2"/>
          </p:cNvCxnSpPr>
          <p:nvPr/>
        </p:nvCxnSpPr>
        <p:spPr>
          <a:xfrm rot="16200000" flipV="1">
            <a:off x="2779445" y="2820001"/>
            <a:ext cx="383977" cy="224421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184204" y="4082997"/>
            <a:ext cx="176041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“Migration Guidance”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7" name="Straight Arrow Connector 316"/>
          <p:cNvCxnSpPr/>
          <p:nvPr/>
        </p:nvCxnSpPr>
        <p:spPr>
          <a:xfrm rot="5400000">
            <a:off x="-2057003" y="4038997"/>
            <a:ext cx="4571206" cy="1588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2913" y="2032337"/>
            <a:ext cx="1650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Refine Scenarios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Define Infrastructure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Define Session Types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70C0"/>
                </a:solidFill>
              </a:rPr>
              <a:t>Determine customization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4732" y="3041987"/>
            <a:ext cx="1166494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7" name="TextBox 356"/>
          <p:cNvSpPr txBox="1"/>
          <p:nvPr/>
        </p:nvSpPr>
        <p:spPr>
          <a:xfrm>
            <a:off x="3669261" y="4013537"/>
            <a:ext cx="1556836" cy="70788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to: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“Architecture Overview”</a:t>
            </a:r>
          </a:p>
          <a:p>
            <a:pPr marL="117475" indent="-117475">
              <a:buFont typeface="Arial" pitchFamily="34" charset="0"/>
              <a:buChar char="•"/>
            </a:pPr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“Custom Adapter POC”</a:t>
            </a:r>
          </a:p>
          <a:p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8" name="Straight Arrow Connector 357"/>
          <p:cNvCxnSpPr>
            <a:stCxn id="356" idx="2"/>
            <a:endCxn id="1028" idx="0"/>
          </p:cNvCxnSpPr>
          <p:nvPr/>
        </p:nvCxnSpPr>
        <p:spPr>
          <a:xfrm rot="5400000">
            <a:off x="4457097" y="2891105"/>
            <a:ext cx="30176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4146604" y="4927937"/>
            <a:ext cx="100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70C0"/>
                </a:solidFill>
              </a:rPr>
              <a:t>Direction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One-way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Two-way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70C0"/>
                </a:solidFill>
              </a:rPr>
              <a:t>Type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WIT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70C0"/>
                </a:solidFill>
              </a:rPr>
              <a:t>VC</a:t>
            </a:r>
          </a:p>
        </p:txBody>
      </p:sp>
      <p:cxnSp>
        <p:nvCxnSpPr>
          <p:cNvPr id="364" name="Straight Arrow Connector 363"/>
          <p:cNvCxnSpPr/>
          <p:nvPr/>
        </p:nvCxnSpPr>
        <p:spPr>
          <a:xfrm rot="5400000">
            <a:off x="4249147" y="4825394"/>
            <a:ext cx="25211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 rot="16200000" flipV="1">
            <a:off x="4706347" y="4785639"/>
            <a:ext cx="25211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6" name="Down Arrow 365"/>
          <p:cNvSpPr/>
          <p:nvPr/>
        </p:nvSpPr>
        <p:spPr>
          <a:xfrm>
            <a:off x="44196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8" name="TextBox 367"/>
          <p:cNvSpPr txBox="1"/>
          <p:nvPr/>
        </p:nvSpPr>
        <p:spPr>
          <a:xfrm>
            <a:off x="5675342" y="3160700"/>
            <a:ext cx="1526380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“Getting Started”</a:t>
            </a:r>
            <a:endParaRPr lang="en-ZA" sz="1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462547" y="2032337"/>
            <a:ext cx="1941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Familiarize with product(s)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Calculate production impact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</a:rPr>
              <a:t>Prototype “your” environment</a:t>
            </a:r>
          </a:p>
        </p:txBody>
      </p:sp>
      <p:sp>
        <p:nvSpPr>
          <p:cNvPr id="370" name="Down Arrow 369"/>
          <p:cNvSpPr/>
          <p:nvPr/>
        </p:nvSpPr>
        <p:spPr>
          <a:xfrm>
            <a:off x="6248400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71" name="Straight Arrow Connector 370"/>
          <p:cNvCxnSpPr>
            <a:stCxn id="369" idx="2"/>
            <a:endCxn id="1029" idx="0"/>
          </p:cNvCxnSpPr>
          <p:nvPr/>
        </p:nvCxnSpPr>
        <p:spPr>
          <a:xfrm rot="16200000" flipH="1">
            <a:off x="6300752" y="2719068"/>
            <a:ext cx="269565" cy="4097"/>
          </a:xfrm>
          <a:prstGeom prst="straightConnector1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7750005" y="2032337"/>
            <a:ext cx="93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Monitor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</a:rPr>
              <a:t>Re-evaluate</a:t>
            </a:r>
          </a:p>
        </p:txBody>
      </p:sp>
      <p:sp>
        <p:nvSpPr>
          <p:cNvPr id="376" name="Down Arrow 375"/>
          <p:cNvSpPr/>
          <p:nvPr/>
        </p:nvSpPr>
        <p:spPr>
          <a:xfrm>
            <a:off x="8053347" y="1790700"/>
            <a:ext cx="381000" cy="22860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9" name="Rectangle 378"/>
          <p:cNvSpPr/>
          <p:nvPr/>
        </p:nvSpPr>
        <p:spPr>
          <a:xfrm>
            <a:off x="6166207" y="5058509"/>
            <a:ext cx="1152524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WITs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</a:rPr>
              <a:t>Source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 Target (1,5,7)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Target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 Source (1,3,5-7)</a:t>
            </a:r>
          </a:p>
          <a:p>
            <a:r>
              <a:rPr lang="en-US" sz="800" b="1" dirty="0" smtClean="0">
                <a:solidFill>
                  <a:schemeClr val="tx1"/>
                </a:solidFill>
                <a:sym typeface="Wingdings" pitchFamily="2" charset="2"/>
              </a:rPr>
              <a:t>Links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</a:rPr>
              <a:t>Source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 Target (2,9,10)</a:t>
            </a:r>
          </a:p>
          <a:p>
            <a:r>
              <a:rPr lang="en-US" sz="700" b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Target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 Source (8,9,10)</a:t>
            </a:r>
          </a:p>
          <a:p>
            <a:endParaRPr lang="en-ZA" sz="1000" dirty="0">
              <a:solidFill>
                <a:schemeClr val="tx1"/>
              </a:solidFill>
            </a:endParaRPr>
          </a:p>
        </p:txBody>
      </p:sp>
      <p:cxnSp>
        <p:nvCxnSpPr>
          <p:cNvPr id="413" name="Elbow Connector 338"/>
          <p:cNvCxnSpPr>
            <a:stCxn id="369" idx="3"/>
          </p:cNvCxnSpPr>
          <p:nvPr/>
        </p:nvCxnSpPr>
        <p:spPr>
          <a:xfrm>
            <a:off x="7404425" y="2309336"/>
            <a:ext cx="121667" cy="2602361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7543800" y="2743200"/>
            <a:ext cx="1268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1125" indent="-111125" algn="ctr"/>
            <a:r>
              <a:rPr lang="en-US" sz="1000" b="1" u="sng" dirty="0" smtClean="0">
                <a:solidFill>
                  <a:srgbClr val="00B0F0"/>
                </a:solidFill>
              </a:rPr>
              <a:t>Impact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Scenario 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Downtime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Environment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Support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Maintenance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Training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B0F0"/>
                </a:solidFill>
              </a:rPr>
              <a:t>Process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Part-time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00B0F0"/>
                </a:solidFill>
              </a:rPr>
              <a:t>Ongoing</a:t>
            </a:r>
          </a:p>
          <a:p>
            <a:pPr marL="346075" indent="-109538">
              <a:buFont typeface="Arial" pitchFamily="34" charset="0"/>
              <a:buChar char="•"/>
            </a:pPr>
            <a:endParaRPr lang="en-US" sz="1000" dirty="0" smtClean="0">
              <a:solidFill>
                <a:srgbClr val="00B0F0"/>
              </a:solidFill>
            </a:endParaRPr>
          </a:p>
        </p:txBody>
      </p:sp>
      <p:sp>
        <p:nvSpPr>
          <p:cNvPr id="81" name="Right Brace 80"/>
          <p:cNvSpPr/>
          <p:nvPr/>
        </p:nvSpPr>
        <p:spPr>
          <a:xfrm>
            <a:off x="6157663" y="5069875"/>
            <a:ext cx="76200" cy="609600"/>
          </a:xfrm>
          <a:prstGeom prst="rightBrace">
            <a:avLst>
              <a:gd name="adj1" fmla="val 8333"/>
              <a:gd name="adj2" fmla="val 5039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/>
          </a:p>
        </p:txBody>
      </p:sp>
      <p:cxnSp>
        <p:nvCxnSpPr>
          <p:cNvPr id="82" name="Shape 96"/>
          <p:cNvCxnSpPr>
            <a:stCxn id="97" idx="3"/>
            <a:endCxn id="96" idx="1"/>
          </p:cNvCxnSpPr>
          <p:nvPr/>
        </p:nvCxnSpPr>
        <p:spPr>
          <a:xfrm>
            <a:off x="8145026" y="5188297"/>
            <a:ext cx="240505" cy="7143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2"/>
          <p:cNvSpPr txBox="1"/>
          <p:nvPr/>
        </p:nvSpPr>
        <p:spPr>
          <a:xfrm>
            <a:off x="5241080" y="4839441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</a:t>
            </a:r>
            <a:endParaRPr lang="en-ZA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61331" y="5010719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" dirty="0" smtClean="0">
                <a:cs typeface="Courier New" pitchFamily="49" charset="0"/>
              </a:rPr>
              <a:t>[op1  ] Source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[op2  ] Source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[op3  ] Target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[op4  ] Target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[op5  ] Migration Instruction Generation</a:t>
            </a:r>
          </a:p>
          <a:p>
            <a:r>
              <a:rPr lang="en-ZA" sz="400" dirty="0" smtClean="0">
                <a:cs typeface="Courier New" pitchFamily="49" charset="0"/>
              </a:rPr>
              <a:t>[op6  ] Basic Conflict Analysis</a:t>
            </a:r>
          </a:p>
          <a:p>
            <a:r>
              <a:rPr lang="en-ZA" sz="400" dirty="0" smtClean="0">
                <a:cs typeface="Courier New" pitchFamily="49" charset="0"/>
              </a:rPr>
              <a:t>[op7  ] Revisions Migration</a:t>
            </a:r>
          </a:p>
          <a:p>
            <a:r>
              <a:rPr lang="en-ZA" sz="400" dirty="0" smtClean="0">
                <a:cs typeface="Courier New" pitchFamily="49" charset="0"/>
              </a:rPr>
              <a:t>[op8  ] Target Link Delta Computation</a:t>
            </a:r>
          </a:p>
          <a:p>
            <a:r>
              <a:rPr lang="en-ZA" sz="400" dirty="0" smtClean="0">
                <a:cs typeface="Courier New" pitchFamily="49" charset="0"/>
              </a:rPr>
              <a:t>[op9  ] Link Translation/Analysis</a:t>
            </a:r>
          </a:p>
          <a:p>
            <a:r>
              <a:rPr lang="en-ZA" sz="400" dirty="0" smtClean="0">
                <a:cs typeface="Courier New" pitchFamily="49" charset="0"/>
              </a:rPr>
              <a:t>[op10] Link Migration</a:t>
            </a:r>
            <a:endParaRPr lang="en-ZA" sz="400" dirty="0">
              <a:cs typeface="Courier New" pitchFamily="49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385531" y="5184726"/>
            <a:ext cx="300054" cy="150019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ounded Rectangle 87"/>
          <p:cNvSpPr/>
          <p:nvPr/>
        </p:nvSpPr>
        <p:spPr>
          <a:xfrm>
            <a:off x="7239000" y="5126383"/>
            <a:ext cx="330531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ounded Rectangle 89"/>
          <p:cNvSpPr/>
          <p:nvPr/>
        </p:nvSpPr>
        <p:spPr>
          <a:xfrm>
            <a:off x="7498748" y="5113288"/>
            <a:ext cx="420933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  5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7806083" y="5126383"/>
            <a:ext cx="338943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ounded Rectangle 97"/>
          <p:cNvSpPr/>
          <p:nvPr/>
        </p:nvSpPr>
        <p:spPr>
          <a:xfrm>
            <a:off x="7315200" y="5269259"/>
            <a:ext cx="257862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ounded Rectangle 98"/>
          <p:cNvSpPr/>
          <p:nvPr/>
        </p:nvSpPr>
        <p:spPr>
          <a:xfrm>
            <a:off x="7498748" y="5256164"/>
            <a:ext cx="420933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  5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803972" y="5269259"/>
            <a:ext cx="338943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3" name="Shape 96"/>
          <p:cNvCxnSpPr>
            <a:stCxn id="100" idx="3"/>
            <a:endCxn id="96" idx="1"/>
          </p:cNvCxnSpPr>
          <p:nvPr/>
        </p:nvCxnSpPr>
        <p:spPr>
          <a:xfrm flipV="1">
            <a:off x="8142915" y="5259736"/>
            <a:ext cx="242616" cy="7143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96"/>
          <p:cNvCxnSpPr>
            <a:stCxn id="121" idx="3"/>
            <a:endCxn id="117" idx="1"/>
          </p:cNvCxnSpPr>
          <p:nvPr/>
        </p:nvCxnSpPr>
        <p:spPr>
          <a:xfrm>
            <a:off x="8147408" y="5528812"/>
            <a:ext cx="238123" cy="7143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385531" y="5525241"/>
            <a:ext cx="303839" cy="150019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ounded Rectangle 119"/>
          <p:cNvSpPr/>
          <p:nvPr/>
        </p:nvSpPr>
        <p:spPr>
          <a:xfrm>
            <a:off x="7499163" y="5453803"/>
            <a:ext cx="420102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30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807640" y="5466898"/>
            <a:ext cx="339768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ounded Rectangle 122"/>
          <p:cNvSpPr/>
          <p:nvPr/>
        </p:nvSpPr>
        <p:spPr>
          <a:xfrm>
            <a:off x="7499163" y="5596679"/>
            <a:ext cx="420102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dirty="0" smtClean="0">
                <a:solidFill>
                  <a:schemeClr val="accent3">
                    <a:lumMod val="50000"/>
                  </a:schemeClr>
                </a:solidFill>
              </a:rPr>
              <a:t>/ 30 =</a:t>
            </a:r>
            <a:endParaRPr lang="en-ZA" sz="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805524" y="5609774"/>
            <a:ext cx="339768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hape 96"/>
          <p:cNvCxnSpPr>
            <a:stCxn id="124" idx="3"/>
            <a:endCxn id="117" idx="1"/>
          </p:cNvCxnSpPr>
          <p:nvPr/>
        </p:nvCxnSpPr>
        <p:spPr>
          <a:xfrm flipV="1">
            <a:off x="8145292" y="5600251"/>
            <a:ext cx="240239" cy="71437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761760" y="5356174"/>
            <a:ext cx="335753" cy="1500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7" name="Shape 96"/>
          <p:cNvCxnSpPr>
            <a:stCxn id="96" idx="2"/>
            <a:endCxn id="126" idx="1"/>
          </p:cNvCxnSpPr>
          <p:nvPr/>
        </p:nvCxnSpPr>
        <p:spPr>
          <a:xfrm rot="16200000" flipH="1">
            <a:off x="8600440" y="5269863"/>
            <a:ext cx="96439" cy="226202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96"/>
          <p:cNvCxnSpPr>
            <a:stCxn id="117" idx="0"/>
            <a:endCxn id="126" idx="1"/>
          </p:cNvCxnSpPr>
          <p:nvPr/>
        </p:nvCxnSpPr>
        <p:spPr>
          <a:xfrm rot="5400000" flipH="1" flipV="1">
            <a:off x="8602577" y="5366059"/>
            <a:ext cx="94057" cy="22430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8166455" y="5494288"/>
            <a:ext cx="152400" cy="200055"/>
            <a:chOff x="8229600" y="5562600"/>
            <a:chExt cx="152400" cy="200055"/>
          </a:xfrm>
        </p:grpSpPr>
        <p:sp>
          <p:nvSpPr>
            <p:cNvPr id="163" name="Oval 162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166455" y="5156119"/>
            <a:ext cx="152400" cy="200055"/>
            <a:chOff x="8229600" y="5562600"/>
            <a:chExt cx="152400" cy="200055"/>
          </a:xfrm>
        </p:grpSpPr>
        <p:sp>
          <p:nvSpPr>
            <p:cNvPr id="168" name="Oval 167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440286" y="5325221"/>
            <a:ext cx="152400" cy="200055"/>
            <a:chOff x="8229600" y="5562600"/>
            <a:chExt cx="152400" cy="200055"/>
          </a:xfrm>
        </p:grpSpPr>
        <p:sp>
          <p:nvSpPr>
            <p:cNvPr id="171" name="Oval 170"/>
            <p:cNvSpPr/>
            <p:nvPr/>
          </p:nvSpPr>
          <p:spPr>
            <a:xfrm>
              <a:off x="8289133" y="5626922"/>
              <a:ext cx="76200" cy="76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8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229600" y="5562600"/>
              <a:ext cx="152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chemeClr val="bg1"/>
                  </a:solidFill>
                </a:rPr>
                <a:t>+</a:t>
              </a:r>
              <a:endParaRPr lang="en-ZA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7161569" y="4991841"/>
            <a:ext cx="533400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Work items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7478274" y="5026001"/>
            <a:ext cx="454819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revs/min</a:t>
            </a:r>
            <a:r>
              <a:rPr lang="en-US" sz="500" i="1" baseline="30000" dirty="0" smtClean="0">
                <a:solidFill>
                  <a:srgbClr val="C00000"/>
                </a:solidFill>
              </a:rPr>
              <a:t>1</a:t>
            </a:r>
            <a:endParaRPr lang="en-ZA" sz="500" i="1" baseline="30000" dirty="0">
              <a:solidFill>
                <a:srgbClr val="C00000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756883" y="4994222"/>
            <a:ext cx="454819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330752" y="5063279"/>
            <a:ext cx="573885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8723665" y="5223416"/>
            <a:ext cx="573885" cy="15001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i="1" dirty="0" smtClean="0">
                <a:solidFill>
                  <a:schemeClr val="accent3">
                    <a:lumMod val="50000"/>
                  </a:schemeClr>
                </a:solidFill>
              </a:rPr>
              <a:t>Minutes</a:t>
            </a:r>
            <a:endParaRPr lang="en-ZA" sz="5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71251" y="5713512"/>
            <a:ext cx="25811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i="1" baseline="30000" dirty="0" smtClean="0">
                <a:solidFill>
                  <a:srgbClr val="C00000"/>
                </a:solidFill>
              </a:rPr>
              <a:t>1</a:t>
            </a:r>
            <a:r>
              <a:rPr lang="en-US" sz="400" i="1" dirty="0" smtClean="0"/>
              <a:t>The </a:t>
            </a:r>
            <a:r>
              <a:rPr lang="en-US" sz="400" b="1" i="1" dirty="0" smtClean="0"/>
              <a:t>revs/min</a:t>
            </a:r>
            <a:r>
              <a:rPr lang="en-US" sz="400" i="1" dirty="0" smtClean="0"/>
              <a:t> are estimates based on an average 10 revisions per work item and an average of 2 links per work item.</a:t>
            </a:r>
            <a:endParaRPr lang="en-ZA" sz="400" i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7239000" y="5608827"/>
            <a:ext cx="330531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0" name="Straight Arrow Connector 109"/>
          <p:cNvCxnSpPr>
            <a:stCxn id="133" idx="4"/>
            <a:endCxn id="118" idx="0"/>
          </p:cNvCxnSpPr>
          <p:nvPr/>
        </p:nvCxnSpPr>
        <p:spPr>
          <a:xfrm rot="5400000">
            <a:off x="7152207" y="5357692"/>
            <a:ext cx="232131" cy="1588"/>
          </a:xfrm>
          <a:prstGeom prst="straightConnector1">
            <a:avLst/>
          </a:prstGeom>
          <a:ln w="6350">
            <a:solidFill>
              <a:schemeClr val="accent3">
                <a:lumMod val="50000"/>
              </a:schemeClr>
            </a:solidFill>
            <a:prstDash val="sysDash"/>
            <a:headEnd type="oval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239000" y="5470227"/>
            <a:ext cx="257862" cy="123828"/>
          </a:xfrm>
          <a:prstGeom prst="round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lowchart: Connector 117"/>
          <p:cNvSpPr/>
          <p:nvPr/>
        </p:nvSpPr>
        <p:spPr>
          <a:xfrm>
            <a:off x="7230172" y="5473758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Flowchart: Connector 132"/>
          <p:cNvSpPr/>
          <p:nvPr/>
        </p:nvSpPr>
        <p:spPr>
          <a:xfrm>
            <a:off x="7230172" y="5165427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7" name="Straight Arrow Connector 136"/>
          <p:cNvCxnSpPr>
            <a:stCxn id="139" idx="4"/>
            <a:endCxn id="138" idx="0"/>
          </p:cNvCxnSpPr>
          <p:nvPr/>
        </p:nvCxnSpPr>
        <p:spPr>
          <a:xfrm rot="5400000">
            <a:off x="7416117" y="5501265"/>
            <a:ext cx="221538" cy="1588"/>
          </a:xfrm>
          <a:prstGeom prst="straightConnector1">
            <a:avLst/>
          </a:prstGeom>
          <a:ln w="6350">
            <a:solidFill>
              <a:schemeClr val="accent3">
                <a:lumMod val="50000"/>
              </a:schemeClr>
            </a:solidFill>
            <a:prstDash val="sysDash"/>
            <a:headEnd type="oval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Flowchart: Connector 137"/>
          <p:cNvSpPr/>
          <p:nvPr/>
        </p:nvSpPr>
        <p:spPr>
          <a:xfrm>
            <a:off x="7488786" y="5612034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Flowchart: Connector 138"/>
          <p:cNvSpPr/>
          <p:nvPr/>
        </p:nvSpPr>
        <p:spPr>
          <a:xfrm>
            <a:off x="7488786" y="5314296"/>
            <a:ext cx="76200" cy="762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TextBox 104"/>
          <p:cNvSpPr txBox="1"/>
          <p:nvPr/>
        </p:nvSpPr>
        <p:spPr>
          <a:xfrm>
            <a:off x="425940" y="5716950"/>
            <a:ext cx="452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lang="en-ZA" sz="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1c3af7b0-fe4b-4410-8ca1-ba45d65c625c">Release Candidate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A664F3FFEA444B7CE4C4643C973FF" ma:contentTypeVersion="1" ma:contentTypeDescription="Create a new document." ma:contentTypeScope="" ma:versionID="94cfe800ab2e2ea9b784f97d21ec3c0f">
  <xsd:schema xmlns:xsd="http://www.w3.org/2001/XMLSchema" xmlns:p="http://schemas.microsoft.com/office/2006/metadata/properties" xmlns:ns2="1c3af7b0-fe4b-4410-8ca1-ba45d65c625c" targetNamespace="http://schemas.microsoft.com/office/2006/metadata/properties" ma:root="true" ma:fieldsID="b557ad06621fac93d764dc4332dd17b8" ns2:_="">
    <xsd:import namespace="1c3af7b0-fe4b-4410-8ca1-ba45d65c625c"/>
    <xsd:element name="properties">
      <xsd:complexType>
        <xsd:sequence>
          <xsd:element name="documentManagement">
            <xsd:complexType>
              <xsd:all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c3af7b0-fe4b-4410-8ca1-ba45d65c625c" elementFormDefault="qualified">
    <xsd:import namespace="http://schemas.microsoft.com/office/2006/documentManagement/types"/>
    <xsd:element name="Status" ma:index="8" ma:displayName="Status" ma:default="Under Construction" ma:format="Dropdown" ma:internalName="Status">
      <xsd:simpleType>
        <xsd:restriction base="dms:Choice">
          <xsd:enumeration value="Under Construction"/>
          <xsd:enumeration value="Ready for Release Candidate"/>
          <xsd:enumeration value="Ready for Comments"/>
          <xsd:enumeration value="Ready for Review"/>
          <xsd:enumeration value="Ready for BETA-2"/>
          <xsd:enumeration value="Release Candidate"/>
          <xsd:enumeration value="Under Review"/>
          <xsd:enumeration value="Released"/>
          <xsd:enumeration value="Reference Mater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51C5B0-7658-4AB9-9E7D-6E95115B8788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c3af7b0-fe4b-4410-8ca1-ba45d65c625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44FF90-6E1E-43E8-BA29-501CFD2D2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B7414-40B7-43CB-BD1D-0B1C19CC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af7b0-fe4b-4410-8ca1-ba45d65c625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259</Words>
  <Application>Microsoft Office PowerPoint</Application>
  <PresentationFormat>On-screen Show (4:3)</PresentationFormat>
  <Paragraphs>90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Single Server Deployment</dc:title>
  <dc:creator>Zayd Kara</dc:creator>
  <cp:lastModifiedBy>Willy-Peter Schaub</cp:lastModifiedBy>
  <cp:revision>278</cp:revision>
  <dcterms:created xsi:type="dcterms:W3CDTF">2009-06-08T19:03:23Z</dcterms:created>
  <dcterms:modified xsi:type="dcterms:W3CDTF">2010-09-01T13:41:10Z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TFS Single Server Deployment</vt:lpwstr>
  </property>
  <property fmtid="{D5CDD505-2E9C-101B-9397-08002B2CF9AE}" pid="3" name="SlideDescription">
    <vt:lpwstr/>
  </property>
  <property fmtid="{D5CDD505-2E9C-101B-9397-08002B2CF9AE}" pid="4" name="ContentTypeId">
    <vt:lpwstr>0x010100335A664F3FFEA444B7CE4C4643C973FF</vt:lpwstr>
  </property>
  <property fmtid="{D5CDD505-2E9C-101B-9397-08002B2CF9AE}" pid="5" name="Order">
    <vt:r8>27600</vt:r8>
  </property>
</Properties>
</file>